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Caveat"/>
      <p:regular r:id="rId32"/>
      <p:bold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Caveat-bold.fntdata"/><Relationship Id="rId10" Type="http://schemas.openxmlformats.org/officeDocument/2006/relationships/slide" Target="slides/slide5.xml"/><Relationship Id="rId32" Type="http://schemas.openxmlformats.org/officeDocument/2006/relationships/font" Target="fonts/Caveat-regular.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29d584ea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29d584ea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29d584e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29d584e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29d584ea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29d584ea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29d584eaf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29d584eaf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29d584eaf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29d584ea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29d584ea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29d584ea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29d584ea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29d584ea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29d584ea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29d584ea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29d584ea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29d584ea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29d584ea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29d584ea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9d584e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9d584e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9d584ea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29d584ea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9d584ea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9d584ea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29d584eaf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29d584ea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6570368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6570368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6570368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6570368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b6570368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b6570368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b657036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b657036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29d584e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29d584e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9d584e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29d584e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29d584ea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29d584ea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9.png"/><Relationship Id="rId7"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0-E7fH9MSq3FE4dbdZF3uMvQjEK9ev5A/view" TargetMode="Externa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Mechanical_arm" TargetMode="External"/><Relationship Id="rId4" Type="http://schemas.openxmlformats.org/officeDocument/2006/relationships/hyperlink" Target="https://en.wikipedia.org/wiki/Program_(machine)" TargetMode="External"/><Relationship Id="rId5" Type="http://schemas.openxmlformats.org/officeDocument/2006/relationships/hyperlink" Target="https://en.wikipedia.org/wiki/Ar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drive.google.com/file/d/1OahhG0NxmjSq7T84h_o3rhcxu8roA2We/view?usp=sharing" TargetMode="External"/><Relationship Id="rId4" Type="http://schemas.openxmlformats.org/officeDocument/2006/relationships/hyperlink" Target="https://drive.google.com/file/d/1hMMUGNlNVgi2FVtHHVqPDRASyTXIw1Ww/view?usp=sharing" TargetMode="External"/><Relationship Id="rId5" Type="http://schemas.openxmlformats.org/officeDocument/2006/relationships/hyperlink" Target="https://drive.google.com/file/d/1DOG2YclE1kHE-RIaaZbFTiIJu8zRMDNn/view?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0" lang="en" sz="2300">
                <a:solidFill>
                  <a:srgbClr val="202122"/>
                </a:solidFill>
              </a:rPr>
              <a:t>Design and Simulation of a</a:t>
            </a:r>
            <a:r>
              <a:rPr b="0" lang="en" sz="2300">
                <a:solidFill>
                  <a:srgbClr val="202122"/>
                </a:solidFill>
              </a:rPr>
              <a:t> </a:t>
            </a:r>
            <a:r>
              <a:rPr b="0" lang="en" sz="2300">
                <a:solidFill>
                  <a:srgbClr val="202122"/>
                </a:solidFill>
              </a:rPr>
              <a:t>Robotic Arm using Computer Programming</a:t>
            </a:r>
            <a:endParaRPr b="0" sz="2300">
              <a:solidFill>
                <a:srgbClr val="202122"/>
              </a:solidFill>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5" y="3172900"/>
            <a:ext cx="7688100" cy="912300"/>
          </a:xfrm>
          <a:prstGeom prst="rect">
            <a:avLst/>
          </a:prstGeom>
        </p:spPr>
        <p:txBody>
          <a:bodyPr anchorCtr="0" anchor="t" bIns="91425" lIns="91425" spcFirstLastPara="1" rIns="91425" wrap="square" tIns="91425">
            <a:normAutofit fontScale="92500" lnSpcReduction="20000"/>
          </a:bodyPr>
          <a:lstStyle/>
          <a:p>
            <a:pPr indent="0" lvl="0" marL="0" rtl="0" algn="r">
              <a:spcBef>
                <a:spcPts val="0"/>
              </a:spcBef>
              <a:spcAft>
                <a:spcPts val="0"/>
              </a:spcAft>
              <a:buNone/>
            </a:pPr>
            <a:r>
              <a:rPr lang="en"/>
              <a:t>Presented by: Devarsh Randeria(11840420)</a:t>
            </a:r>
            <a:endParaRPr/>
          </a:p>
          <a:p>
            <a:pPr indent="0" lvl="0" marL="0" rtl="0" algn="r">
              <a:spcBef>
                <a:spcPts val="0"/>
              </a:spcBef>
              <a:spcAft>
                <a:spcPts val="0"/>
              </a:spcAft>
              <a:buNone/>
            </a:pPr>
            <a:r>
              <a:rPr lang="en"/>
              <a:t>Himani Madaan(11840550)</a:t>
            </a:r>
            <a:endParaRPr/>
          </a:p>
          <a:p>
            <a:pPr indent="0" lvl="0" marL="0" rtl="0" algn="r">
              <a:spcBef>
                <a:spcPts val="0"/>
              </a:spcBef>
              <a:spcAft>
                <a:spcPts val="0"/>
              </a:spcAft>
              <a:buNone/>
            </a:pPr>
            <a:r>
              <a:rPr lang="en"/>
              <a:t>Sanjay Kumar Purty(11840990)</a:t>
            </a:r>
            <a:endParaRPr/>
          </a:p>
          <a:p>
            <a:pPr indent="0" lvl="0" marL="0" rtl="0"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729450" y="4139175"/>
            <a:ext cx="6419850" cy="419100"/>
          </a:xfrm>
          <a:prstGeom prst="rect">
            <a:avLst/>
          </a:prstGeom>
          <a:noFill/>
          <a:ln>
            <a:noFill/>
          </a:ln>
        </p:spPr>
      </p:pic>
      <p:pic>
        <p:nvPicPr>
          <p:cNvPr id="145" name="Google Shape;145;p22"/>
          <p:cNvPicPr preferRelativeResize="0"/>
          <p:nvPr/>
        </p:nvPicPr>
        <p:blipFill>
          <a:blip r:embed="rId4">
            <a:alphaModFix/>
          </a:blip>
          <a:stretch>
            <a:fillRect/>
          </a:stretch>
        </p:blipFill>
        <p:spPr>
          <a:xfrm>
            <a:off x="624675" y="893800"/>
            <a:ext cx="6629400" cy="295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Optimal Solution:</a:t>
            </a:r>
            <a:endParaRPr/>
          </a:p>
        </p:txBody>
      </p:sp>
      <p:sp>
        <p:nvSpPr>
          <p:cNvPr id="151" name="Google Shape;151;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Based on area swept by the links to </a:t>
            </a:r>
            <a:r>
              <a:rPr lang="en"/>
              <a:t>attain</a:t>
            </a:r>
            <a:r>
              <a:rPr lang="en"/>
              <a:t> that particular angle (from current position).</a:t>
            </a:r>
            <a:endParaRPr/>
          </a:p>
          <a:p>
            <a:pPr indent="-311150" lvl="0" marL="457200" rtl="0" algn="l">
              <a:spcBef>
                <a:spcPts val="0"/>
              </a:spcBef>
              <a:spcAft>
                <a:spcPts val="0"/>
              </a:spcAft>
              <a:buSzPts val="1300"/>
              <a:buChar char="●"/>
            </a:pPr>
            <a:r>
              <a:rPr lang="en"/>
              <a:t>Angle pair </a:t>
            </a:r>
            <a:r>
              <a:rPr lang="en"/>
              <a:t>with</a:t>
            </a:r>
            <a:r>
              <a:rPr lang="en"/>
              <a:t> minimum swept area will be considered.</a:t>
            </a:r>
            <a:endParaRPr/>
          </a:p>
        </p:txBody>
      </p:sp>
      <p:pic>
        <p:nvPicPr>
          <p:cNvPr id="152" name="Google Shape;152;p23"/>
          <p:cNvPicPr preferRelativeResize="0"/>
          <p:nvPr/>
        </p:nvPicPr>
        <p:blipFill rotWithShape="1">
          <a:blip r:embed="rId3">
            <a:alphaModFix/>
          </a:blip>
          <a:srcRect b="38038" l="18047" r="53104" t="30973"/>
          <a:stretch/>
        </p:blipFill>
        <p:spPr>
          <a:xfrm>
            <a:off x="1934500" y="2651200"/>
            <a:ext cx="3823502" cy="2310225"/>
          </a:xfrm>
          <a:prstGeom prst="rect">
            <a:avLst/>
          </a:prstGeom>
          <a:noFill/>
          <a:ln>
            <a:noFill/>
          </a:ln>
        </p:spPr>
      </p:pic>
      <p:cxnSp>
        <p:nvCxnSpPr>
          <p:cNvPr id="153" name="Google Shape;153;p23"/>
          <p:cNvCxnSpPr/>
          <p:nvPr/>
        </p:nvCxnSpPr>
        <p:spPr>
          <a:xfrm flipH="1" rot="10800000">
            <a:off x="2480725" y="4051025"/>
            <a:ext cx="398400" cy="6942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23"/>
          <p:cNvCxnSpPr/>
          <p:nvPr/>
        </p:nvCxnSpPr>
        <p:spPr>
          <a:xfrm>
            <a:off x="2890375" y="4062450"/>
            <a:ext cx="443700" cy="14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4"/>
          <p:cNvPicPr preferRelativeResize="0"/>
          <p:nvPr/>
        </p:nvPicPr>
        <p:blipFill rotWithShape="1">
          <a:blip r:embed="rId3">
            <a:alphaModFix/>
          </a:blip>
          <a:srcRect b="22567" l="19287" r="28072" t="36040"/>
          <a:stretch/>
        </p:blipFill>
        <p:spPr>
          <a:xfrm>
            <a:off x="788350" y="1217600"/>
            <a:ext cx="7744301" cy="3630026"/>
          </a:xfrm>
          <a:prstGeom prst="rect">
            <a:avLst/>
          </a:prstGeom>
          <a:noFill/>
          <a:ln>
            <a:noFill/>
          </a:ln>
        </p:spPr>
      </p:pic>
      <p:sp>
        <p:nvSpPr>
          <p:cNvPr id="160" name="Google Shape;160;p24"/>
          <p:cNvSpPr txBox="1"/>
          <p:nvPr/>
        </p:nvSpPr>
        <p:spPr>
          <a:xfrm>
            <a:off x="853450" y="568975"/>
            <a:ext cx="694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Lato"/>
                <a:ea typeface="Lato"/>
                <a:cs typeface="Lato"/>
                <a:sym typeface="Lato"/>
              </a:rPr>
              <a:t>Function Definition:</a:t>
            </a:r>
            <a:endParaRPr b="1"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Call:</a:t>
            </a:r>
            <a:endParaRPr/>
          </a:p>
        </p:txBody>
      </p:sp>
      <p:pic>
        <p:nvPicPr>
          <p:cNvPr id="166" name="Google Shape;166;p25"/>
          <p:cNvPicPr preferRelativeResize="0"/>
          <p:nvPr/>
        </p:nvPicPr>
        <p:blipFill rotWithShape="1">
          <a:blip r:embed="rId3">
            <a:alphaModFix/>
          </a:blip>
          <a:srcRect b="32524" l="19836" r="24331" t="39156"/>
          <a:stretch/>
        </p:blipFill>
        <p:spPr>
          <a:xfrm>
            <a:off x="729450" y="2230800"/>
            <a:ext cx="6860626" cy="1957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Movement of Links </a:t>
            </a:r>
            <a:endParaRPr/>
          </a:p>
        </p:txBody>
      </p:sp>
      <p:sp>
        <p:nvSpPr>
          <p:cNvPr id="172" name="Google Shape;172;p26"/>
          <p:cNvSpPr txBox="1"/>
          <p:nvPr>
            <p:ph idx="1" type="body"/>
          </p:nvPr>
        </p:nvSpPr>
        <p:spPr>
          <a:xfrm>
            <a:off x="729450" y="2298650"/>
            <a:ext cx="8340000" cy="24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Movement 1: Moving link 1 from 0 inclination angle to pick position, keeping L2 fixed at 0 inclination angle.</a:t>
            </a:r>
            <a:endParaRPr/>
          </a:p>
          <a:p>
            <a:pPr indent="0" lvl="0" marL="0" rtl="0" algn="l">
              <a:spcBef>
                <a:spcPts val="1200"/>
              </a:spcBef>
              <a:spcAft>
                <a:spcPts val="0"/>
              </a:spcAft>
              <a:buNone/>
            </a:pPr>
            <a:r>
              <a:rPr lang="en"/>
              <a:t>Movement 2: Moving link 2 from 0 inclination angle to pick position, keeping L1 fixed at prev position.</a:t>
            </a:r>
            <a:endParaRPr/>
          </a:p>
          <a:p>
            <a:pPr indent="0" lvl="0" marL="0" rtl="0" algn="l">
              <a:spcBef>
                <a:spcPts val="1200"/>
              </a:spcBef>
              <a:spcAft>
                <a:spcPts val="0"/>
              </a:spcAft>
              <a:buNone/>
            </a:pPr>
            <a:r>
              <a:rPr lang="en"/>
              <a:t>Movement 3: Moving link 1 from pick position to place position, keeping L2 fixed at prev inclination angle.</a:t>
            </a:r>
            <a:endParaRPr/>
          </a:p>
          <a:p>
            <a:pPr indent="0" lvl="0" marL="0" rtl="0" algn="l">
              <a:spcBef>
                <a:spcPts val="1200"/>
              </a:spcBef>
              <a:spcAft>
                <a:spcPts val="1200"/>
              </a:spcAft>
              <a:buNone/>
            </a:pPr>
            <a:r>
              <a:rPr lang="en"/>
              <a:t>Movement 4: Moving link 2 from pick position to place position, keeping L1 fixed at prev final inclination.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31417" l="19039" r="53458" t="37608"/>
          <a:stretch/>
        </p:blipFill>
        <p:spPr>
          <a:xfrm>
            <a:off x="-118572" y="527975"/>
            <a:ext cx="2974795" cy="1884476"/>
          </a:xfrm>
          <a:prstGeom prst="rect">
            <a:avLst/>
          </a:prstGeom>
          <a:noFill/>
          <a:ln>
            <a:noFill/>
          </a:ln>
        </p:spPr>
      </p:pic>
      <p:pic>
        <p:nvPicPr>
          <p:cNvPr id="178" name="Google Shape;178;p27"/>
          <p:cNvPicPr preferRelativeResize="0"/>
          <p:nvPr/>
        </p:nvPicPr>
        <p:blipFill rotWithShape="1">
          <a:blip r:embed="rId4">
            <a:alphaModFix/>
          </a:blip>
          <a:srcRect b="31503" l="18620" r="54748" t="38849"/>
          <a:stretch/>
        </p:blipFill>
        <p:spPr>
          <a:xfrm>
            <a:off x="2951375" y="549723"/>
            <a:ext cx="2974800" cy="1862727"/>
          </a:xfrm>
          <a:prstGeom prst="rect">
            <a:avLst/>
          </a:prstGeom>
          <a:noFill/>
          <a:ln>
            <a:noFill/>
          </a:ln>
        </p:spPr>
      </p:pic>
      <p:pic>
        <p:nvPicPr>
          <p:cNvPr id="179" name="Google Shape;179;p27"/>
          <p:cNvPicPr preferRelativeResize="0"/>
          <p:nvPr/>
        </p:nvPicPr>
        <p:blipFill rotWithShape="1">
          <a:blip r:embed="rId5">
            <a:alphaModFix/>
          </a:blip>
          <a:srcRect b="29697" l="18267" r="51746" t="41473"/>
          <a:stretch/>
        </p:blipFill>
        <p:spPr>
          <a:xfrm>
            <a:off x="6170543" y="549725"/>
            <a:ext cx="3225730" cy="1744400"/>
          </a:xfrm>
          <a:prstGeom prst="rect">
            <a:avLst/>
          </a:prstGeom>
          <a:noFill/>
          <a:ln>
            <a:noFill/>
          </a:ln>
        </p:spPr>
      </p:pic>
      <p:pic>
        <p:nvPicPr>
          <p:cNvPr id="180" name="Google Shape;180;p27"/>
          <p:cNvPicPr preferRelativeResize="0"/>
          <p:nvPr/>
        </p:nvPicPr>
        <p:blipFill rotWithShape="1">
          <a:blip r:embed="rId6">
            <a:alphaModFix/>
          </a:blip>
          <a:srcRect b="29834" l="18098" r="53409" t="40616"/>
          <a:stretch/>
        </p:blipFill>
        <p:spPr>
          <a:xfrm>
            <a:off x="605106" y="3090675"/>
            <a:ext cx="3193267" cy="1862725"/>
          </a:xfrm>
          <a:prstGeom prst="rect">
            <a:avLst/>
          </a:prstGeom>
          <a:noFill/>
          <a:ln>
            <a:noFill/>
          </a:ln>
        </p:spPr>
      </p:pic>
      <p:pic>
        <p:nvPicPr>
          <p:cNvPr id="181" name="Google Shape;181;p27"/>
          <p:cNvPicPr preferRelativeResize="0"/>
          <p:nvPr/>
        </p:nvPicPr>
        <p:blipFill rotWithShape="1">
          <a:blip r:embed="rId7">
            <a:alphaModFix/>
          </a:blip>
          <a:srcRect b="23733" l="19471" r="54203" t="48125"/>
          <a:stretch/>
        </p:blipFill>
        <p:spPr>
          <a:xfrm>
            <a:off x="4756600" y="3153200"/>
            <a:ext cx="2900851" cy="174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1261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Definition:</a:t>
            </a:r>
            <a:endParaRPr/>
          </a:p>
        </p:txBody>
      </p:sp>
      <p:pic>
        <p:nvPicPr>
          <p:cNvPr id="187" name="Google Shape;187;p28"/>
          <p:cNvPicPr preferRelativeResize="0"/>
          <p:nvPr/>
        </p:nvPicPr>
        <p:blipFill rotWithShape="1">
          <a:blip r:embed="rId3">
            <a:alphaModFix/>
          </a:blip>
          <a:srcRect b="20131" l="19668" r="16742" t="20798"/>
          <a:stretch/>
        </p:blipFill>
        <p:spPr>
          <a:xfrm>
            <a:off x="785202" y="1853850"/>
            <a:ext cx="6387000" cy="3337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call:</a:t>
            </a:r>
            <a:endParaRPr/>
          </a:p>
        </p:txBody>
      </p:sp>
      <p:pic>
        <p:nvPicPr>
          <p:cNvPr id="193" name="Google Shape;193;p29"/>
          <p:cNvPicPr preferRelativeResize="0"/>
          <p:nvPr/>
        </p:nvPicPr>
        <p:blipFill rotWithShape="1">
          <a:blip r:embed="rId3">
            <a:alphaModFix/>
          </a:blip>
          <a:srcRect b="17570" l="13638" r="14429" t="28448"/>
          <a:stretch/>
        </p:blipFill>
        <p:spPr>
          <a:xfrm>
            <a:off x="1399675" y="1923125"/>
            <a:ext cx="6577301" cy="2776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Converting Frames to GIF:</a:t>
            </a:r>
            <a:endParaRPr/>
          </a:p>
        </p:txBody>
      </p:sp>
      <p:pic>
        <p:nvPicPr>
          <p:cNvPr id="199" name="Google Shape;199;p30"/>
          <p:cNvPicPr preferRelativeResize="0"/>
          <p:nvPr/>
        </p:nvPicPr>
        <p:blipFill rotWithShape="1">
          <a:blip r:embed="rId3">
            <a:alphaModFix/>
          </a:blip>
          <a:srcRect b="32637" l="19431" r="16711" t="34957"/>
          <a:stretch/>
        </p:blipFill>
        <p:spPr>
          <a:xfrm>
            <a:off x="376675" y="2105175"/>
            <a:ext cx="8690674" cy="2480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Resulting Simulation:</a:t>
            </a:r>
            <a:endParaRPr/>
          </a:p>
        </p:txBody>
      </p:sp>
      <p:pic>
        <p:nvPicPr>
          <p:cNvPr id="205" name="Google Shape;205;p31" title="png_to_gif.mp4">
            <a:hlinkClick r:id="rId3"/>
          </p:cNvPr>
          <p:cNvPicPr preferRelativeResize="0"/>
          <p:nvPr/>
        </p:nvPicPr>
        <p:blipFill>
          <a:blip r:embed="rId4">
            <a:alphaModFix/>
          </a:blip>
          <a:stretch>
            <a:fillRect/>
          </a:stretch>
        </p:blipFill>
        <p:spPr>
          <a:xfrm>
            <a:off x="1973200" y="1853850"/>
            <a:ext cx="4513825" cy="3009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ROBOTIC ARM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2"/>
                </a:solidFill>
                <a:highlight>
                  <a:srgbClr val="FFFFFF"/>
                </a:highlight>
              </a:rPr>
              <a:t>A robotic arm is a type of </a:t>
            </a:r>
            <a:r>
              <a:rPr lang="en" sz="1200">
                <a:solidFill>
                  <a:schemeClr val="dk2"/>
                </a:solidFill>
                <a:highlight>
                  <a:srgbClr val="FFFFFF"/>
                </a:highlight>
                <a:uFill>
                  <a:noFill/>
                </a:uFill>
                <a:hlinkClick r:id="rId3">
                  <a:extLst>
                    <a:ext uri="{A12FA001-AC4F-418D-AE19-62706E023703}">
                      <ahyp:hlinkClr val="tx"/>
                    </a:ext>
                  </a:extLst>
                </a:hlinkClick>
              </a:rPr>
              <a:t>mechanical arm</a:t>
            </a:r>
            <a:r>
              <a:rPr lang="en" sz="1200">
                <a:solidFill>
                  <a:schemeClr val="dk2"/>
                </a:solidFill>
                <a:highlight>
                  <a:srgbClr val="FFFFFF"/>
                </a:highlight>
              </a:rPr>
              <a:t>, usually </a:t>
            </a:r>
            <a:r>
              <a:rPr lang="en" sz="1200">
                <a:solidFill>
                  <a:schemeClr val="dk2"/>
                </a:solidFill>
                <a:highlight>
                  <a:srgbClr val="FFFFFF"/>
                </a:highlight>
                <a:uFill>
                  <a:noFill/>
                </a:uFill>
                <a:hlinkClick r:id="rId4">
                  <a:extLst>
                    <a:ext uri="{A12FA001-AC4F-418D-AE19-62706E023703}">
                      <ahyp:hlinkClr val="tx"/>
                    </a:ext>
                  </a:extLst>
                </a:hlinkClick>
              </a:rPr>
              <a:t>programmable</a:t>
            </a:r>
            <a:r>
              <a:rPr lang="en" sz="1200">
                <a:solidFill>
                  <a:schemeClr val="dk2"/>
                </a:solidFill>
                <a:highlight>
                  <a:srgbClr val="FFFFFF"/>
                </a:highlight>
              </a:rPr>
              <a:t>, with similar functions to a human </a:t>
            </a:r>
            <a:r>
              <a:rPr lang="en" sz="1200">
                <a:solidFill>
                  <a:schemeClr val="dk2"/>
                </a:solidFill>
                <a:highlight>
                  <a:srgbClr val="FFFFFF"/>
                </a:highlight>
                <a:uFill>
                  <a:noFill/>
                </a:uFill>
                <a:hlinkClick r:id="rId5">
                  <a:extLst>
                    <a:ext uri="{A12FA001-AC4F-418D-AE19-62706E023703}">
                      <ahyp:hlinkClr val="tx"/>
                    </a:ext>
                  </a:extLst>
                </a:hlinkClick>
              </a:rPr>
              <a:t>arm</a:t>
            </a:r>
            <a:r>
              <a:rPr lang="en" sz="1200">
                <a:solidFill>
                  <a:schemeClr val="dk2"/>
                </a:solidFill>
              </a:rPr>
              <a:t>.</a:t>
            </a:r>
            <a:endParaRPr sz="1200">
              <a:solidFill>
                <a:schemeClr val="dk2"/>
              </a:solidFill>
            </a:endParaRPr>
          </a:p>
          <a:p>
            <a:pPr indent="0" lvl="0" marL="0" rtl="0" algn="l">
              <a:spcBef>
                <a:spcPts val="1000"/>
              </a:spcBef>
              <a:spcAft>
                <a:spcPts val="0"/>
              </a:spcAft>
              <a:buNone/>
            </a:pPr>
            <a:r>
              <a:rPr lang="en" sz="1200">
                <a:solidFill>
                  <a:schemeClr val="dk2"/>
                </a:solidFill>
              </a:rPr>
              <a:t>There are two types of motion </a:t>
            </a:r>
            <a:r>
              <a:rPr lang="en" sz="1200">
                <a:solidFill>
                  <a:schemeClr val="dk2"/>
                </a:solidFill>
              </a:rPr>
              <a:t>provided by the joints of robotic arm i.e, translational and rotational.</a:t>
            </a:r>
            <a:endParaRPr sz="1200">
              <a:solidFill>
                <a:schemeClr val="dk2"/>
              </a:solidFill>
            </a:endParaRPr>
          </a:p>
          <a:p>
            <a:pPr indent="0" lvl="0" marL="0" rtl="0" algn="l">
              <a:spcBef>
                <a:spcPts val="1000"/>
              </a:spcBef>
              <a:spcAft>
                <a:spcPts val="0"/>
              </a:spcAft>
              <a:buNone/>
            </a:pPr>
            <a:r>
              <a:rPr lang="en" sz="1200">
                <a:solidFill>
                  <a:schemeClr val="dk2"/>
                </a:solidFill>
              </a:rPr>
              <a:t>Applications of a pick and place robot:</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Assembly</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Packaging</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Bin picking</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Inspection</a:t>
            </a:r>
            <a:endParaRPr sz="12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11" name="Google Shape;211;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02122"/>
                </a:solidFill>
                <a:latin typeface="Arial"/>
                <a:ea typeface="Arial"/>
                <a:cs typeface="Arial"/>
                <a:sym typeface="Arial"/>
              </a:rPr>
              <a:t>Using ML for object detection:</a:t>
            </a:r>
            <a:endParaRPr sz="1400">
              <a:solidFill>
                <a:srgbClr val="202122"/>
              </a:solidFill>
              <a:latin typeface="Arial"/>
              <a:ea typeface="Arial"/>
              <a:cs typeface="Arial"/>
              <a:sym typeface="Arial"/>
            </a:endParaRPr>
          </a:p>
          <a:p>
            <a:pPr indent="0" lvl="0" marL="0" rtl="0" algn="l">
              <a:spcBef>
                <a:spcPts val="0"/>
              </a:spcBef>
              <a:spcAft>
                <a:spcPts val="0"/>
              </a:spcAft>
              <a:buNone/>
            </a:pPr>
            <a:r>
              <a:t/>
            </a:r>
            <a:endParaRPr sz="1400">
              <a:solidFill>
                <a:srgbClr val="202122"/>
              </a:solidFill>
              <a:latin typeface="Arial"/>
              <a:ea typeface="Arial"/>
              <a:cs typeface="Arial"/>
              <a:sym typeface="Arial"/>
            </a:endParaRPr>
          </a:p>
          <a:p>
            <a:pPr indent="0" lvl="0" marL="0" rtl="0" algn="l">
              <a:spcBef>
                <a:spcPts val="0"/>
              </a:spcBef>
              <a:spcAft>
                <a:spcPts val="0"/>
              </a:spcAft>
              <a:buNone/>
            </a:pPr>
            <a:r>
              <a:rPr lang="en" sz="1200">
                <a:solidFill>
                  <a:srgbClr val="202122"/>
                </a:solidFill>
                <a:latin typeface="Arial"/>
                <a:ea typeface="Arial"/>
                <a:cs typeface="Arial"/>
                <a:sym typeface="Arial"/>
              </a:rPr>
              <a:t>The simulation done above does not identify a object, it only performs a pick and place operation. Object identification can be added to the robotic arm using machine learning i.e, it only picks a specified colour object from a range of colours in a given plane and then picks it and drops it to the required location</a:t>
            </a:r>
            <a:r>
              <a:rPr lang="en" sz="1050">
                <a:solidFill>
                  <a:srgbClr val="202122"/>
                </a:solidFill>
                <a:latin typeface="Arial"/>
                <a:ea typeface="Arial"/>
                <a:cs typeface="Arial"/>
                <a:sym typeface="Arial"/>
              </a:rPr>
              <a:t>.</a:t>
            </a:r>
            <a:endParaRPr sz="1050">
              <a:solidFill>
                <a:srgbClr val="202122"/>
              </a:solidFill>
              <a:latin typeface="Arial"/>
              <a:ea typeface="Arial"/>
              <a:cs typeface="Arial"/>
              <a:sym typeface="Arial"/>
            </a:endParaRPr>
          </a:p>
          <a:p>
            <a:pPr indent="0" lvl="0" marL="0" rtl="0" algn="l">
              <a:spcBef>
                <a:spcPts val="0"/>
              </a:spcBef>
              <a:spcAft>
                <a:spcPts val="0"/>
              </a:spcAft>
              <a:buNone/>
            </a:pPr>
            <a:r>
              <a:t/>
            </a:r>
            <a:endParaRPr sz="1050">
              <a:solidFill>
                <a:srgbClr val="202122"/>
              </a:solidFill>
              <a:latin typeface="Arial"/>
              <a:ea typeface="Arial"/>
              <a:cs typeface="Arial"/>
              <a:sym typeface="Arial"/>
            </a:endParaRPr>
          </a:p>
          <a:p>
            <a:pPr indent="0" lvl="0" marL="0" rtl="0" algn="l">
              <a:spcBef>
                <a:spcPts val="0"/>
              </a:spcBef>
              <a:spcAft>
                <a:spcPts val="0"/>
              </a:spcAft>
              <a:buNone/>
            </a:pPr>
            <a:r>
              <a:rPr lang="en" sz="1200">
                <a:solidFill>
                  <a:srgbClr val="202122"/>
                </a:solidFill>
                <a:latin typeface="Arial"/>
                <a:ea typeface="Arial"/>
                <a:cs typeface="Arial"/>
                <a:sym typeface="Arial"/>
              </a:rPr>
              <a:t>Here the major problem is that because of large number of objects some object might interrupt the path which robot may choose to travel because of which path optimization needs to be performed using inverse kinematics method which is currently beyond the scope of this paper.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17" name="Google Shape;217;p33"/>
          <p:cNvSpPr txBox="1"/>
          <p:nvPr>
            <p:ph idx="1" type="body"/>
          </p:nvPr>
        </p:nvSpPr>
        <p:spPr>
          <a:xfrm>
            <a:off x="729450" y="1853850"/>
            <a:ext cx="8103600" cy="24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Term Paper Link: </a:t>
            </a:r>
            <a:r>
              <a:rPr lang="en" sz="1400" u="sng">
                <a:solidFill>
                  <a:schemeClr val="hlink"/>
                </a:solidFill>
                <a:hlinkClick r:id="rId3"/>
              </a:rPr>
              <a:t>https://drive.google.com/file/d/1OahhG0NxmjSq7T84h_o3rhcxu8roA2We/view?usp=sharing</a:t>
            </a:r>
            <a:endParaRPr sz="1400"/>
          </a:p>
          <a:p>
            <a:pPr indent="0" lvl="0" marL="0" rtl="0" algn="l">
              <a:spcBef>
                <a:spcPts val="1200"/>
              </a:spcBef>
              <a:spcAft>
                <a:spcPts val="0"/>
              </a:spcAft>
              <a:buNone/>
            </a:pPr>
            <a:r>
              <a:rPr lang="en" sz="1400"/>
              <a:t>Python Code Link: </a:t>
            </a:r>
            <a:r>
              <a:rPr lang="en" sz="1400" u="sng">
                <a:solidFill>
                  <a:schemeClr val="hlink"/>
                </a:solidFill>
                <a:hlinkClick r:id="rId4"/>
              </a:rPr>
              <a:t>https://drive.google.com/file/d/1hMMUGNlNVgi2FVtHHVqPDRASyTXIw1Ww/view?usp=sharing</a:t>
            </a:r>
            <a:endParaRPr sz="1400"/>
          </a:p>
          <a:p>
            <a:pPr indent="0" lvl="0" marL="0" rtl="0" algn="l">
              <a:spcBef>
                <a:spcPts val="1200"/>
              </a:spcBef>
              <a:spcAft>
                <a:spcPts val="0"/>
              </a:spcAft>
              <a:buNone/>
            </a:pPr>
            <a:r>
              <a:rPr lang="en" sz="1400"/>
              <a:t>Sample Simulation Link: </a:t>
            </a:r>
            <a:r>
              <a:rPr lang="en" sz="1400" u="sng">
                <a:solidFill>
                  <a:schemeClr val="hlink"/>
                </a:solidFill>
                <a:hlinkClick r:id="rId5"/>
              </a:rPr>
              <a:t>https://drive.google.com/file/d/1DOG2YclE1kHE-RIaaZbFTiIJu8zRMDNn/view?usp=sharing</a:t>
            </a:r>
            <a:endParaRPr sz="1400"/>
          </a:p>
          <a:p>
            <a:pPr indent="0" lvl="0" marL="0" rtl="0" algn="l">
              <a:spcBef>
                <a:spcPts val="1200"/>
              </a:spcBef>
              <a:spcAft>
                <a:spcPts val="12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nvSpPr>
        <p:spPr>
          <a:xfrm>
            <a:off x="1363575" y="1694450"/>
            <a:ext cx="62463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200">
                <a:latin typeface="Caveat"/>
                <a:ea typeface="Caveat"/>
                <a:cs typeface="Caveat"/>
                <a:sym typeface="Caveat"/>
              </a:rPr>
              <a:t>Thank you…!</a:t>
            </a:r>
            <a:endParaRPr b="1" sz="72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02122"/>
              </a:buClr>
              <a:buSzPts val="1200"/>
              <a:buChar char="●"/>
            </a:pPr>
            <a:r>
              <a:rPr lang="en" sz="1200">
                <a:solidFill>
                  <a:srgbClr val="202122"/>
                </a:solidFill>
              </a:rPr>
              <a:t>The robotic arm is assumed to be a shaft and the design is done accordingly.</a:t>
            </a:r>
            <a:endParaRPr sz="1200">
              <a:solidFill>
                <a:srgbClr val="202122"/>
              </a:solidFill>
            </a:endParaRPr>
          </a:p>
          <a:p>
            <a:pPr indent="-304800" lvl="0" marL="457200" rtl="0" algn="l">
              <a:spcBef>
                <a:spcPts val="0"/>
              </a:spcBef>
              <a:spcAft>
                <a:spcPts val="0"/>
              </a:spcAft>
              <a:buClr>
                <a:srgbClr val="202122"/>
              </a:buClr>
              <a:buSzPts val="1200"/>
              <a:buChar char="●"/>
            </a:pPr>
            <a:r>
              <a:rPr lang="en" sz="1200">
                <a:solidFill>
                  <a:srgbClr val="202122"/>
                </a:solidFill>
              </a:rPr>
              <a:t>The weights of the individual links are considered to be negligible.</a:t>
            </a:r>
            <a:endParaRPr sz="1200">
              <a:solidFill>
                <a:srgbClr val="202122"/>
              </a:solidFill>
            </a:endParaRPr>
          </a:p>
          <a:p>
            <a:pPr indent="-304800" lvl="0" marL="457200" rtl="0" algn="l">
              <a:spcBef>
                <a:spcPts val="0"/>
              </a:spcBef>
              <a:spcAft>
                <a:spcPts val="0"/>
              </a:spcAft>
              <a:buClr>
                <a:srgbClr val="202122"/>
              </a:buClr>
              <a:buSzPts val="1200"/>
              <a:buFont typeface="Arial"/>
              <a:buChar char="●"/>
            </a:pPr>
            <a:r>
              <a:rPr lang="en" sz="1200">
                <a:solidFill>
                  <a:srgbClr val="202122"/>
                </a:solidFill>
              </a:rPr>
              <a:t>Consider a payload of mass </a:t>
            </a:r>
            <a:r>
              <a:rPr b="1" lang="en" sz="1200">
                <a:solidFill>
                  <a:srgbClr val="202122"/>
                </a:solidFill>
              </a:rPr>
              <a:t>m</a:t>
            </a:r>
            <a:r>
              <a:rPr lang="en" sz="1200">
                <a:solidFill>
                  <a:srgbClr val="202122"/>
                </a:solidFill>
              </a:rPr>
              <a:t> kg that needs to be lifted by a pick and place robot.</a:t>
            </a:r>
            <a:endParaRPr sz="1200">
              <a:solidFill>
                <a:srgbClr val="202122"/>
              </a:solidFill>
            </a:endParaRPr>
          </a:p>
          <a:p>
            <a:pPr indent="-304800" lvl="0" marL="457200" rtl="0" algn="l">
              <a:spcBef>
                <a:spcPts val="0"/>
              </a:spcBef>
              <a:spcAft>
                <a:spcPts val="0"/>
              </a:spcAft>
              <a:buClr>
                <a:srgbClr val="202122"/>
              </a:buClr>
              <a:buSzPts val="1200"/>
              <a:buFont typeface="Arial"/>
              <a:buChar char="●"/>
            </a:pPr>
            <a:r>
              <a:rPr lang="en" sz="1200">
                <a:solidFill>
                  <a:srgbClr val="202122"/>
                </a:solidFill>
              </a:rPr>
              <a:t>Let</a:t>
            </a:r>
            <a:r>
              <a:rPr b="1" lang="en" sz="1200">
                <a:solidFill>
                  <a:srgbClr val="202122"/>
                </a:solidFill>
              </a:rPr>
              <a:t> L</a:t>
            </a:r>
            <a:r>
              <a:rPr lang="en" sz="1200">
                <a:solidFill>
                  <a:srgbClr val="202122"/>
                </a:solidFill>
              </a:rPr>
              <a:t> be the total length of the robotic arm link.</a:t>
            </a:r>
            <a:endParaRPr sz="1200">
              <a:solidFill>
                <a:srgbClr val="202122"/>
              </a:solidFill>
            </a:endParaRPr>
          </a:p>
          <a:p>
            <a:pPr indent="-304800" lvl="0" marL="457200" rtl="0" algn="l">
              <a:spcBef>
                <a:spcPts val="0"/>
              </a:spcBef>
              <a:spcAft>
                <a:spcPts val="0"/>
              </a:spcAft>
              <a:buClr>
                <a:srgbClr val="202122"/>
              </a:buClr>
              <a:buSzPts val="1200"/>
              <a:buFont typeface="Arial"/>
              <a:buChar char="●"/>
            </a:pPr>
            <a:r>
              <a:rPr lang="en" sz="1200">
                <a:solidFill>
                  <a:srgbClr val="202122"/>
                </a:solidFill>
              </a:rPr>
              <a:t>So, </a:t>
            </a:r>
            <a:r>
              <a:rPr b="1" lang="en" sz="1200">
                <a:solidFill>
                  <a:srgbClr val="202122"/>
                </a:solidFill>
              </a:rPr>
              <a:t>L=L1+L2</a:t>
            </a:r>
            <a:r>
              <a:rPr lang="en" sz="1200">
                <a:solidFill>
                  <a:srgbClr val="202122"/>
                </a:solidFill>
              </a:rPr>
              <a:t> where L1 and L2 are lengths of link 1 and 2 respectively where L1/L2=1.5.</a:t>
            </a:r>
            <a:endParaRPr sz="1200">
              <a:solidFill>
                <a:srgbClr val="202122"/>
              </a:solidFill>
            </a:endParaRPr>
          </a:p>
          <a:p>
            <a:pPr indent="-304800" lvl="0" marL="457200" rtl="0" algn="l">
              <a:spcBef>
                <a:spcPts val="0"/>
              </a:spcBef>
              <a:spcAft>
                <a:spcPts val="0"/>
              </a:spcAft>
              <a:buClr>
                <a:srgbClr val="202122"/>
              </a:buClr>
              <a:buSzPts val="1200"/>
              <a:buFont typeface="Arial"/>
              <a:buChar char="●"/>
            </a:pPr>
            <a:r>
              <a:rPr lang="en" sz="1200">
                <a:solidFill>
                  <a:srgbClr val="202122"/>
                </a:solidFill>
              </a:rPr>
              <a:t>Let </a:t>
            </a:r>
            <a:r>
              <a:rPr b="1" lang="en" sz="1200">
                <a:solidFill>
                  <a:srgbClr val="202122"/>
                </a:solidFill>
              </a:rPr>
              <a:t>d</a:t>
            </a:r>
            <a:r>
              <a:rPr lang="en" sz="1200">
                <a:solidFill>
                  <a:srgbClr val="202122"/>
                </a:solidFill>
              </a:rPr>
              <a:t> be the diameter of the robotic arm whose dimension is considered to be 5mm.</a:t>
            </a:r>
            <a:endParaRPr sz="1200">
              <a:solidFill>
                <a:srgbClr val="202122"/>
              </a:solidFill>
            </a:endParaRPr>
          </a:p>
          <a:p>
            <a:pPr indent="-304800" lvl="0" marL="457200" rtl="0" algn="l">
              <a:spcBef>
                <a:spcPts val="0"/>
              </a:spcBef>
              <a:spcAft>
                <a:spcPts val="0"/>
              </a:spcAft>
              <a:buClr>
                <a:srgbClr val="202122"/>
              </a:buClr>
              <a:buSzPts val="1200"/>
              <a:buFont typeface="Arial"/>
              <a:buChar char="●"/>
            </a:pPr>
            <a:r>
              <a:rPr lang="en" sz="1200">
                <a:solidFill>
                  <a:srgbClr val="202122"/>
                </a:solidFill>
              </a:rPr>
              <a:t>Robotic arm is made up from </a:t>
            </a:r>
            <a:r>
              <a:rPr b="1" lang="en" sz="1200">
                <a:solidFill>
                  <a:srgbClr val="202122"/>
                </a:solidFill>
              </a:rPr>
              <a:t>Aluminium 6061</a:t>
            </a:r>
            <a:r>
              <a:rPr lang="en" sz="1200">
                <a:solidFill>
                  <a:srgbClr val="202122"/>
                </a:solidFill>
              </a:rPr>
              <a:t>.</a:t>
            </a:r>
            <a:endParaRPr sz="1200">
              <a:solidFill>
                <a:srgbClr val="202122"/>
              </a:solidFill>
            </a:endParaRPr>
          </a:p>
          <a:p>
            <a:pPr indent="-304800" lvl="0" marL="457200" rtl="0" algn="l">
              <a:spcBef>
                <a:spcPts val="0"/>
              </a:spcBef>
              <a:spcAft>
                <a:spcPts val="0"/>
              </a:spcAft>
              <a:buClr>
                <a:srgbClr val="202122"/>
              </a:buClr>
              <a:buSzPts val="1200"/>
              <a:buChar char="●"/>
            </a:pPr>
            <a:r>
              <a:rPr lang="en" sz="1200">
                <a:solidFill>
                  <a:srgbClr val="202122"/>
                </a:solidFill>
              </a:rPr>
              <a:t>The yield strength of Al 6061 is considered to be 150 MPa and a factor of Safety(FOS) of 3 is considered.</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202122"/>
                </a:solidFill>
              </a:rPr>
              <a:t>Now when the shaft is subjected to pure bending moment, the bending stress is given by</a:t>
            </a:r>
            <a:r>
              <a:rPr lang="en" sz="1050">
                <a:solidFill>
                  <a:srgbClr val="202122"/>
                </a:solidFill>
                <a:latin typeface="Arial"/>
                <a:ea typeface="Arial"/>
                <a:cs typeface="Arial"/>
                <a:sym typeface="Arial"/>
              </a:rPr>
              <a:t>,</a:t>
            </a:r>
            <a:endParaRPr sz="1050">
              <a:solidFill>
                <a:srgbClr val="202122"/>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rgbClr val="202122"/>
                </a:solidFill>
              </a:rPr>
              <a:t>Yield tensile strength of aluminium(also considering FOS) should be greater than the bending stress generated, thus,</a:t>
            </a:r>
            <a:endParaRPr sz="1200">
              <a:solidFill>
                <a:srgbClr val="202122"/>
              </a:solidFill>
            </a:endParaRPr>
          </a:p>
          <a:p>
            <a:pPr indent="0" lvl="0" marL="0" rtl="0" algn="l">
              <a:spcBef>
                <a:spcPts val="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975550" y="2571750"/>
            <a:ext cx="1878115" cy="101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200">
                <a:solidFill>
                  <a:srgbClr val="202122"/>
                </a:solidFill>
              </a:rPr>
              <a:t>Here the mass value will be taken from the user and accordingly the total length of the arm and the individual length of the links will be calculated.</a:t>
            </a:r>
            <a:endParaRPr sz="1200"/>
          </a:p>
        </p:txBody>
      </p:sp>
      <p:pic>
        <p:nvPicPr>
          <p:cNvPr id="113" name="Google Shape;113;p17"/>
          <p:cNvPicPr preferRelativeResize="0"/>
          <p:nvPr/>
        </p:nvPicPr>
        <p:blipFill>
          <a:blip r:embed="rId3">
            <a:alphaModFix/>
          </a:blip>
          <a:stretch>
            <a:fillRect/>
          </a:stretch>
        </p:blipFill>
        <p:spPr>
          <a:xfrm>
            <a:off x="829888" y="2078863"/>
            <a:ext cx="2562225" cy="155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7650" y="1195600"/>
            <a:ext cx="7688700" cy="34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CODING</a:t>
            </a:r>
            <a:endParaRPr/>
          </a:p>
        </p:txBody>
      </p:sp>
      <p:pic>
        <p:nvPicPr>
          <p:cNvPr id="119" name="Google Shape;119;p18"/>
          <p:cNvPicPr preferRelativeResize="0"/>
          <p:nvPr/>
        </p:nvPicPr>
        <p:blipFill>
          <a:blip r:embed="rId3">
            <a:alphaModFix/>
          </a:blip>
          <a:stretch>
            <a:fillRect/>
          </a:stretch>
        </p:blipFill>
        <p:spPr>
          <a:xfrm>
            <a:off x="729450" y="1735000"/>
            <a:ext cx="5546099" cy="3046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59913" y="762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Pick and Place position</a:t>
            </a:r>
            <a:endParaRPr/>
          </a:p>
        </p:txBody>
      </p:sp>
      <p:pic>
        <p:nvPicPr>
          <p:cNvPr id="125" name="Google Shape;125;p19"/>
          <p:cNvPicPr preferRelativeResize="0"/>
          <p:nvPr/>
        </p:nvPicPr>
        <p:blipFill>
          <a:blip r:embed="rId3">
            <a:alphaModFix/>
          </a:blip>
          <a:stretch>
            <a:fillRect/>
          </a:stretch>
        </p:blipFill>
        <p:spPr>
          <a:xfrm>
            <a:off x="410425" y="1744313"/>
            <a:ext cx="7987701" cy="1345963"/>
          </a:xfrm>
          <a:prstGeom prst="rect">
            <a:avLst/>
          </a:prstGeom>
          <a:noFill/>
          <a:ln>
            <a:noFill/>
          </a:ln>
        </p:spPr>
      </p:pic>
      <p:pic>
        <p:nvPicPr>
          <p:cNvPr id="126" name="Google Shape;126;p19"/>
          <p:cNvPicPr preferRelativeResize="0"/>
          <p:nvPr/>
        </p:nvPicPr>
        <p:blipFill>
          <a:blip r:embed="rId4">
            <a:alphaModFix/>
          </a:blip>
          <a:stretch>
            <a:fillRect/>
          </a:stretch>
        </p:blipFill>
        <p:spPr>
          <a:xfrm>
            <a:off x="402000" y="3409749"/>
            <a:ext cx="8340025" cy="1130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Ploting the pick and place position</a:t>
            </a:r>
            <a:endParaRPr/>
          </a:p>
        </p:txBody>
      </p:sp>
      <p:pic>
        <p:nvPicPr>
          <p:cNvPr id="132" name="Google Shape;132;p20"/>
          <p:cNvPicPr preferRelativeResize="0"/>
          <p:nvPr/>
        </p:nvPicPr>
        <p:blipFill>
          <a:blip r:embed="rId3">
            <a:alphaModFix/>
          </a:blip>
          <a:stretch>
            <a:fillRect/>
          </a:stretch>
        </p:blipFill>
        <p:spPr>
          <a:xfrm>
            <a:off x="211500" y="2695325"/>
            <a:ext cx="4954650" cy="535200"/>
          </a:xfrm>
          <a:prstGeom prst="rect">
            <a:avLst/>
          </a:prstGeom>
          <a:noFill/>
          <a:ln>
            <a:noFill/>
          </a:ln>
        </p:spPr>
      </p:pic>
      <p:pic>
        <p:nvPicPr>
          <p:cNvPr id="133" name="Google Shape;133;p20"/>
          <p:cNvPicPr preferRelativeResize="0"/>
          <p:nvPr/>
        </p:nvPicPr>
        <p:blipFill>
          <a:blip r:embed="rId4">
            <a:alphaModFix/>
          </a:blip>
          <a:stretch>
            <a:fillRect/>
          </a:stretch>
        </p:blipFill>
        <p:spPr>
          <a:xfrm>
            <a:off x="5166150" y="1853838"/>
            <a:ext cx="3657600" cy="242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7650" y="639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possible angles of pick and place position</a:t>
            </a:r>
            <a:endParaRPr/>
          </a:p>
        </p:txBody>
      </p:sp>
      <p:pic>
        <p:nvPicPr>
          <p:cNvPr id="139" name="Google Shape;139;p21"/>
          <p:cNvPicPr preferRelativeResize="0"/>
          <p:nvPr/>
        </p:nvPicPr>
        <p:blipFill>
          <a:blip r:embed="rId3">
            <a:alphaModFix/>
          </a:blip>
          <a:stretch>
            <a:fillRect/>
          </a:stretch>
        </p:blipFill>
        <p:spPr>
          <a:xfrm>
            <a:off x="929225" y="1325188"/>
            <a:ext cx="6791325" cy="355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