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C86D-E8E6-C7DC-04E7-C262906A9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60780C-B16F-B068-D442-0A78DA982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41B903-5671-215F-ACD7-A9486BB2E106}"/>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5" name="Footer Placeholder 4">
            <a:extLst>
              <a:ext uri="{FF2B5EF4-FFF2-40B4-BE49-F238E27FC236}">
                <a16:creationId xmlns:a16="http://schemas.microsoft.com/office/drawing/2014/main" id="{9FD4754C-29A4-AA06-F902-0A811A34B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75FAE-7165-48AB-220B-1D6BA12505F3}"/>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220111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572D-DFD7-850E-5DC4-ADE7707D89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AA13A0-0420-D28D-FAA3-17BE073D8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F1EA1F-10EE-4DAE-310E-C5FF8C8C6736}"/>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5" name="Footer Placeholder 4">
            <a:extLst>
              <a:ext uri="{FF2B5EF4-FFF2-40B4-BE49-F238E27FC236}">
                <a16:creationId xmlns:a16="http://schemas.microsoft.com/office/drawing/2014/main" id="{85C3B57B-199A-8209-D59F-DA8361576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47109-F928-8A4D-73C5-4B05D76F35E9}"/>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375203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59F00-CDC9-C1D2-AC0B-5D75676520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8E9D7B-8E9B-0BEB-C29D-A8C4BD1CF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A3B42-5170-E42A-8D39-FE61F1A20128}"/>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5" name="Footer Placeholder 4">
            <a:extLst>
              <a:ext uri="{FF2B5EF4-FFF2-40B4-BE49-F238E27FC236}">
                <a16:creationId xmlns:a16="http://schemas.microsoft.com/office/drawing/2014/main" id="{92506C00-0B8E-4DD6-3672-37D5E62C1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AB145-96B5-93BC-6495-513790472FD7}"/>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367015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C750-4C4A-FC31-03A0-F9A3CCA9E0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8EA63-B0FA-081D-D188-C23B6A719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5F5F9-C33A-4330-C45F-F60571539325}"/>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5" name="Footer Placeholder 4">
            <a:extLst>
              <a:ext uri="{FF2B5EF4-FFF2-40B4-BE49-F238E27FC236}">
                <a16:creationId xmlns:a16="http://schemas.microsoft.com/office/drawing/2014/main" id="{B932D03E-6719-2A14-2A2C-EDB0648F5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BFE2D5-19CE-1FFA-47DD-9C1970EF9A32}"/>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362525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B6B9-D4DD-D229-4898-7D047EA24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9724A3-C536-A630-75AD-591488B890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D1F80-A8BA-98B8-9CDB-F650627FFC29}"/>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5" name="Footer Placeholder 4">
            <a:extLst>
              <a:ext uri="{FF2B5EF4-FFF2-40B4-BE49-F238E27FC236}">
                <a16:creationId xmlns:a16="http://schemas.microsoft.com/office/drawing/2014/main" id="{39965968-0FCF-AED0-97CF-AF2BBEBA9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E9182-A7E3-CD88-5003-3872D0CBBAAC}"/>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411121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D6D8-FB06-A855-3AEA-B4E12F2E7B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F716BE-3769-E7BC-E0FB-E1B5F85CB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729852-F080-A5B3-A204-7B83E0866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1FF6A1-2B99-BC35-2A82-C76979B6ADD9}"/>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6" name="Footer Placeholder 5">
            <a:extLst>
              <a:ext uri="{FF2B5EF4-FFF2-40B4-BE49-F238E27FC236}">
                <a16:creationId xmlns:a16="http://schemas.microsoft.com/office/drawing/2014/main" id="{7731EEC6-D82A-9AD2-B999-156500FC8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F59DA-8A17-B0D5-A128-4101ACF9F949}"/>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400152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FB29-6A78-0758-5910-BCBB1BFE15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465D8F-5E67-089B-7110-5F1909314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B3F92-E3BF-9818-A433-253FECE34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A4EE8F-6FD6-6853-9795-6CA12AFD3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725C8-4E31-F704-BAB4-D493E40C0D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790380-74E3-1335-1059-4F7A695DD73D}"/>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8" name="Footer Placeholder 7">
            <a:extLst>
              <a:ext uri="{FF2B5EF4-FFF2-40B4-BE49-F238E27FC236}">
                <a16:creationId xmlns:a16="http://schemas.microsoft.com/office/drawing/2014/main" id="{C34A6C7F-12E9-7B6F-69AC-5E85C80992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1FD4CC-FD6A-8AA1-F3DC-9D0A98818DB1}"/>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231104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6BB7-D4AF-931A-81C0-33D5535CAF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4B2F66-BE0B-7674-7613-44FB5904821D}"/>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4" name="Footer Placeholder 3">
            <a:extLst>
              <a:ext uri="{FF2B5EF4-FFF2-40B4-BE49-F238E27FC236}">
                <a16:creationId xmlns:a16="http://schemas.microsoft.com/office/drawing/2014/main" id="{F143242A-9DA4-4E12-6C7B-D032E13114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3A91D3-210B-45A8-A915-9E0957715ECD}"/>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3386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C5887-EF22-4736-7C57-1CE942594494}"/>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3" name="Footer Placeholder 2">
            <a:extLst>
              <a:ext uri="{FF2B5EF4-FFF2-40B4-BE49-F238E27FC236}">
                <a16:creationId xmlns:a16="http://schemas.microsoft.com/office/drawing/2014/main" id="{CE90E889-0E6F-1E92-7B86-7927BD3DCA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514DD7-0613-6BD0-2D47-09C20CE124FE}"/>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380900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CA9A-E6FE-69C0-F8CE-A8E90B119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6A3144-235A-6999-57D7-C289AF91A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0F5056-C915-DB72-62F2-14378AEE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54FDB-6253-7C39-09FB-5CA93BC7FDAF}"/>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6" name="Footer Placeholder 5">
            <a:extLst>
              <a:ext uri="{FF2B5EF4-FFF2-40B4-BE49-F238E27FC236}">
                <a16:creationId xmlns:a16="http://schemas.microsoft.com/office/drawing/2014/main" id="{F16DABAC-6F3B-4FEC-C3C0-7D75EDFFFF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203CEA-A297-F313-B2C4-94CCD02BB381}"/>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182766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6C91-A2FA-7DB8-96B9-A954CFF0F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0B4CB0-7DCB-4919-160F-3BA8DA459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414919-1E1F-817C-A6C2-42EC83CD2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ADBE4-1E1D-A087-89A4-E876B253E5E6}"/>
              </a:ext>
            </a:extLst>
          </p:cNvPr>
          <p:cNvSpPr>
            <a:spLocks noGrp="1"/>
          </p:cNvSpPr>
          <p:nvPr>
            <p:ph type="dt" sz="half" idx="10"/>
          </p:nvPr>
        </p:nvSpPr>
        <p:spPr/>
        <p:txBody>
          <a:bodyPr/>
          <a:lstStyle/>
          <a:p>
            <a:fld id="{5611F6BD-78C1-4ED7-93A4-1DEBB2423185}" type="datetimeFigureOut">
              <a:rPr lang="en-IN" smtClean="0"/>
              <a:t>27-05-2024</a:t>
            </a:fld>
            <a:endParaRPr lang="en-IN"/>
          </a:p>
        </p:txBody>
      </p:sp>
      <p:sp>
        <p:nvSpPr>
          <p:cNvPr id="6" name="Footer Placeholder 5">
            <a:extLst>
              <a:ext uri="{FF2B5EF4-FFF2-40B4-BE49-F238E27FC236}">
                <a16:creationId xmlns:a16="http://schemas.microsoft.com/office/drawing/2014/main" id="{16A94140-8F03-D003-3CFC-B7A4661B0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539032-129E-DDF1-975A-64C75FC18F49}"/>
              </a:ext>
            </a:extLst>
          </p:cNvPr>
          <p:cNvSpPr>
            <a:spLocks noGrp="1"/>
          </p:cNvSpPr>
          <p:nvPr>
            <p:ph type="sldNum" sz="quarter" idx="12"/>
          </p:nvPr>
        </p:nvSpPr>
        <p:spPr/>
        <p:txBody>
          <a:bodyPr/>
          <a:lstStyle/>
          <a:p>
            <a:fld id="{B37CDEA2-AC28-47D6-8108-8160522C5AEA}" type="slidenum">
              <a:rPr lang="en-IN" smtClean="0"/>
              <a:t>‹#›</a:t>
            </a:fld>
            <a:endParaRPr lang="en-IN"/>
          </a:p>
        </p:txBody>
      </p:sp>
    </p:spTree>
    <p:extLst>
      <p:ext uri="{BB962C8B-B14F-4D97-AF65-F5344CB8AC3E}">
        <p14:creationId xmlns:p14="http://schemas.microsoft.com/office/powerpoint/2010/main" val="111145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7B3D27-87B8-FB0E-5253-92F8DCF6E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8BBD47-DA8D-7164-4049-73F3B09EF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625E1-929E-D7B1-9BF3-1F0396729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1F6BD-78C1-4ED7-93A4-1DEBB2423185}" type="datetimeFigureOut">
              <a:rPr lang="en-IN" smtClean="0"/>
              <a:t>27-05-2024</a:t>
            </a:fld>
            <a:endParaRPr lang="en-IN"/>
          </a:p>
        </p:txBody>
      </p:sp>
      <p:sp>
        <p:nvSpPr>
          <p:cNvPr id="5" name="Footer Placeholder 4">
            <a:extLst>
              <a:ext uri="{FF2B5EF4-FFF2-40B4-BE49-F238E27FC236}">
                <a16:creationId xmlns:a16="http://schemas.microsoft.com/office/drawing/2014/main" id="{9816B2A4-FA87-5162-4033-14A18F6DD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03C334-79D5-1737-B364-402419AF9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CDEA2-AC28-47D6-8108-8160522C5AEA}" type="slidenum">
              <a:rPr lang="en-IN" smtClean="0"/>
              <a:t>‹#›</a:t>
            </a:fld>
            <a:endParaRPr lang="en-IN"/>
          </a:p>
        </p:txBody>
      </p:sp>
    </p:spTree>
    <p:extLst>
      <p:ext uri="{BB962C8B-B14F-4D97-AF65-F5344CB8AC3E}">
        <p14:creationId xmlns:p14="http://schemas.microsoft.com/office/powerpoint/2010/main" val="12406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erryshoults.com/music/the-entertainer.php"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erryshoults.com/music/the-entertainer.php"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film-cinema-popcorn-coke-fun-162029/"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svgsilh.com/image/1872311.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55E5-048B-584C-84FD-5CA0EC363EF8}"/>
              </a:ext>
            </a:extLst>
          </p:cNvPr>
          <p:cNvSpPr/>
          <p:nvPr/>
        </p:nvSpPr>
        <p:spPr>
          <a:xfrm>
            <a:off x="0" y="0"/>
            <a:ext cx="12192000" cy="133860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Entertainer Data Analytics</a:t>
            </a:r>
            <a:endParaRPr lang="en-IN" sz="4000" dirty="0"/>
          </a:p>
        </p:txBody>
      </p:sp>
      <p:sp>
        <p:nvSpPr>
          <p:cNvPr id="5" name="Rectangle 4">
            <a:extLst>
              <a:ext uri="{FF2B5EF4-FFF2-40B4-BE49-F238E27FC236}">
                <a16:creationId xmlns:a16="http://schemas.microsoft.com/office/drawing/2014/main" id="{6A3E77BE-8BE3-6354-2FAD-D55DE12B804C}"/>
              </a:ext>
            </a:extLst>
          </p:cNvPr>
          <p:cNvSpPr/>
          <p:nvPr/>
        </p:nvSpPr>
        <p:spPr>
          <a:xfrm>
            <a:off x="0" y="1338606"/>
            <a:ext cx="12192000" cy="55193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The media and industry is an essential part of our modern life, provided much-needed escape from the daily routine, stress and daily challenges. This industry compromises of different segments such as television, mobile phones, newspaper, radio etc. This segment produce content such as movies, TV shows, radio shows, music, magazines etc.</a:t>
            </a:r>
          </a:p>
          <a:p>
            <a:pPr algn="ctr"/>
            <a:endParaRPr lang="en-US" dirty="0">
              <a:solidFill>
                <a:schemeClr val="tx1">
                  <a:lumMod val="85000"/>
                  <a:lumOff val="15000"/>
                </a:schemeClr>
              </a:solidFill>
            </a:endParaRPr>
          </a:p>
          <a:p>
            <a:pPr algn="ctr"/>
            <a:r>
              <a:rPr lang="en-US" dirty="0">
                <a:solidFill>
                  <a:schemeClr val="tx1">
                    <a:lumMod val="85000"/>
                    <a:lumOff val="15000"/>
                  </a:schemeClr>
                </a:solidFill>
              </a:rPr>
              <a:t>Mass media companies within this industry play a crucial role in managing the production, distribution and dissemination of several forms of media entertainment.</a:t>
            </a:r>
            <a:endParaRPr lang="en-IN" dirty="0">
              <a:solidFill>
                <a:schemeClr val="tx1">
                  <a:lumMod val="85000"/>
                  <a:lumOff val="15000"/>
                </a:schemeClr>
              </a:solidFill>
            </a:endParaRPr>
          </a:p>
        </p:txBody>
      </p:sp>
      <p:pic>
        <p:nvPicPr>
          <p:cNvPr id="10" name="Picture 9">
            <a:extLst>
              <a:ext uri="{FF2B5EF4-FFF2-40B4-BE49-F238E27FC236}">
                <a16:creationId xmlns:a16="http://schemas.microsoft.com/office/drawing/2014/main" id="{7DEC1B91-E1DD-5C4D-634F-2CF262AE24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34293" y="1461633"/>
            <a:ext cx="2648145" cy="1385863"/>
          </a:xfrm>
          <a:prstGeom prst="rect">
            <a:avLst/>
          </a:prstGeom>
        </p:spPr>
      </p:pic>
    </p:spTree>
    <p:extLst>
      <p:ext uri="{BB962C8B-B14F-4D97-AF65-F5344CB8AC3E}">
        <p14:creationId xmlns:p14="http://schemas.microsoft.com/office/powerpoint/2010/main" val="214479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55E5-048B-584C-84FD-5CA0EC363EF8}"/>
              </a:ext>
            </a:extLst>
          </p:cNvPr>
          <p:cNvSpPr/>
          <p:nvPr/>
        </p:nvSpPr>
        <p:spPr>
          <a:xfrm>
            <a:off x="0" y="0"/>
            <a:ext cx="12192000" cy="133860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Entertainer Data Analytics</a:t>
            </a:r>
            <a:endParaRPr lang="en-IN" sz="4000" dirty="0"/>
          </a:p>
        </p:txBody>
      </p:sp>
      <p:sp>
        <p:nvSpPr>
          <p:cNvPr id="5" name="Rectangle 4">
            <a:extLst>
              <a:ext uri="{FF2B5EF4-FFF2-40B4-BE49-F238E27FC236}">
                <a16:creationId xmlns:a16="http://schemas.microsoft.com/office/drawing/2014/main" id="{6A3E77BE-8BE3-6354-2FAD-D55DE12B804C}"/>
              </a:ext>
            </a:extLst>
          </p:cNvPr>
          <p:cNvSpPr/>
          <p:nvPr/>
        </p:nvSpPr>
        <p:spPr>
          <a:xfrm>
            <a:off x="0" y="1338606"/>
            <a:ext cx="12192000" cy="55193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Details of Data:</a:t>
            </a:r>
          </a:p>
          <a:p>
            <a:pPr marL="342900" indent="-342900" algn="ctr">
              <a:buAutoNum type="arabicPeriod"/>
            </a:pPr>
            <a:endParaRPr lang="en-US" dirty="0">
              <a:solidFill>
                <a:schemeClr val="tx1">
                  <a:lumMod val="85000"/>
                  <a:lumOff val="15000"/>
                </a:schemeClr>
              </a:solidFill>
            </a:endParaRPr>
          </a:p>
          <a:p>
            <a:pPr marL="342900" indent="-342900" algn="ctr">
              <a:buAutoNum type="arabicPeriod"/>
            </a:pPr>
            <a:endParaRPr lang="en-US" dirty="0">
              <a:solidFill>
                <a:schemeClr val="tx1">
                  <a:lumMod val="85000"/>
                  <a:lumOff val="15000"/>
                </a:schemeClr>
              </a:solidFill>
            </a:endParaRPr>
          </a:p>
          <a:p>
            <a:pPr marL="342900" indent="-342900" algn="ctr">
              <a:buAutoNum type="arabicPeriod"/>
            </a:pPr>
            <a:endParaRPr lang="en-US" dirty="0">
              <a:solidFill>
                <a:schemeClr val="tx1">
                  <a:lumMod val="85000"/>
                  <a:lumOff val="15000"/>
                </a:schemeClr>
              </a:solidFill>
            </a:endParaRPr>
          </a:p>
          <a:p>
            <a:pPr marL="342900" indent="-342900" algn="ctr">
              <a:buAutoNum type="arabicPeriod"/>
            </a:pPr>
            <a:r>
              <a:rPr lang="en-US" dirty="0">
                <a:solidFill>
                  <a:schemeClr val="tx1">
                    <a:lumMod val="85000"/>
                    <a:lumOff val="15000"/>
                  </a:schemeClr>
                </a:solidFill>
              </a:rPr>
              <a:t>Entertainer’s Name: This serves as a primary record of the dataset. It is a text data type.</a:t>
            </a:r>
          </a:p>
          <a:p>
            <a:pPr marL="342900" indent="-342900" algn="ctr">
              <a:buAutoNum type="arabicPeriod"/>
            </a:pPr>
            <a:r>
              <a:rPr lang="en-US" dirty="0">
                <a:solidFill>
                  <a:schemeClr val="tx1">
                    <a:lumMod val="85000"/>
                    <a:lumOff val="15000"/>
                  </a:schemeClr>
                </a:solidFill>
              </a:rPr>
              <a:t>Gender(traditional): This column specifies the gender of the entertainer. It is a text data type.</a:t>
            </a:r>
          </a:p>
          <a:p>
            <a:pPr algn="ctr"/>
            <a:r>
              <a:rPr lang="en-US" dirty="0">
                <a:solidFill>
                  <a:schemeClr val="tx1">
                    <a:lumMod val="85000"/>
                    <a:lumOff val="15000"/>
                  </a:schemeClr>
                </a:solidFill>
              </a:rPr>
              <a:t>3. Birth Year: This column contains the birth year of the entertainer. It is Numeric data type.</a:t>
            </a:r>
          </a:p>
          <a:p>
            <a:pPr algn="ctr"/>
            <a:r>
              <a:rPr lang="en-US" dirty="0">
                <a:solidFill>
                  <a:schemeClr val="tx1">
                    <a:lumMod val="85000"/>
                    <a:lumOff val="15000"/>
                  </a:schemeClr>
                </a:solidFill>
              </a:rPr>
              <a:t>4. Breakthrough Year: This column records the year when the entertainer got recognition.</a:t>
            </a:r>
          </a:p>
          <a:p>
            <a:pPr algn="ctr"/>
            <a:r>
              <a:rPr lang="en-US" dirty="0">
                <a:solidFill>
                  <a:schemeClr val="tx1">
                    <a:lumMod val="85000"/>
                    <a:lumOff val="15000"/>
                  </a:schemeClr>
                </a:solidFill>
              </a:rPr>
              <a:t>5. Breakthrough Name: This column contains the name of the album/movie/song that led entertainer breakthrough.</a:t>
            </a:r>
          </a:p>
          <a:p>
            <a:pPr algn="ctr"/>
            <a:r>
              <a:rPr lang="en-US" dirty="0">
                <a:solidFill>
                  <a:schemeClr val="tx1">
                    <a:lumMod val="85000"/>
                    <a:lumOff val="15000"/>
                  </a:schemeClr>
                </a:solidFill>
              </a:rPr>
              <a:t>6. Year of first Oscar/Grammy/Emmy: This column indicates the year when the entertainer received their first major industry award, such as an Oscar or Grammy.</a:t>
            </a:r>
          </a:p>
          <a:p>
            <a:pPr algn="ctr"/>
            <a:r>
              <a:rPr lang="en-US" dirty="0">
                <a:solidFill>
                  <a:schemeClr val="tx1">
                    <a:lumMod val="85000"/>
                    <a:lumOff val="15000"/>
                  </a:schemeClr>
                </a:solidFill>
              </a:rPr>
              <a:t>7. Year of last major work: This column records the year of the entertainer's last significant work or major contribution to their field.</a:t>
            </a:r>
          </a:p>
        </p:txBody>
      </p:sp>
      <p:pic>
        <p:nvPicPr>
          <p:cNvPr id="10" name="Picture 9">
            <a:extLst>
              <a:ext uri="{FF2B5EF4-FFF2-40B4-BE49-F238E27FC236}">
                <a16:creationId xmlns:a16="http://schemas.microsoft.com/office/drawing/2014/main" id="{7DEC1B91-E1DD-5C4D-634F-2CF262AE24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34293" y="1461633"/>
            <a:ext cx="2648145" cy="1385863"/>
          </a:xfrm>
          <a:prstGeom prst="rect">
            <a:avLst/>
          </a:prstGeom>
        </p:spPr>
      </p:pic>
    </p:spTree>
    <p:extLst>
      <p:ext uri="{BB962C8B-B14F-4D97-AF65-F5344CB8AC3E}">
        <p14:creationId xmlns:p14="http://schemas.microsoft.com/office/powerpoint/2010/main" val="40808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55E5-048B-584C-84FD-5CA0EC363EF8}"/>
              </a:ext>
            </a:extLst>
          </p:cNvPr>
          <p:cNvSpPr/>
          <p:nvPr/>
        </p:nvSpPr>
        <p:spPr>
          <a:xfrm>
            <a:off x="0" y="0"/>
            <a:ext cx="12192000" cy="133860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Entertainer Data Analytics</a:t>
            </a:r>
            <a:endParaRPr lang="en-IN" sz="4000" dirty="0"/>
          </a:p>
        </p:txBody>
      </p:sp>
      <p:sp>
        <p:nvSpPr>
          <p:cNvPr id="5" name="Rectangle 4">
            <a:extLst>
              <a:ext uri="{FF2B5EF4-FFF2-40B4-BE49-F238E27FC236}">
                <a16:creationId xmlns:a16="http://schemas.microsoft.com/office/drawing/2014/main" id="{6A3E77BE-8BE3-6354-2FAD-D55DE12B804C}"/>
              </a:ext>
            </a:extLst>
          </p:cNvPr>
          <p:cNvSpPr/>
          <p:nvPr/>
        </p:nvSpPr>
        <p:spPr>
          <a:xfrm>
            <a:off x="0" y="1338606"/>
            <a:ext cx="12192000" cy="55193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38C1419-EB21-19F7-3A58-8F0F8EBBA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21" y="1414316"/>
            <a:ext cx="9851011" cy="5429167"/>
          </a:xfrm>
          <a:prstGeom prst="rect">
            <a:avLst/>
          </a:prstGeom>
        </p:spPr>
      </p:pic>
    </p:spTree>
    <p:extLst>
      <p:ext uri="{BB962C8B-B14F-4D97-AF65-F5344CB8AC3E}">
        <p14:creationId xmlns:p14="http://schemas.microsoft.com/office/powerpoint/2010/main" val="82301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55E5-048B-584C-84FD-5CA0EC363EF8}"/>
              </a:ext>
            </a:extLst>
          </p:cNvPr>
          <p:cNvSpPr/>
          <p:nvPr/>
        </p:nvSpPr>
        <p:spPr>
          <a:xfrm>
            <a:off x="0" y="0"/>
            <a:ext cx="12192000" cy="133860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Entertainer Data Analytics</a:t>
            </a:r>
            <a:endParaRPr lang="en-IN" sz="4000" dirty="0"/>
          </a:p>
        </p:txBody>
      </p:sp>
      <p:sp>
        <p:nvSpPr>
          <p:cNvPr id="2" name="Rectangle 1">
            <a:extLst>
              <a:ext uri="{FF2B5EF4-FFF2-40B4-BE49-F238E27FC236}">
                <a16:creationId xmlns:a16="http://schemas.microsoft.com/office/drawing/2014/main" id="{BB0EF3BB-8E45-CC68-0380-615683C3E4DC}"/>
              </a:ext>
            </a:extLst>
          </p:cNvPr>
          <p:cNvSpPr/>
          <p:nvPr/>
        </p:nvSpPr>
        <p:spPr>
          <a:xfrm>
            <a:off x="0" y="1338606"/>
            <a:ext cx="3723588" cy="5519394"/>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Key</a:t>
            </a:r>
          </a:p>
          <a:p>
            <a:pPr algn="ctr"/>
            <a:r>
              <a:rPr lang="en-US" sz="2400" dirty="0"/>
              <a:t> Performance </a:t>
            </a:r>
          </a:p>
          <a:p>
            <a:pPr algn="ctr"/>
            <a:r>
              <a:rPr lang="en-US" sz="2400" dirty="0"/>
              <a:t>Indicators</a:t>
            </a:r>
            <a:endParaRPr lang="en-IN" sz="2400" dirty="0"/>
          </a:p>
        </p:txBody>
      </p:sp>
      <p:pic>
        <p:nvPicPr>
          <p:cNvPr id="6" name="Picture 5">
            <a:extLst>
              <a:ext uri="{FF2B5EF4-FFF2-40B4-BE49-F238E27FC236}">
                <a16:creationId xmlns:a16="http://schemas.microsoft.com/office/drawing/2014/main" id="{A38D2855-2729-BC1C-A01F-3ACBDD0BEF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4572196"/>
            <a:ext cx="3235394" cy="2413065"/>
          </a:xfrm>
          <a:prstGeom prst="rect">
            <a:avLst/>
          </a:prstGeom>
        </p:spPr>
      </p:pic>
      <p:sp>
        <p:nvSpPr>
          <p:cNvPr id="14" name="Rectangle 13">
            <a:extLst>
              <a:ext uri="{FF2B5EF4-FFF2-40B4-BE49-F238E27FC236}">
                <a16:creationId xmlns:a16="http://schemas.microsoft.com/office/drawing/2014/main" id="{DCEA81E5-93BD-1717-2006-B38CF3AA4D01}"/>
              </a:ext>
            </a:extLst>
          </p:cNvPr>
          <p:cNvSpPr/>
          <p:nvPr/>
        </p:nvSpPr>
        <p:spPr>
          <a:xfrm>
            <a:off x="3723588" y="1338606"/>
            <a:ext cx="8468412" cy="55193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81BFE8A-94FA-787A-1AE7-69D3EF9B32DE}"/>
              </a:ext>
            </a:extLst>
          </p:cNvPr>
          <p:cNvSpPr/>
          <p:nvPr/>
        </p:nvSpPr>
        <p:spPr>
          <a:xfrm>
            <a:off x="3183544" y="4258068"/>
            <a:ext cx="8135331" cy="10746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5">
                    <a:lumMod val="50000"/>
                  </a:schemeClr>
                </a:solidFill>
              </a:rPr>
              <a:t>Time to receive major award: Time taken from breakthrough to winning the highly prestigious award.</a:t>
            </a:r>
            <a:endParaRPr lang="en-IN" dirty="0">
              <a:solidFill>
                <a:schemeClr val="accent5">
                  <a:lumMod val="50000"/>
                </a:schemeClr>
              </a:solidFill>
            </a:endParaRPr>
          </a:p>
        </p:txBody>
      </p:sp>
      <p:sp>
        <p:nvSpPr>
          <p:cNvPr id="16" name="Rectangle: Rounded Corners 15">
            <a:extLst>
              <a:ext uri="{FF2B5EF4-FFF2-40B4-BE49-F238E27FC236}">
                <a16:creationId xmlns:a16="http://schemas.microsoft.com/office/drawing/2014/main" id="{A93F770A-6A56-D4EE-5B2E-B3E8E5290201}"/>
              </a:ext>
            </a:extLst>
          </p:cNvPr>
          <p:cNvSpPr/>
          <p:nvPr/>
        </p:nvSpPr>
        <p:spPr>
          <a:xfrm>
            <a:off x="3131698" y="1522527"/>
            <a:ext cx="8239027" cy="96153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5">
                    <a:lumMod val="50000"/>
                  </a:schemeClr>
                </a:solidFill>
              </a:rPr>
              <a:t>Age at Breakthrough: The age at which an entertainer achieved the major success.</a:t>
            </a:r>
            <a:endParaRPr lang="en-IN" dirty="0">
              <a:solidFill>
                <a:schemeClr val="accent5">
                  <a:lumMod val="50000"/>
                </a:schemeClr>
              </a:solidFill>
            </a:endParaRPr>
          </a:p>
        </p:txBody>
      </p:sp>
      <p:sp>
        <p:nvSpPr>
          <p:cNvPr id="17" name="Rectangle: Rounded Corners 16">
            <a:extLst>
              <a:ext uri="{FF2B5EF4-FFF2-40B4-BE49-F238E27FC236}">
                <a16:creationId xmlns:a16="http://schemas.microsoft.com/office/drawing/2014/main" id="{CC860E57-25A2-0717-172F-207BA10B8BA4}"/>
              </a:ext>
            </a:extLst>
          </p:cNvPr>
          <p:cNvSpPr/>
          <p:nvPr/>
        </p:nvSpPr>
        <p:spPr>
          <a:xfrm>
            <a:off x="3131697" y="2923144"/>
            <a:ext cx="8239027" cy="96153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5">
                    <a:lumMod val="50000"/>
                  </a:schemeClr>
                </a:solidFill>
              </a:rPr>
              <a:t>Career longevity: The span of an entertainer’s active career from breakthrough to their last major work.</a:t>
            </a:r>
            <a:endParaRPr lang="en-IN" dirty="0">
              <a:solidFill>
                <a:schemeClr val="accent5">
                  <a:lumMod val="50000"/>
                </a:schemeClr>
              </a:solidFill>
            </a:endParaRPr>
          </a:p>
        </p:txBody>
      </p:sp>
    </p:spTree>
    <p:extLst>
      <p:ext uri="{BB962C8B-B14F-4D97-AF65-F5344CB8AC3E}">
        <p14:creationId xmlns:p14="http://schemas.microsoft.com/office/powerpoint/2010/main" val="127158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55E5-048B-584C-84FD-5CA0EC363EF8}"/>
              </a:ext>
            </a:extLst>
          </p:cNvPr>
          <p:cNvSpPr/>
          <p:nvPr/>
        </p:nvSpPr>
        <p:spPr>
          <a:xfrm>
            <a:off x="0" y="0"/>
            <a:ext cx="12192000" cy="133860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Entertainer Data Analytics</a:t>
            </a:r>
            <a:endParaRPr lang="en-IN" sz="4000" dirty="0"/>
          </a:p>
        </p:txBody>
      </p:sp>
      <p:sp>
        <p:nvSpPr>
          <p:cNvPr id="5" name="Rectangle 4">
            <a:extLst>
              <a:ext uri="{FF2B5EF4-FFF2-40B4-BE49-F238E27FC236}">
                <a16:creationId xmlns:a16="http://schemas.microsoft.com/office/drawing/2014/main" id="{6A3E77BE-8BE3-6354-2FAD-D55DE12B804C}"/>
              </a:ext>
            </a:extLst>
          </p:cNvPr>
          <p:cNvSpPr/>
          <p:nvPr/>
        </p:nvSpPr>
        <p:spPr>
          <a:xfrm>
            <a:off x="0" y="1338606"/>
            <a:ext cx="12192000" cy="55193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US" dirty="0">
              <a:solidFill>
                <a:schemeClr val="tx1">
                  <a:lumMod val="85000"/>
                  <a:lumOff val="15000"/>
                </a:schemeClr>
              </a:solidFill>
            </a:endParaRPr>
          </a:p>
          <a:p>
            <a:pPr marL="285750" indent="-285750" algn="ctr">
              <a:buFont typeface="Wingdings" panose="05000000000000000000" pitchFamily="2" charset="2"/>
              <a:buChar char="Ø"/>
            </a:pPr>
            <a:r>
              <a:rPr lang="en-IN" sz="2000" dirty="0">
                <a:solidFill>
                  <a:schemeClr val="tx1">
                    <a:lumMod val="85000"/>
                    <a:lumOff val="15000"/>
                  </a:schemeClr>
                </a:solidFill>
              </a:rPr>
              <a:t>The youngest entertainer is Stevie Wonder and got breakthrough at the age of 13.</a:t>
            </a:r>
          </a:p>
          <a:p>
            <a:pPr marL="285750" indent="-285750" algn="ctr">
              <a:buFont typeface="Wingdings" panose="05000000000000000000" pitchFamily="2" charset="2"/>
              <a:buChar char="Ø"/>
            </a:pPr>
            <a:r>
              <a:rPr lang="en-IN" sz="2000" dirty="0">
                <a:solidFill>
                  <a:schemeClr val="tx1">
                    <a:lumMod val="85000"/>
                    <a:lumOff val="15000"/>
                  </a:schemeClr>
                </a:solidFill>
              </a:rPr>
              <a:t>The  oldest entertainer who got breakthrough at the age of 63.</a:t>
            </a:r>
          </a:p>
          <a:p>
            <a:pPr marL="285750" indent="-285750" algn="ctr">
              <a:buFont typeface="Wingdings" panose="05000000000000000000" pitchFamily="2" charset="2"/>
              <a:buChar char="Ø"/>
            </a:pPr>
            <a:r>
              <a:rPr lang="en-IN" sz="2000" dirty="0">
                <a:solidFill>
                  <a:schemeClr val="tx1">
                    <a:lumMod val="85000"/>
                    <a:lumOff val="15000"/>
                  </a:schemeClr>
                </a:solidFill>
              </a:rPr>
              <a:t>The maximum difference between highly prestigious award(Oscar/grammy/</a:t>
            </a:r>
            <a:r>
              <a:rPr lang="en-IN" sz="2000" dirty="0" err="1">
                <a:solidFill>
                  <a:schemeClr val="tx1">
                    <a:lumMod val="85000"/>
                    <a:lumOff val="15000"/>
                  </a:schemeClr>
                </a:solidFill>
              </a:rPr>
              <a:t>emmy</a:t>
            </a:r>
            <a:r>
              <a:rPr lang="en-IN" sz="2000" dirty="0">
                <a:solidFill>
                  <a:schemeClr val="tx1">
                    <a:lumMod val="85000"/>
                    <a:lumOff val="15000"/>
                  </a:schemeClr>
                </a:solidFill>
              </a:rPr>
              <a:t>) and Breakthrough is 49.</a:t>
            </a:r>
          </a:p>
          <a:p>
            <a:pPr marL="285750" indent="-285750" algn="ctr">
              <a:buFont typeface="Wingdings" panose="05000000000000000000" pitchFamily="2" charset="2"/>
              <a:buChar char="Ø"/>
            </a:pPr>
            <a:r>
              <a:rPr lang="en-IN" sz="2000" dirty="0">
                <a:solidFill>
                  <a:schemeClr val="tx1">
                    <a:lumMod val="85000"/>
                    <a:lumOff val="15000"/>
                  </a:schemeClr>
                </a:solidFill>
              </a:rPr>
              <a:t>The average age of male of breakthrough is approximately 24 years.</a:t>
            </a:r>
          </a:p>
          <a:p>
            <a:pPr marL="285750" indent="-285750" algn="ctr">
              <a:buFont typeface="Wingdings" panose="05000000000000000000" pitchFamily="2" charset="2"/>
              <a:buChar char="Ø"/>
            </a:pPr>
            <a:r>
              <a:rPr lang="en-IN" sz="2000" dirty="0">
                <a:solidFill>
                  <a:schemeClr val="tx1">
                    <a:lumMod val="85000"/>
                    <a:lumOff val="15000"/>
                  </a:schemeClr>
                </a:solidFill>
              </a:rPr>
              <a:t>Adele the entertainer got breakthrough at the age of 20 years and she did her last work as an entertainer at the age of 28 years.</a:t>
            </a:r>
          </a:p>
          <a:p>
            <a:pPr marL="285750" indent="-285750" algn="ctr">
              <a:buFont typeface="Wingdings" panose="05000000000000000000" pitchFamily="2" charset="2"/>
              <a:buChar char="Ø"/>
            </a:pPr>
            <a:endParaRPr lang="en-IN" dirty="0">
              <a:solidFill>
                <a:schemeClr val="tx1">
                  <a:lumMod val="85000"/>
                  <a:lumOff val="15000"/>
                </a:schemeClr>
              </a:solidFill>
            </a:endParaRPr>
          </a:p>
        </p:txBody>
      </p:sp>
      <p:pic>
        <p:nvPicPr>
          <p:cNvPr id="3" name="Graphic 2">
            <a:extLst>
              <a:ext uri="{FF2B5EF4-FFF2-40B4-BE49-F238E27FC236}">
                <a16:creationId xmlns:a16="http://schemas.microsoft.com/office/drawing/2014/main" id="{95B0EC15-DED7-12CE-945A-4758D3C86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405352" y="1338606"/>
            <a:ext cx="2064470" cy="2064470"/>
          </a:xfrm>
          <a:prstGeom prst="rect">
            <a:avLst/>
          </a:prstGeom>
        </p:spPr>
      </p:pic>
    </p:spTree>
    <p:extLst>
      <p:ext uri="{BB962C8B-B14F-4D97-AF65-F5344CB8AC3E}">
        <p14:creationId xmlns:p14="http://schemas.microsoft.com/office/powerpoint/2010/main" val="73382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4A55E5-048B-584C-84FD-5CA0EC363EF8}"/>
              </a:ext>
            </a:extLst>
          </p:cNvPr>
          <p:cNvSpPr/>
          <p:nvPr/>
        </p:nvSpPr>
        <p:spPr>
          <a:xfrm>
            <a:off x="0" y="0"/>
            <a:ext cx="12192000" cy="133860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Entertainer Data Analytics</a:t>
            </a:r>
            <a:endParaRPr lang="en-IN" sz="4000" dirty="0"/>
          </a:p>
        </p:txBody>
      </p:sp>
      <p:sp>
        <p:nvSpPr>
          <p:cNvPr id="5" name="Rectangle 4">
            <a:extLst>
              <a:ext uri="{FF2B5EF4-FFF2-40B4-BE49-F238E27FC236}">
                <a16:creationId xmlns:a16="http://schemas.microsoft.com/office/drawing/2014/main" id="{6A3E77BE-8BE3-6354-2FAD-D55DE12B804C}"/>
              </a:ext>
            </a:extLst>
          </p:cNvPr>
          <p:cNvSpPr/>
          <p:nvPr/>
        </p:nvSpPr>
        <p:spPr>
          <a:xfrm>
            <a:off x="0" y="1338606"/>
            <a:ext cx="12192000" cy="55193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lumMod val="85000"/>
                    <a:lumOff val="15000"/>
                  </a:schemeClr>
                </a:solidFill>
              </a:rPr>
              <a:t>Thank you!</a:t>
            </a:r>
          </a:p>
        </p:txBody>
      </p:sp>
    </p:spTree>
    <p:extLst>
      <p:ext uri="{BB962C8B-B14F-4D97-AF65-F5344CB8AC3E}">
        <p14:creationId xmlns:p14="http://schemas.microsoft.com/office/powerpoint/2010/main" val="33522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410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Himani Monga</dc:creator>
  <cp:lastModifiedBy>Himani Monga</cp:lastModifiedBy>
  <cp:revision>1</cp:revision>
  <dcterms:created xsi:type="dcterms:W3CDTF">2024-05-27T10:36:36Z</dcterms:created>
  <dcterms:modified xsi:type="dcterms:W3CDTF">2024-05-28T16:38:04Z</dcterms:modified>
</cp:coreProperties>
</file>