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i Monga" userId="a28d0b6ed075c4fe" providerId="LiveId" clId="{5A6A624C-20AB-4B17-8DE7-421849F4FAE3}"/>
    <pc:docChg chg="undo redo custSel addSld delSld modSld sldOrd">
      <pc:chgData name="Himani Monga" userId="a28d0b6ed075c4fe" providerId="LiveId" clId="{5A6A624C-20AB-4B17-8DE7-421849F4FAE3}" dt="2024-05-28T20:08:49.803" v="812" actId="207"/>
      <pc:docMkLst>
        <pc:docMk/>
      </pc:docMkLst>
      <pc:sldChg chg="modSp mod">
        <pc:chgData name="Himani Monga" userId="a28d0b6ed075c4fe" providerId="LiveId" clId="{5A6A624C-20AB-4B17-8DE7-421849F4FAE3}" dt="2024-05-28T19:15:25.158" v="138" actId="207"/>
        <pc:sldMkLst>
          <pc:docMk/>
          <pc:sldMk cId="2040387565" sldId="257"/>
        </pc:sldMkLst>
        <pc:spChg chg="mod">
          <ac:chgData name="Himani Monga" userId="a28d0b6ed075c4fe" providerId="LiveId" clId="{5A6A624C-20AB-4B17-8DE7-421849F4FAE3}" dt="2024-05-28T19:15:25.158" v="138" actId="207"/>
          <ac:spMkLst>
            <pc:docMk/>
            <pc:sldMk cId="2040387565" sldId="257"/>
            <ac:spMk id="7" creationId="{48912BD1-5BEA-1AE6-7274-5E0E9FF6191D}"/>
          </ac:spMkLst>
        </pc:spChg>
      </pc:sldChg>
      <pc:sldChg chg="addSp delSp modSp mod">
        <pc:chgData name="Himani Monga" userId="a28d0b6ed075c4fe" providerId="LiveId" clId="{5A6A624C-20AB-4B17-8DE7-421849F4FAE3}" dt="2024-05-28T19:39:51.794" v="254"/>
        <pc:sldMkLst>
          <pc:docMk/>
          <pc:sldMk cId="2604414252" sldId="258"/>
        </pc:sldMkLst>
        <pc:spChg chg="add mod">
          <ac:chgData name="Himani Monga" userId="a28d0b6ed075c4fe" providerId="LiveId" clId="{5A6A624C-20AB-4B17-8DE7-421849F4FAE3}" dt="2024-05-28T19:24:25.158" v="187" actId="207"/>
          <ac:spMkLst>
            <pc:docMk/>
            <pc:sldMk cId="2604414252" sldId="258"/>
            <ac:spMk id="3" creationId="{6BA56965-AC69-6DC4-7F95-EB972D92D7F6}"/>
          </ac:spMkLst>
        </pc:spChg>
        <pc:spChg chg="del">
          <ac:chgData name="Himani Monga" userId="a28d0b6ed075c4fe" providerId="LiveId" clId="{5A6A624C-20AB-4B17-8DE7-421849F4FAE3}" dt="2024-05-28T19:16:09.243" v="144" actId="21"/>
          <ac:spMkLst>
            <pc:docMk/>
            <pc:sldMk cId="2604414252" sldId="258"/>
            <ac:spMk id="4" creationId="{256DEA82-D505-4B2A-AB17-3C3CDAA533F6}"/>
          </ac:spMkLst>
        </pc:spChg>
        <pc:spChg chg="add del mod">
          <ac:chgData name="Himani Monga" userId="a28d0b6ed075c4fe" providerId="LiveId" clId="{5A6A624C-20AB-4B17-8DE7-421849F4FAE3}" dt="2024-05-28T19:24:04.275" v="182" actId="21"/>
          <ac:spMkLst>
            <pc:docMk/>
            <pc:sldMk cId="2604414252" sldId="258"/>
            <ac:spMk id="7" creationId="{F7FDB62B-ACA8-7E4A-AF4E-98562BB61CE6}"/>
          </ac:spMkLst>
        </pc:spChg>
        <pc:spChg chg="mod">
          <ac:chgData name="Himani Monga" userId="a28d0b6ed075c4fe" providerId="LiveId" clId="{5A6A624C-20AB-4B17-8DE7-421849F4FAE3}" dt="2024-05-28T19:16:14.796" v="145" actId="14100"/>
          <ac:spMkLst>
            <pc:docMk/>
            <pc:sldMk cId="2604414252" sldId="258"/>
            <ac:spMk id="8" creationId="{B5C8BF71-BE97-0852-A188-D4736E2CFBF5}"/>
          </ac:spMkLst>
        </pc:spChg>
        <pc:spChg chg="del">
          <ac:chgData name="Himani Monga" userId="a28d0b6ed075c4fe" providerId="LiveId" clId="{5A6A624C-20AB-4B17-8DE7-421849F4FAE3}" dt="2024-05-28T19:15:49.240" v="140" actId="21"/>
          <ac:spMkLst>
            <pc:docMk/>
            <pc:sldMk cId="2604414252" sldId="258"/>
            <ac:spMk id="10" creationId="{9D60C5D1-AD51-F9F2-B49F-0433CE6940F0}"/>
          </ac:spMkLst>
        </pc:spChg>
        <pc:spChg chg="add mod">
          <ac:chgData name="Himani Monga" userId="a28d0b6ed075c4fe" providerId="LiveId" clId="{5A6A624C-20AB-4B17-8DE7-421849F4FAE3}" dt="2024-05-28T19:33:44.514" v="206"/>
          <ac:spMkLst>
            <pc:docMk/>
            <pc:sldMk cId="2604414252" sldId="258"/>
            <ac:spMk id="11" creationId="{C5F70E62-15C5-95F6-A6A4-109F03B87DB3}"/>
          </ac:spMkLst>
        </pc:spChg>
        <pc:spChg chg="add mod">
          <ac:chgData name="Himani Monga" userId="a28d0b6ed075c4fe" providerId="LiveId" clId="{5A6A624C-20AB-4B17-8DE7-421849F4FAE3}" dt="2024-05-28T19:38:46.172" v="249" actId="20577"/>
          <ac:spMkLst>
            <pc:docMk/>
            <pc:sldMk cId="2604414252" sldId="258"/>
            <ac:spMk id="12" creationId="{62C30137-2A49-EA2E-0AB5-0513E9B50BDF}"/>
          </ac:spMkLst>
        </pc:spChg>
        <pc:spChg chg="add mod">
          <ac:chgData name="Himani Monga" userId="a28d0b6ed075c4fe" providerId="LiveId" clId="{5A6A624C-20AB-4B17-8DE7-421849F4FAE3}" dt="2024-05-28T19:39:51.794" v="254"/>
          <ac:spMkLst>
            <pc:docMk/>
            <pc:sldMk cId="2604414252" sldId="258"/>
            <ac:spMk id="13" creationId="{04A5F744-504D-F953-3F33-720C7FF959D9}"/>
          </ac:spMkLst>
        </pc:spChg>
        <pc:picChg chg="add mod">
          <ac:chgData name="Himani Monga" userId="a28d0b6ed075c4fe" providerId="LiveId" clId="{5A6A624C-20AB-4B17-8DE7-421849F4FAE3}" dt="2024-05-28T19:24:18.770" v="186" actId="14100"/>
          <ac:picMkLst>
            <pc:docMk/>
            <pc:sldMk cId="2604414252" sldId="258"/>
            <ac:picMk id="6" creationId="{FCF18AFD-7F49-26F2-6BBC-DBA08643020A}"/>
          </ac:picMkLst>
        </pc:picChg>
        <pc:picChg chg="del">
          <ac:chgData name="Himani Monga" userId="a28d0b6ed075c4fe" providerId="LiveId" clId="{5A6A624C-20AB-4B17-8DE7-421849F4FAE3}" dt="2024-05-28T19:15:45.732" v="139" actId="21"/>
          <ac:picMkLst>
            <pc:docMk/>
            <pc:sldMk cId="2604414252" sldId="258"/>
            <ac:picMk id="9" creationId="{0C568DAE-15DF-C6F0-0F0E-A7B7EEB7DC2E}"/>
          </ac:picMkLst>
        </pc:picChg>
        <pc:picChg chg="del">
          <ac:chgData name="Himani Monga" userId="a28d0b6ed075c4fe" providerId="LiveId" clId="{5A6A624C-20AB-4B17-8DE7-421849F4FAE3}" dt="2024-05-28T19:16:01.914" v="143" actId="21"/>
          <ac:picMkLst>
            <pc:docMk/>
            <pc:sldMk cId="2604414252" sldId="258"/>
            <ac:picMk id="20" creationId="{1DBD8C30-3036-5C65-6777-AE7F7AB83697}"/>
          </ac:picMkLst>
        </pc:picChg>
      </pc:sldChg>
      <pc:sldChg chg="ord">
        <pc:chgData name="Himani Monga" userId="a28d0b6ed075c4fe" providerId="LiveId" clId="{5A6A624C-20AB-4B17-8DE7-421849F4FAE3}" dt="2024-05-28T19:15:55.420" v="142"/>
        <pc:sldMkLst>
          <pc:docMk/>
          <pc:sldMk cId="4184918755" sldId="259"/>
        </pc:sldMkLst>
      </pc:sldChg>
      <pc:sldChg chg="new del">
        <pc:chgData name="Himani Monga" userId="a28d0b6ed075c4fe" providerId="LiveId" clId="{5A6A624C-20AB-4B17-8DE7-421849F4FAE3}" dt="2024-05-28T19:40:06.731" v="256" actId="2696"/>
        <pc:sldMkLst>
          <pc:docMk/>
          <pc:sldMk cId="1352121682" sldId="261"/>
        </pc:sldMkLst>
      </pc:sldChg>
      <pc:sldChg chg="addSp delSp modSp add mod ord">
        <pc:chgData name="Himani Monga" userId="a28d0b6ed075c4fe" providerId="LiveId" clId="{5A6A624C-20AB-4B17-8DE7-421849F4FAE3}" dt="2024-05-28T20:08:49.803" v="812" actId="207"/>
        <pc:sldMkLst>
          <pc:docMk/>
          <pc:sldMk cId="1669820929" sldId="261"/>
        </pc:sldMkLst>
        <pc:spChg chg="del">
          <ac:chgData name="Himani Monga" userId="a28d0b6ed075c4fe" providerId="LiveId" clId="{5A6A624C-20AB-4B17-8DE7-421849F4FAE3}" dt="2024-05-28T19:40:27.223" v="261" actId="21"/>
          <ac:spMkLst>
            <pc:docMk/>
            <pc:sldMk cId="1669820929" sldId="261"/>
            <ac:spMk id="4" creationId="{256DEA82-D505-4B2A-AB17-3C3CDAA533F6}"/>
          </ac:spMkLst>
        </pc:spChg>
        <pc:spChg chg="mod">
          <ac:chgData name="Himani Monga" userId="a28d0b6ed075c4fe" providerId="LiveId" clId="{5A6A624C-20AB-4B17-8DE7-421849F4FAE3}" dt="2024-05-28T20:08:49.803" v="812" actId="207"/>
          <ac:spMkLst>
            <pc:docMk/>
            <pc:sldMk cId="1669820929" sldId="261"/>
            <ac:spMk id="7" creationId="{48912BD1-5BEA-1AE6-7274-5E0E9FF6191D}"/>
          </ac:spMkLst>
        </pc:spChg>
        <pc:picChg chg="add mod">
          <ac:chgData name="Himani Monga" userId="a28d0b6ed075c4fe" providerId="LiveId" clId="{5A6A624C-20AB-4B17-8DE7-421849F4FAE3}" dt="2024-05-28T20:07:00.205" v="707" actId="1076"/>
          <ac:picMkLst>
            <pc:docMk/>
            <pc:sldMk cId="1669820929" sldId="261"/>
            <ac:picMk id="5" creationId="{1AE9A620-930F-B142-2935-F346E43A35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5A98-3D71-5653-D508-709D3C3E6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08D45-7211-A323-7DB3-663876DE0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F33D-A85E-6184-2BD1-2D282539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49CF-2089-4B40-9B0E-EE46401E2A5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9394-1FFA-5D46-E6B3-55A9089D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59BE-B07C-1D13-827E-76FF1BE4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DB5-D1E6-4103-AD51-A77B96B5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6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3150-1F45-C17A-E9FC-C6F7A095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A0BB3-1F37-3A3B-CAC3-47A8704F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6C1F-5B55-FB64-BFB9-924961FC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49CF-2089-4B40-9B0E-EE46401E2A5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B1D6F-86E9-C353-7C99-82532795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95CB-DAA8-F29C-7C26-568990D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DB5-D1E6-4103-AD51-A77B96B5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20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A45CD-F69B-0D94-C608-EED8D2B58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A7FAC-572B-CD68-F038-7C2E44261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FE07-43C8-CB87-023B-4ABC8A82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49CF-2089-4B40-9B0E-EE46401E2A5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00DA-D238-F8EB-5C63-3F842081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1A8E-65DE-5C18-5650-642093CC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DB5-D1E6-4103-AD51-A77B96B5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0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D1C-9E2A-C9FF-7C5C-BF6C83D2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281B-4646-2E97-E51E-BB6212C7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3161-0126-0B36-6A27-FD436B0A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49CF-2089-4B40-9B0E-EE46401E2A5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1D8B-4DF9-9CBC-4B3B-9239B0F8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8AC7-25A8-45CD-A6B4-4330A988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DB5-D1E6-4103-AD51-A77B96B5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28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AC30-F1AD-CFAB-5D4B-55E7EC39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8E411-9E6A-377E-1AE6-25C5A5FF5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37B8-115A-477B-57AE-66B48682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49CF-2089-4B40-9B0E-EE46401E2A5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470F-76F2-672A-9835-6558EC91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C6C7-AF3A-5201-093D-6F903292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DB5-D1E6-4103-AD51-A77B96B5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F116-1ADF-6B2A-62FD-92C6C1C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F6F1-275D-54D4-BD8B-EC91C8BAA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A361-CF54-A856-7E06-0E2ADC8A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0DC5C-EDB5-D89F-AAB6-8EF51E25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49CF-2089-4B40-9B0E-EE46401E2A5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F0A1B-4534-24C0-ADDB-3120984C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AF48B-3AF2-AFA1-BC7D-5DB26508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DB5-D1E6-4103-AD51-A77B96B5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83DC-73C5-8205-4C39-071DE694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5C81E-DED2-DE17-F2D5-33A8362A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140E6-FAF9-8A37-C17D-4D14AB47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CFBBC-3D3C-5E39-85CD-9C7E33B8C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49DF0-BCA5-315A-E05D-0B4D4E872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12FFA-3AE0-A0A6-3EC0-CA5D0932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49CF-2089-4B40-9B0E-EE46401E2A5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6DD1C-D936-EBD6-897E-E80F1794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509F4-ED9B-DFBD-0753-A229ACBE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DB5-D1E6-4103-AD51-A77B96B5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6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D64A-76A5-E13F-4356-D43D0EB7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EF4BC-EFA0-C5AA-FA69-BD1FDEB3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49CF-2089-4B40-9B0E-EE46401E2A5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FCFB8-D2E1-46FC-BA54-40AD4A1D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B707E-0771-2C22-B471-BE691D6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DB5-D1E6-4103-AD51-A77B96B5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8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52C58-0A22-F225-2A15-71E9179F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49CF-2089-4B40-9B0E-EE46401E2A5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CBC74-874B-7A59-1101-D0EBDE23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A7843-82FA-D58F-DA78-46F0F245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DB5-D1E6-4103-AD51-A77B96B5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3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EB75-7523-1C51-F4CE-89E44381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85A-4A3F-5430-1CBE-535F7485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4FC5B-71CD-D117-B89B-3027A4D72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9CBF-42D5-5FB1-EF61-24453930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49CF-2089-4B40-9B0E-EE46401E2A5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9406A-E389-9DB5-72D9-D776063A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E04BA-F7DE-435F-75BB-C947D225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DB5-D1E6-4103-AD51-A77B96B5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6272-2451-6155-C651-D1C2341A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8C528-B4E6-B38F-E9F7-156155A2E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E97A-E2D5-E79F-EC28-99E59073A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822B-C49B-384C-A3EC-7F5BE5C9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49CF-2089-4B40-9B0E-EE46401E2A5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A96AC-BB88-807A-69A0-E5884B38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E7AA-2804-D721-B10E-8401A2DF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DB5-D1E6-4103-AD51-A77B96B5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1EE5F-34DA-8CA4-16B7-769652C9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2620A-8A4D-F4BB-E994-2E58AC26D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FE93-496F-7ED9-741F-F4A388902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49CF-2089-4B40-9B0E-EE46401E2A5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E3E4B-1F25-3228-B275-EDD55DE0E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2ABA-70EE-1EC0-8B16-EB62CF53D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2DB5-D1E6-4103-AD51-A77B96B5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4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blog/strategic-hr/the-attrition-advantage-use-dont-shoot-the-messenger-1584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pointing-index-finger-hand-left-29723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0C72-8B4E-5D9D-E803-8765EA3D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892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Employee Attrition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DEA82-D505-4B2A-AB17-3C3CDAA533F6}"/>
              </a:ext>
            </a:extLst>
          </p:cNvPr>
          <p:cNvSpPr/>
          <p:nvPr/>
        </p:nvSpPr>
        <p:spPr>
          <a:xfrm>
            <a:off x="0" y="1168924"/>
            <a:ext cx="1800520" cy="56890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12BD1-5BEA-1AE6-7274-5E0E9FF6191D}"/>
              </a:ext>
            </a:extLst>
          </p:cNvPr>
          <p:cNvSpPr/>
          <p:nvPr/>
        </p:nvSpPr>
        <p:spPr>
          <a:xfrm>
            <a:off x="1800520" y="1168924"/>
            <a:ext cx="10391480" cy="5689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noteworthy attrition rate that has been increasing around 15% for the past few years has been a continuous concern for XYZ Company, which was founded a few years ago. Not only this worrying trend caused anxiety inside the company, but it has also started to show itself as a number of operational and strategic consequences that affect morale, productivity, and overall organizational stability.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BD8C30-3036-5C65-6777-AE7F7AB83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" y="1168924"/>
            <a:ext cx="4124227" cy="22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5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0C72-8B4E-5D9D-E803-8765EA3D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892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Employee Attrition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DEA82-D505-4B2A-AB17-3C3CDAA533F6}"/>
              </a:ext>
            </a:extLst>
          </p:cNvPr>
          <p:cNvSpPr/>
          <p:nvPr/>
        </p:nvSpPr>
        <p:spPr>
          <a:xfrm>
            <a:off x="0" y="1168924"/>
            <a:ext cx="1800520" cy="56890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12BD1-5BEA-1AE6-7274-5E0E9FF6191D}"/>
              </a:ext>
            </a:extLst>
          </p:cNvPr>
          <p:cNvSpPr/>
          <p:nvPr/>
        </p:nvSpPr>
        <p:spPr>
          <a:xfrm>
            <a:off x="1800519" y="1168924"/>
            <a:ext cx="10391480" cy="5689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Details of Data: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1.Age: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Age distribution and its impact on job performance and satisfaction.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2. Gender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Gender distribution and any gender-related trends in the workforce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3. Marital Status: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relationship between marital status and job satisfaction or performance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4.Educational Field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The impact of educational background on job roles and career progression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5. Job satisfaction: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To assess overall job satisfaction and identify factors affecting it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6.Years at Company: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To understand employee loyalty and tenure distribution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7. Years since last promotion: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Promotion trends and career advancement opportunities within the company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8.Performance rating: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To track performance levels and identify high and low performers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9.Monthly Salary: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To analyze salary distribution and its correlation with other factors like job satisfaction and performance.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10. Total Working Years: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To assess overall work experience and its impact on current job performance and satisfaction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11. Job Role: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distribution of job roles and their impact on various performance metrics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12. Distance From Home: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impact of commute distance on job satisfaction and performance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13. Years with Current Manager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BD8C30-3036-5C65-6777-AE7F7AB83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00520" cy="11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0C72-8B4E-5D9D-E803-8765EA3D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892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Employee Attrition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DEA82-D505-4B2A-AB17-3C3CDAA533F6}"/>
              </a:ext>
            </a:extLst>
          </p:cNvPr>
          <p:cNvSpPr/>
          <p:nvPr/>
        </p:nvSpPr>
        <p:spPr>
          <a:xfrm>
            <a:off x="0" y="1168924"/>
            <a:ext cx="1800520" cy="56890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BD8C30-3036-5C65-6777-AE7F7AB83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00520" cy="11689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C8BF71-BE97-0852-A188-D4736E2CFBF5}"/>
              </a:ext>
            </a:extLst>
          </p:cNvPr>
          <p:cNvSpPr/>
          <p:nvPr/>
        </p:nvSpPr>
        <p:spPr>
          <a:xfrm>
            <a:off x="1800520" y="1168924"/>
            <a:ext cx="10391479" cy="5689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C3758-B0D1-99EA-B84B-3BD13023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349" y="1302506"/>
            <a:ext cx="9591821" cy="52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0C72-8B4E-5D9D-E803-8765EA3D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892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Employee Attrition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8BF71-BE97-0852-A188-D4736E2CFBF5}"/>
              </a:ext>
            </a:extLst>
          </p:cNvPr>
          <p:cNvSpPr/>
          <p:nvPr/>
        </p:nvSpPr>
        <p:spPr>
          <a:xfrm>
            <a:off x="0" y="1168924"/>
            <a:ext cx="12191999" cy="5689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A56965-AC69-6DC4-7F95-EB972D92D7F6}"/>
              </a:ext>
            </a:extLst>
          </p:cNvPr>
          <p:cNvSpPr/>
          <p:nvPr/>
        </p:nvSpPr>
        <p:spPr>
          <a:xfrm>
            <a:off x="0" y="1168924"/>
            <a:ext cx="3157979" cy="568907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Key Performance Indicator:</a:t>
            </a:r>
            <a:endParaRPr lang="en-IN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18AFD-7F49-26F2-6BBC-DBA086430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025" y="4675695"/>
            <a:ext cx="2865747" cy="161198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F70E62-15C5-95F6-A6A4-109F03B87DB3}"/>
              </a:ext>
            </a:extLst>
          </p:cNvPr>
          <p:cNvSpPr/>
          <p:nvPr/>
        </p:nvSpPr>
        <p:spPr>
          <a:xfrm>
            <a:off x="2865748" y="1503575"/>
            <a:ext cx="8418137" cy="8861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Performance Metrics: Monitoring changes in individual or team performance before and after turnover can indicate the impact of attrition on productivity and organizational goals.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C30137-2A49-EA2E-0AB5-0513E9B50BDF}"/>
              </a:ext>
            </a:extLst>
          </p:cNvPr>
          <p:cNvSpPr/>
          <p:nvPr/>
        </p:nvSpPr>
        <p:spPr>
          <a:xfrm>
            <a:off x="2921261" y="2599442"/>
            <a:ext cx="8362624" cy="9591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Distance from Home: The impact of commute distance on job satisfaction and performance can inform decisions related to remote work policies or office location strategies.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A5F744-504D-F953-3F33-720C7FF959D9}"/>
              </a:ext>
            </a:extLst>
          </p:cNvPr>
          <p:cNvSpPr/>
          <p:nvPr/>
        </p:nvSpPr>
        <p:spPr>
          <a:xfrm>
            <a:off x="2893504" y="3763651"/>
            <a:ext cx="8362624" cy="9120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Monthly Salary: Analyzing salary distribution and its relationship with factors like job satisfaction and performance can highlight any disparities or areas for adjustment in compensation practices.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4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0C72-8B4E-5D9D-E803-8765EA3D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892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Employee Attrition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12BD1-5BEA-1AE6-7274-5E0E9FF6191D}"/>
              </a:ext>
            </a:extLst>
          </p:cNvPr>
          <p:cNvSpPr/>
          <p:nvPr/>
        </p:nvSpPr>
        <p:spPr>
          <a:xfrm>
            <a:off x="-1" y="1168924"/>
            <a:ext cx="12192000" cy="5689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lvl="8" algn="ctr"/>
            <a:endParaRPr lang="en-US" dirty="0">
              <a:solidFill>
                <a:schemeClr val="accent2"/>
              </a:solidFill>
            </a:endParaRPr>
          </a:p>
          <a:p>
            <a:pPr lvl="8" algn="ctr"/>
            <a:endParaRPr lang="en-US" dirty="0">
              <a:solidFill>
                <a:schemeClr val="accent2"/>
              </a:solidFill>
            </a:endParaRPr>
          </a:p>
          <a:p>
            <a:pPr lvl="8" algn="ctr"/>
            <a:endParaRPr lang="en-US" dirty="0">
              <a:solidFill>
                <a:schemeClr val="accent2"/>
              </a:solidFill>
            </a:endParaRPr>
          </a:p>
          <a:p>
            <a:pPr lvl="8" algn="ctr"/>
            <a:endParaRPr lang="en-US" dirty="0">
              <a:solidFill>
                <a:schemeClr val="accent2"/>
              </a:solidFill>
            </a:endParaRPr>
          </a:p>
          <a:p>
            <a:pPr lvl="8" algn="ctr"/>
            <a:endParaRPr lang="en-US" dirty="0">
              <a:solidFill>
                <a:schemeClr val="accent2"/>
              </a:solidFill>
            </a:endParaRPr>
          </a:p>
          <a:p>
            <a:pPr lvl="8" algn="ctr"/>
            <a:endParaRPr lang="en-US" dirty="0">
              <a:solidFill>
                <a:schemeClr val="accent2"/>
              </a:solidFill>
            </a:endParaRPr>
          </a:p>
          <a:p>
            <a:pPr lvl="8" algn="ctr"/>
            <a:endParaRPr lang="en-US" dirty="0">
              <a:solidFill>
                <a:schemeClr val="accent2"/>
              </a:solidFill>
            </a:endParaRPr>
          </a:p>
          <a:p>
            <a:pPr lvl="8" algn="ctr"/>
            <a:endParaRPr lang="en-US" dirty="0">
              <a:solidFill>
                <a:schemeClr val="accent2"/>
              </a:solidFill>
            </a:endParaRPr>
          </a:p>
          <a:p>
            <a:pPr lvl="8" algn="ctr"/>
            <a:endParaRPr lang="en-US" dirty="0">
              <a:solidFill>
                <a:schemeClr val="accent2"/>
              </a:solidFill>
            </a:endParaRPr>
          </a:p>
          <a:p>
            <a:pPr marL="3943350" lvl="8" indent="-285750" algn="ctr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The attrition rate is highest among the males.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The distance from home could be the reason for </a:t>
            </a:r>
          </a:p>
          <a:p>
            <a:pPr algn="ctr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Attrition as the maximum distance 28km.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Research &amp; Development department has the max </a:t>
            </a:r>
          </a:p>
          <a:p>
            <a:pPr algn="ctr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number of attrition.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Only 16% of the employees are married and left the organization.</a:t>
            </a:r>
          </a:p>
          <a:p>
            <a:pPr algn="ctr"/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BD8C30-3036-5C65-6777-AE7F7AB83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00520" cy="1168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9A620-930F-B142-2935-F346E43A3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2811053"/>
            <a:ext cx="3413080" cy="17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2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0C72-8B4E-5D9D-E803-8765EA3D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892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Employee Attrition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DEA82-D505-4B2A-AB17-3C3CDAA533F6}"/>
              </a:ext>
            </a:extLst>
          </p:cNvPr>
          <p:cNvSpPr/>
          <p:nvPr/>
        </p:nvSpPr>
        <p:spPr>
          <a:xfrm>
            <a:off x="0" y="1168924"/>
            <a:ext cx="1800520" cy="56890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BD8C30-3036-5C65-6777-AE7F7AB83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00520" cy="11689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C8BF71-BE97-0852-A188-D4736E2CFBF5}"/>
              </a:ext>
            </a:extLst>
          </p:cNvPr>
          <p:cNvSpPr/>
          <p:nvPr/>
        </p:nvSpPr>
        <p:spPr>
          <a:xfrm>
            <a:off x="1800520" y="1168924"/>
            <a:ext cx="10391479" cy="5689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Thank you!</a:t>
            </a: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6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423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Employee Attrition</vt:lpstr>
      <vt:lpstr>Employee Attrition</vt:lpstr>
      <vt:lpstr>Employee Attrition</vt:lpstr>
      <vt:lpstr>Employee Attrition</vt:lpstr>
      <vt:lpstr>Employee Attrition</vt:lpstr>
      <vt:lpstr>Employee Attrition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Himani Monga</dc:creator>
  <cp:lastModifiedBy>Himani Monga</cp:lastModifiedBy>
  <cp:revision>1</cp:revision>
  <dcterms:created xsi:type="dcterms:W3CDTF">2024-05-11T13:48:49Z</dcterms:created>
  <dcterms:modified xsi:type="dcterms:W3CDTF">2024-05-28T20:09:00Z</dcterms:modified>
</cp:coreProperties>
</file>