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3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2" r:id="rId2"/>
    <p:sldId id="259" r:id="rId3"/>
    <p:sldId id="265" r:id="rId4"/>
    <p:sldId id="266" r:id="rId5"/>
    <p:sldId id="267" r:id="rId6"/>
    <p:sldId id="268" r:id="rId7"/>
    <p:sldId id="269" r:id="rId8"/>
    <p:sldId id="274" r:id="rId9"/>
    <p:sldId id="270" r:id="rId10"/>
    <p:sldId id="273" r:id="rId11"/>
    <p:sldId id="275" r:id="rId12"/>
    <p:sldId id="271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42" autoAdjust="0"/>
    <p:restoredTop sz="96271"/>
  </p:normalViewPr>
  <p:slideViewPr>
    <p:cSldViewPr snapToGrid="0">
      <p:cViewPr varScale="1">
        <p:scale>
          <a:sx n="114" d="100"/>
          <a:sy n="114" d="100"/>
        </p:scale>
        <p:origin x="18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aikiranreddy/Downloads/fact%20booking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aikiranreddy/Downloads/fact%20booking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aikiranreddy/Downloads/fact%20booking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aikiranreddy/Downloads/fact%20booking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aikiranreddy/Downloads/fact%20booking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aikiranreddy/Downloads/fact%20booking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aikiranreddy/Downloads/fact%20booking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aikiranreddy/Downloads/fact%20booking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aikiranreddy/Downloads/fact%20booking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aikiranreddy/Downloads/fact%20booking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[fact bookings.xlsx]Sheet17!PivotTable25</c:name>
    <c:fmtId val="17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7512032359805835"/>
          <c:y val="0.1268828641239689"/>
          <c:w val="0.85219685039370074"/>
          <c:h val="0.75781658480808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Sheet17!$A$3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Sheet17!$A$4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Sheet17!$A$4</c:f>
              <c:numCache>
                <c:formatCode>General</c:formatCode>
                <c:ptCount val="1"/>
                <c:pt idx="0">
                  <c:v>1708771229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37-1B4C-9E21-D24FC0D70C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56553600"/>
        <c:axId val="1056554560"/>
      </c:barChart>
      <c:catAx>
        <c:axId val="1056553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6554560"/>
        <c:crosses val="autoZero"/>
        <c:auto val="1"/>
        <c:lblAlgn val="ctr"/>
        <c:lblOffset val="100"/>
        <c:noMultiLvlLbl val="0"/>
      </c:catAx>
      <c:valAx>
        <c:axId val="1056554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655360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[fact bookings.xlsx]Sheet10!PivotTable15</c:name>
    <c:fmtId val="7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Sheet10!$B$3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FC1-9841-8A3E-C017B73C55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FC1-9841-8A3E-C017B73C55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FC1-9841-8A3E-C017B73C55E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Sheet10!$A$4:$A$7</c:f>
              <c:strCache>
                <c:ptCount val="3"/>
                <c:pt idx="0">
                  <c:v>Cancelled</c:v>
                </c:pt>
                <c:pt idx="1">
                  <c:v>Checked Out</c:v>
                </c:pt>
                <c:pt idx="2">
                  <c:v>No Show</c:v>
                </c:pt>
              </c:strCache>
            </c:strRef>
          </c:cat>
          <c:val>
            <c:numRef>
              <c:f>Sheet10!$B$4:$B$7</c:f>
              <c:numCache>
                <c:formatCode>General</c:formatCode>
                <c:ptCount val="3"/>
                <c:pt idx="0">
                  <c:v>33420</c:v>
                </c:pt>
                <c:pt idx="1">
                  <c:v>94411</c:v>
                </c:pt>
                <c:pt idx="2">
                  <c:v>6759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FC1-9841-8A3E-C017B73C55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[fact bookings.xlsx]Sheet2!PivotTable4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Sheet2!$A$4:$A$7</c:f>
              <c:strCache>
                <c:ptCount val="3"/>
                <c:pt idx="0">
                  <c:v>Cancelled</c:v>
                </c:pt>
                <c:pt idx="1">
                  <c:v>Checked Out</c:v>
                </c:pt>
                <c:pt idx="2">
                  <c:v>No Show</c:v>
                </c:pt>
              </c:strCache>
            </c:strRef>
          </c:cat>
          <c:val>
            <c:numRef>
              <c:f>Sheet2!$B$4:$B$7</c:f>
              <c:numCache>
                <c:formatCode>General</c:formatCode>
                <c:ptCount val="3"/>
                <c:pt idx="0">
                  <c:v>33420</c:v>
                </c:pt>
                <c:pt idx="1">
                  <c:v>94411</c:v>
                </c:pt>
                <c:pt idx="2">
                  <c:v>6759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64-7446-9497-6842357197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680991"/>
        <c:axId val="128683391"/>
      </c:barChart>
      <c:catAx>
        <c:axId val="128680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683391"/>
        <c:crosses val="autoZero"/>
        <c:auto val="1"/>
        <c:lblAlgn val="ctr"/>
        <c:lblOffset val="100"/>
        <c:noMultiLvlLbl val="0"/>
      </c:catAx>
      <c:valAx>
        <c:axId val="1286833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680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[fact bookings.xlsx]Sheet3!PivotTable6</c:name>
    <c:fmtId val="1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Sheet3!$A$4:$A$5</c:f>
              <c:strCache>
                <c:ptCount val="1"/>
                <c:pt idx="0">
                  <c:v>Cancelled</c:v>
                </c:pt>
              </c:strCache>
            </c:strRef>
          </c:cat>
          <c:val>
            <c:numRef>
              <c:f>Sheet3!$B$4:$B$5</c:f>
              <c:numCache>
                <c:formatCode>0.00%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13-0146-B524-8974E2BDDC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3183663"/>
        <c:axId val="533180303"/>
      </c:barChart>
      <c:catAx>
        <c:axId val="533183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180303"/>
        <c:crosses val="autoZero"/>
        <c:auto val="1"/>
        <c:lblAlgn val="ctr"/>
        <c:lblOffset val="100"/>
        <c:noMultiLvlLbl val="0"/>
      </c:catAx>
      <c:valAx>
        <c:axId val="533180303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1836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[fact bookings.xlsx]Sheet8!PivotTable6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555242127979936"/>
          <c:y val="0.10985409541141626"/>
          <c:w val="0.55001932980308033"/>
          <c:h val="0.520277820739865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Sheet8!$P$5</c:f>
              <c:strCache>
                <c:ptCount val="1"/>
                <c:pt idx="0">
                  <c:v>Sum of capacity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Sheet8!$O$6:$O$10</c:f>
              <c:strCache>
                <c:ptCount val="4"/>
                <c:pt idx="0">
                  <c:v>RT1</c:v>
                </c:pt>
                <c:pt idx="1">
                  <c:v>RT2</c:v>
                </c:pt>
                <c:pt idx="2">
                  <c:v>RT3</c:v>
                </c:pt>
                <c:pt idx="3">
                  <c:v>RT4</c:v>
                </c:pt>
              </c:strCache>
            </c:strRef>
          </c:cat>
          <c:val>
            <c:numRef>
              <c:f>Sheet8!$P$6:$P$10</c:f>
              <c:numCache>
                <c:formatCode>General</c:formatCode>
                <c:ptCount val="4"/>
                <c:pt idx="0">
                  <c:v>66424</c:v>
                </c:pt>
                <c:pt idx="1">
                  <c:v>85928</c:v>
                </c:pt>
                <c:pt idx="2">
                  <c:v>53084</c:v>
                </c:pt>
                <c:pt idx="3">
                  <c:v>27140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A1-8B46-B079-F233AD10EAF2}"/>
            </c:ext>
          </c:extLst>
        </c:ser>
        <c:ser>
          <c:idx val="1"/>
          <c:order val="1"/>
          <c:tx>
            <c:strRef>
              <c:f>Sheet8!$Q$5</c:f>
              <c:strCache>
                <c:ptCount val="1"/>
                <c:pt idx="0">
                  <c:v>Sum of successful_bookings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Sheet8!$O$6:$O$10</c:f>
              <c:strCache>
                <c:ptCount val="4"/>
                <c:pt idx="0">
                  <c:v>RT1</c:v>
                </c:pt>
                <c:pt idx="1">
                  <c:v>RT2</c:v>
                </c:pt>
                <c:pt idx="2">
                  <c:v>RT3</c:v>
                </c:pt>
                <c:pt idx="3">
                  <c:v>RT4</c:v>
                </c:pt>
              </c:strCache>
            </c:strRef>
          </c:cat>
          <c:val>
            <c:numRef>
              <c:f>Sheet8!$Q$6:$Q$10</c:f>
              <c:numCache>
                <c:formatCode>General</c:formatCode>
                <c:ptCount val="4"/>
                <c:pt idx="0">
                  <c:v>38446</c:v>
                </c:pt>
                <c:pt idx="1">
                  <c:v>49505</c:v>
                </c:pt>
                <c:pt idx="2">
                  <c:v>30566</c:v>
                </c:pt>
                <c:pt idx="3">
                  <c:v>16073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A1-8B46-B079-F233AD10EA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56592480"/>
        <c:axId val="1056592960"/>
      </c:barChart>
      <c:catAx>
        <c:axId val="1056592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6592960"/>
        <c:crosses val="autoZero"/>
        <c:auto val="1"/>
        <c:lblAlgn val="ctr"/>
        <c:lblOffset val="100"/>
        <c:noMultiLvlLbl val="0"/>
      </c:catAx>
      <c:valAx>
        <c:axId val="1056592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6592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[fact bookings.xlsx]Sheet4!PivotTable8</c:name>
    <c:fmtId val="1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Sheet4!$A$4:$A$5</c:f>
              <c:strCache>
                <c:ptCount val="1"/>
                <c:pt idx="0">
                  <c:v>Checked Out</c:v>
                </c:pt>
              </c:strCache>
            </c:strRef>
          </c:cat>
          <c:val>
            <c:numRef>
              <c:f>Sheet4!$B$4:$B$5</c:f>
              <c:numCache>
                <c:formatCode>General</c:formatCode>
                <c:ptCount val="1"/>
                <c:pt idx="0">
                  <c:v>94411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BE-6E44-B7DC-091B855CDB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1912671"/>
        <c:axId val="531913151"/>
      </c:barChart>
      <c:catAx>
        <c:axId val="531912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913151"/>
        <c:crosses val="autoZero"/>
        <c:auto val="1"/>
        <c:lblAlgn val="ctr"/>
        <c:lblOffset val="100"/>
        <c:noMultiLvlLbl val="0"/>
      </c:catAx>
      <c:valAx>
        <c:axId val="5319131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912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[fact bookings.xlsx]Sheet9!PivotTable13</c:name>
    <c:fmtId val="1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Sheet9!$R$6</c:f>
              <c:strCache>
                <c:ptCount val="1"/>
                <c:pt idx="0">
                  <c:v>Count of capacity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Sheet9!$Q$7:$Q$11</c:f>
              <c:strCache>
                <c:ptCount val="4"/>
                <c:pt idx="0">
                  <c:v>RT1</c:v>
                </c:pt>
                <c:pt idx="1">
                  <c:v>RT2</c:v>
                </c:pt>
                <c:pt idx="2">
                  <c:v>RT3</c:v>
                </c:pt>
                <c:pt idx="3">
                  <c:v>RT4</c:v>
                </c:pt>
              </c:strCache>
            </c:strRef>
          </c:cat>
          <c:val>
            <c:numRef>
              <c:f>Sheet9!$R$7:$R$11</c:f>
              <c:numCache>
                <c:formatCode>General</c:formatCode>
                <c:ptCount val="4"/>
                <c:pt idx="0">
                  <c:v>2300</c:v>
                </c:pt>
                <c:pt idx="1">
                  <c:v>2300</c:v>
                </c:pt>
                <c:pt idx="2">
                  <c:v>2300</c:v>
                </c:pt>
                <c:pt idx="3">
                  <c:v>2300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36-B547-AAC7-09D79678B70F}"/>
            </c:ext>
          </c:extLst>
        </c:ser>
        <c:ser>
          <c:idx val="1"/>
          <c:order val="1"/>
          <c:tx>
            <c:strRef>
              <c:f>Sheet9!$S$6</c:f>
              <c:strCache>
                <c:ptCount val="1"/>
                <c:pt idx="0">
                  <c:v>Count of successful_bookings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Sheet9!$Q$7:$Q$11</c:f>
              <c:strCache>
                <c:ptCount val="4"/>
                <c:pt idx="0">
                  <c:v>RT1</c:v>
                </c:pt>
                <c:pt idx="1">
                  <c:v>RT2</c:v>
                </c:pt>
                <c:pt idx="2">
                  <c:v>RT3</c:v>
                </c:pt>
                <c:pt idx="3">
                  <c:v>RT4</c:v>
                </c:pt>
              </c:strCache>
            </c:strRef>
          </c:cat>
          <c:val>
            <c:numRef>
              <c:f>Sheet9!$S$7:$S$11</c:f>
              <c:numCache>
                <c:formatCode>General</c:formatCode>
                <c:ptCount val="4"/>
                <c:pt idx="0">
                  <c:v>2300</c:v>
                </c:pt>
                <c:pt idx="1">
                  <c:v>2300</c:v>
                </c:pt>
                <c:pt idx="2">
                  <c:v>2300</c:v>
                </c:pt>
                <c:pt idx="3">
                  <c:v>2300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36-B547-AAC7-09D79678B7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56555248"/>
        <c:axId val="1156556688"/>
      </c:barChart>
      <c:catAx>
        <c:axId val="115655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6556688"/>
        <c:crosses val="autoZero"/>
        <c:auto val="1"/>
        <c:lblAlgn val="ctr"/>
        <c:lblOffset val="100"/>
        <c:noMultiLvlLbl val="0"/>
      </c:catAx>
      <c:valAx>
        <c:axId val="1156556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655524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[fact bookings.xlsx]Sheet9!PivotTable9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6061629147978626E-2"/>
          <c:y val="0.20036157711702585"/>
          <c:w val="0.90286351706036749"/>
          <c:h val="0.607188320209973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Sheet9!$D$5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Sheet9!$C$6:$C$8</c:f>
              <c:strCache>
                <c:ptCount val="2"/>
                <c:pt idx="0">
                  <c:v>weekeday</c:v>
                </c:pt>
                <c:pt idx="1">
                  <c:v>weekend</c:v>
                </c:pt>
              </c:strCache>
            </c:strRef>
          </c:cat>
          <c:val>
            <c:numRef>
              <c:f>Sheet9!$D$6:$D$8</c:f>
              <c:numCache>
                <c:formatCode>General</c:formatCode>
                <c:ptCount val="2"/>
                <c:pt idx="0">
                  <c:v>65</c:v>
                </c:pt>
                <c:pt idx="1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37-884C-8714-B68E33CCA5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56536800"/>
        <c:axId val="1056543040"/>
      </c:barChart>
      <c:catAx>
        <c:axId val="1056536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6543040"/>
        <c:crosses val="autoZero"/>
        <c:auto val="1"/>
        <c:lblAlgn val="ctr"/>
        <c:lblOffset val="100"/>
        <c:noMultiLvlLbl val="0"/>
      </c:catAx>
      <c:valAx>
        <c:axId val="1056543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653680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[fact bookings.xlsx]Sheet20!PivotTable27</c:name>
    <c:fmtId val="7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Sheet20!$B$3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Sheet20!$A$4:$A$8</c:f>
              <c:strCache>
                <c:ptCount val="4"/>
                <c:pt idx="0">
                  <c:v>RT1</c:v>
                </c:pt>
                <c:pt idx="1">
                  <c:v>RT2</c:v>
                </c:pt>
                <c:pt idx="2">
                  <c:v>RT3</c:v>
                </c:pt>
                <c:pt idx="3">
                  <c:v>RT4</c:v>
                </c:pt>
              </c:strCache>
            </c:strRef>
          </c:cat>
          <c:val>
            <c:numRef>
              <c:f>Sheet20!$B$4:$B$8</c:f>
              <c:numCache>
                <c:formatCode>General</c:formatCode>
                <c:ptCount val="4"/>
                <c:pt idx="0">
                  <c:v>309580895</c:v>
                </c:pt>
                <c:pt idx="1">
                  <c:v>560271204</c:v>
                </c:pt>
                <c:pt idx="2">
                  <c:v>462166344</c:v>
                </c:pt>
                <c:pt idx="3">
                  <c:v>376752786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55-A647-9BFD-6BA28D2F44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56533920"/>
        <c:axId val="1056556000"/>
      </c:lineChart>
      <c:catAx>
        <c:axId val="105653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6556000"/>
        <c:crosses val="autoZero"/>
        <c:auto val="1"/>
        <c:lblAlgn val="ctr"/>
        <c:lblOffset val="100"/>
        <c:noMultiLvlLbl val="0"/>
      </c:catAx>
      <c:valAx>
        <c:axId val="1056556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6533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[fact bookings.xlsx]Sheet14!PivotTable19</c:name>
    <c:fmtId val="1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41474803149606299"/>
          <c:y val="0.14249781277340332"/>
          <c:w val="0.50525196850393705"/>
          <c:h val="0.7501027996500437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Sheet14!$B$3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Sheet14!$A$4:$A$11</c:f>
              <c:strCache>
                <c:ptCount val="7"/>
                <c:pt idx="0">
                  <c:v>direct offline</c:v>
                </c:pt>
                <c:pt idx="1">
                  <c:v>direct online</c:v>
                </c:pt>
                <c:pt idx="2">
                  <c:v>journey</c:v>
                </c:pt>
                <c:pt idx="3">
                  <c:v>logtrip</c:v>
                </c:pt>
                <c:pt idx="4">
                  <c:v>makeyourtrip</c:v>
                </c:pt>
                <c:pt idx="5">
                  <c:v>others</c:v>
                </c:pt>
                <c:pt idx="6">
                  <c:v>tripster</c:v>
                </c:pt>
              </c:strCache>
            </c:strRef>
          </c:cat>
          <c:val>
            <c:numRef>
              <c:f>Sheet14!$B$4:$B$11</c:f>
              <c:numCache>
                <c:formatCode>General</c:formatCode>
                <c:ptCount val="7"/>
                <c:pt idx="0">
                  <c:v>86404333</c:v>
                </c:pt>
                <c:pt idx="1">
                  <c:v>169026467</c:v>
                </c:pt>
                <c:pt idx="2">
                  <c:v>102531334</c:v>
                </c:pt>
                <c:pt idx="3">
                  <c:v>187554488</c:v>
                </c:pt>
                <c:pt idx="4">
                  <c:v>340834504</c:v>
                </c:pt>
                <c:pt idx="5">
                  <c:v>699353302</c:v>
                </c:pt>
                <c:pt idx="6">
                  <c:v>123066801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7F-C948-B78B-B238DA2476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56585488"/>
        <c:axId val="1156585968"/>
      </c:barChart>
      <c:catAx>
        <c:axId val="1156585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6585968"/>
        <c:crosses val="autoZero"/>
        <c:auto val="1"/>
        <c:lblAlgn val="ctr"/>
        <c:lblOffset val="100"/>
        <c:noMultiLvlLbl val="0"/>
      </c:catAx>
      <c:valAx>
        <c:axId val="1156585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658548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AE645-EA34-5A44-96DD-4E6C8C65B0AD}" type="datetimeFigureOut">
              <a:rPr lang="en-US" smtClean="0"/>
              <a:t>8/28/25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973DB-E10C-1840-A476-86DE893AA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4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973DB-E10C-1840-A476-86DE893AA2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37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10842-E469-31F5-2DC6-765CC5ACC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2006B3-F6D5-679D-B0BB-EA816B1DEC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7B32EB-C3BF-4CAC-942C-922ED2E85E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3BD8F-5EE0-E8DC-EB52-6F234F6B2A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973DB-E10C-1840-A476-86DE893AA2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64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08CF6-9204-2E40-7C4D-3F56B5EE3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A94B19-03B2-63AD-3321-987E4E9026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2A467E-6639-69CE-CC2C-5701F8EB7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9CF84-02FE-73E5-80DF-DF1079279B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973DB-E10C-1840-A476-86DE893AA2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17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59733-5A31-D54F-E9EE-56D4863AA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BA8D3C-F8A2-E776-BFD4-7ADC4AFEFA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E476D3-D639-9DBD-FC20-06D06FAC33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D133B-AA1F-3FDD-579F-34658E355B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973DB-E10C-1840-A476-86DE893AA2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32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F7BE6-E98C-54FC-A3BB-DF6CE5387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0A62F7-565C-0A19-E511-2C23DA4C1A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5739D9-271E-D518-ACE9-34C17FA5C9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6AFD5-1631-692F-6908-66831F0249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973DB-E10C-1840-A476-86DE893AA2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91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CEE8-77B5-551F-AF26-8546192AF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28D68-9D5A-9BF0-C893-F52477204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72BB0-3FCC-A072-3AA4-76543915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4E46-F3F3-4033-B44D-1DFDE34AB1C2}" type="datetimeFigureOut">
              <a:rPr lang="en-IN" smtClean="0"/>
              <a:t>28/08/25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F34AA-ED34-1FDE-A132-1643AE348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483E8-C95F-6887-E3C5-C4AAFA60B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235B-66EF-477F-8BE5-CA266D6C4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06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D0F-E59B-7A8D-1282-9DBE0997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D62F5-1432-0AD4-A7F0-F746E790B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D97E9-898F-A658-1DF8-84C89960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4E46-F3F3-4033-B44D-1DFDE34AB1C2}" type="datetimeFigureOut">
              <a:rPr lang="en-IN" smtClean="0"/>
              <a:t>28/08/25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45656-6EC9-3BE6-D3BA-5F62255C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4C1B8-1E2F-E1E6-F7BF-CEC8BFD2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235B-66EF-477F-8BE5-CA266D6C4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84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226BD7-1138-7BC0-0E26-3292068D0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2CFBE-BC72-9E55-CB61-6ED90B022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F1F10-8034-B747-050F-856E22BE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4E46-F3F3-4033-B44D-1DFDE34AB1C2}" type="datetimeFigureOut">
              <a:rPr lang="en-IN" smtClean="0"/>
              <a:t>28/08/25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4FC61-9758-8DEF-A714-212D27158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11A7E-285B-7BA8-8145-84FEB6BF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235B-66EF-477F-8BE5-CA266D6C4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10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4E20-E89F-0698-D9AB-C12DACFB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4A7EE-C4FC-160B-2E34-12E760856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1D704-4E6E-CD1D-3F4A-214882B81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4E46-F3F3-4033-B44D-1DFDE34AB1C2}" type="datetimeFigureOut">
              <a:rPr lang="en-IN" smtClean="0"/>
              <a:t>28/08/25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7E973-6A01-55D7-E271-EA89F838B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4AE3A-C0AF-EDCD-8FCB-65D0B6AF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235B-66EF-477F-8BE5-CA266D6C4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79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8D175-4A30-A721-4FCC-2E488710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833C2-1234-880C-7DC4-30315C539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49FCC-8880-165D-9AE0-CCC5310CA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4E46-F3F3-4033-B44D-1DFDE34AB1C2}" type="datetimeFigureOut">
              <a:rPr lang="en-IN" smtClean="0"/>
              <a:t>28/08/25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C7644-7D4F-0F9E-C97F-5F36DBC6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7BC43-FBCC-719B-2A7D-063EEBBA0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235B-66EF-477F-8BE5-CA266D6C4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61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1DC7-3D19-E51A-9B7B-EBA0A27D4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7FC56-9820-452A-29F9-C86BA1D08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43AC1-8B3E-CD9B-6703-E58F66389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24747-C3D4-319F-C032-CB10390F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4E46-F3F3-4033-B44D-1DFDE34AB1C2}" type="datetimeFigureOut">
              <a:rPr lang="en-IN" smtClean="0"/>
              <a:t>28/08/25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8984E-1A52-F6CD-BCAA-57B0FADA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DEB4C-E2E7-161E-6BC5-976BC892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235B-66EF-477F-8BE5-CA266D6C4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08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6E32-197A-8E57-B026-049EFD33D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C903B-55F2-5CC1-5383-2179F6363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A4EFD-CE35-23F2-EBBB-AD86B1BB4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595E2-28D9-16BB-09D0-2D778F963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5B22B9-6A31-7F53-4535-623A1EF9A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FC7F7A-23B1-6D1F-E22A-9670D517B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4E46-F3F3-4033-B44D-1DFDE34AB1C2}" type="datetimeFigureOut">
              <a:rPr lang="en-IN" smtClean="0"/>
              <a:t>28/08/25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E63297-0B62-F1EB-4ACA-1E99EC7C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2C5D9-147D-FD00-6943-9471244D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235B-66EF-477F-8BE5-CA266D6C4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7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7B42-B717-6FC0-910F-A5A750F1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61646B-1D6D-3197-5562-FBC75A485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4E46-F3F3-4033-B44D-1DFDE34AB1C2}" type="datetimeFigureOut">
              <a:rPr lang="en-IN" smtClean="0"/>
              <a:t>28/08/25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27827-F8D5-9D67-2C95-61E2FF5A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40505-E22A-A5AB-EE55-0FA14044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235B-66EF-477F-8BE5-CA266D6C4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06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8940C7-FAB7-A3CF-3626-2ECD97D57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4E46-F3F3-4033-B44D-1DFDE34AB1C2}" type="datetimeFigureOut">
              <a:rPr lang="en-IN" smtClean="0"/>
              <a:t>28/08/25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4DB74-0BFB-CBCC-70E3-3EC84C2C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5B938-3FB3-FA04-8164-28F3C11B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235B-66EF-477F-8BE5-CA266D6C4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00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C035-6FC7-284C-6381-F3D68D9B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52EA7-4C51-B0CB-452D-C3CB9B154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A352A-45CA-04EA-E402-151F62C9E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A5E47-F450-471D-EC3F-06FAA56A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4E46-F3F3-4033-B44D-1DFDE34AB1C2}" type="datetimeFigureOut">
              <a:rPr lang="en-IN" smtClean="0"/>
              <a:t>28/08/25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B8542-EB9F-A738-5B94-BF453120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24989-66AE-C55F-5A9B-E14C470F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235B-66EF-477F-8BE5-CA266D6C4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90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BD9C-8714-E170-C3FE-89D364BC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1C284-A345-26C3-23BC-B523311D8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1D04D-1454-F3BC-0A88-4648A0127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9C430-CDA0-335A-DC02-E766018E2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4E46-F3F3-4033-B44D-1DFDE34AB1C2}" type="datetimeFigureOut">
              <a:rPr lang="en-IN" smtClean="0"/>
              <a:t>28/08/25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A36D8-EFE7-4818-D337-671EDF1D0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79156-A348-FE82-10A1-0600E6F6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235B-66EF-477F-8BE5-CA266D6C4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58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8576DB-7BF1-901A-172E-B2F22B84F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FE78E-FCC9-7512-E8B9-06941FA0C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7B406-E76A-4ED3-B50B-E9386CA1B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44E46-F3F3-4033-B44D-1DFDE34AB1C2}" type="datetimeFigureOut">
              <a:rPr lang="en-IN" smtClean="0"/>
              <a:t>28/08/25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7D408-1C9C-9721-8E44-AD5A222ED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0D4CE-28AD-23BF-54F6-94FCC3BA2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7235B-66EF-477F-8BE5-CA266D6C4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01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3A180-36CA-9137-F42E-F7C9BC72E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9413"/>
            <a:ext cx="9144000" cy="2526738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Name :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P970-Hospitality Analytics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2CDAA-BA7B-BEBF-1D4B-FB25D9A11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5249"/>
            <a:ext cx="9144000" cy="1909339"/>
          </a:xfrm>
        </p:spPr>
        <p:txBody>
          <a:bodyPr>
            <a:normAutofit fontScale="70000" lnSpcReduction="20000"/>
          </a:bodyPr>
          <a:lstStyle/>
          <a:p>
            <a:r>
              <a:rPr lang="en-IN" b="1" dirty="0">
                <a:latin typeface="Calisto MT" panose="02040603050505030304" pitchFamily="18" charset="0"/>
              </a:rPr>
              <a:t>Presented by -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- 6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Ankit Kumar Gupta</a:t>
            </a:r>
          </a:p>
          <a:p>
            <a:r>
              <a:rPr lang="en-I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Abhishek Radder</a:t>
            </a:r>
          </a:p>
          <a:p>
            <a:r>
              <a:rPr lang="en-I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KARINGILA SHIREESHA</a:t>
            </a:r>
          </a:p>
          <a:p>
            <a:r>
              <a:rPr lang="en-I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Himani Srivastava</a:t>
            </a:r>
          </a:p>
          <a:p>
            <a:r>
              <a:rPr lang="en-I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Hima Priya</a:t>
            </a:r>
          </a:p>
          <a:p>
            <a:endParaRPr lang="en-IN" b="1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62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1447-DE7D-5700-F9C4-CA1739960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2609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D1979F-C241-3370-56CE-A97D21F04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749" y="907890"/>
            <a:ext cx="9818502" cy="504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79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0D8B4-3A15-FBC0-EFD6-9617D0916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A0D23-2B3D-0B0F-80FB-2D483738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2609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9E5CBF-8484-A2D2-5244-3B11B44FB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535" y="750233"/>
            <a:ext cx="9722929" cy="535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0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453008-1ABA-FC11-3AED-D26C3326C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C0374EB0-E2BD-3D9F-7B4C-3980CDF19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E0E5B5-7E2E-172F-BEFC-011C7A21A083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Conclusion</a:t>
            </a:r>
            <a:endParaRPr lang="en-US" sz="7200" b="1" kern="1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7" name="sketch line">
            <a:extLst>
              <a:ext uri="{FF2B5EF4-FFF2-40B4-BE49-F238E27FC236}">
                <a16:creationId xmlns:a16="http://schemas.microsoft.com/office/drawing/2014/main" id="{4B039B57-B7CC-5605-1E5C-0AC4141AD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C86E17-A638-4027-61E3-0185020F9E13}"/>
              </a:ext>
            </a:extLst>
          </p:cNvPr>
          <p:cNvSpPr txBox="1"/>
          <p:nvPr/>
        </p:nvSpPr>
        <p:spPr>
          <a:xfrm>
            <a:off x="838200" y="2337346"/>
            <a:ext cx="10515600" cy="4415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growth is mainly driven by luxury rooms and direct online bookings.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Cancellations and no-shows remain a major challenge, causing revenue leakage.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Occupancy is strong on weekends, while weekdays show underutilization.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performance is uneven — a few states dominate, while others lag despite capacity.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insights from dashboards can guide pricing, marketing, and operational strategies.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hospitality analytics provides a data-driven approach to optimize revenue, enhance occupancy, and improve decision-making across hotels.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030034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9CD7DCFA-446D-E0BC-850D-081F16A34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AE80E0-1709-8D45-5316-A8470DBBC084}"/>
              </a:ext>
            </a:extLst>
          </p:cNvPr>
          <p:cNvSpPr txBox="1"/>
          <p:nvPr/>
        </p:nvSpPr>
        <p:spPr>
          <a:xfrm>
            <a:off x="5622061" y="762538"/>
            <a:ext cx="5649349" cy="31998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YOU..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8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B57638-DE34-8234-6C16-1FD40C7900CE}"/>
              </a:ext>
            </a:extLst>
          </p:cNvPr>
          <p:cNvSpPr txBox="1"/>
          <p:nvPr/>
        </p:nvSpPr>
        <p:spPr>
          <a:xfrm>
            <a:off x="836676" y="4869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Overview of </a:t>
            </a:r>
            <a:r>
              <a:rPr lang="en-IN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Hospitality Analytics</a:t>
            </a:r>
            <a:endParaRPr lang="en-US" sz="36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0EE9C-910A-B5BB-CC42-FC76DAFA3CF8}"/>
              </a:ext>
            </a:extLst>
          </p:cNvPr>
          <p:cNvSpPr txBox="1"/>
          <p:nvPr/>
        </p:nvSpPr>
        <p:spPr>
          <a:xfrm>
            <a:off x="667512" y="1798454"/>
            <a:ext cx="10853928" cy="5059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dirty="0"/>
              <a:t>Hospitality Analytics is a data-driven approach to evaluate the performance of hotels and related services. It helps management optimize revenue, occupancy, and customer satisfaction by analysing booking patterns, cancellations, and guest behaviour.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It’s Used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Tracking </a:t>
            </a:r>
            <a:r>
              <a:rPr lang="en-IN" sz="1600" b="1" dirty="0"/>
              <a:t>revenue performance</a:t>
            </a:r>
            <a:r>
              <a:rPr lang="en-IN" sz="1600" dirty="0"/>
              <a:t> across properties and room 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Monitoring </a:t>
            </a:r>
            <a:r>
              <a:rPr lang="en-IN" sz="1600" b="1" dirty="0"/>
              <a:t>occupancy &amp; capacity utilization</a:t>
            </a:r>
            <a:r>
              <a:rPr lang="en-IN" sz="1600" dirty="0"/>
              <a:t> to maximize 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Collect booking, occupancy, and cancellation data from hotel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Clean and standardize data using </a:t>
            </a:r>
            <a:r>
              <a:rPr lang="en-IN" sz="1600" b="1" dirty="0"/>
              <a:t>Excel / Power Query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Build relational data model (fact bookings + dimensions)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Create </a:t>
            </a:r>
            <a:r>
              <a:rPr lang="en-IN" sz="1600" b="1" dirty="0"/>
              <a:t>interactive dashboards</a:t>
            </a:r>
            <a:r>
              <a:rPr lang="en-IN" sz="1600" dirty="0"/>
              <a:t> to track KPIs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Characteristics: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Revenue-focused</a:t>
            </a:r>
            <a:r>
              <a:rPr lang="en-IN" sz="1600" dirty="0"/>
              <a:t>: Identifies high-performing channels &amp;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Operational insights</a:t>
            </a:r>
            <a:r>
              <a:rPr lang="en-IN" sz="1600" dirty="0"/>
              <a:t>: Shows occupancy gaps &amp; overcapacity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Customer-oriented</a:t>
            </a:r>
            <a:r>
              <a:rPr lang="en-IN" sz="1600" dirty="0"/>
              <a:t>: Reveals booking behaviour and preferences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Trend-driven</a:t>
            </a:r>
            <a:r>
              <a:rPr lang="en-IN" sz="1600" dirty="0"/>
              <a:t>: Highlights seasonal and weekly booking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Actionable</a:t>
            </a:r>
            <a:r>
              <a:rPr lang="en-IN" sz="1600" dirty="0"/>
              <a:t>: Provides clear direction for strategy &amp; promotions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571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0CDC1B-85F3-EE6D-86EC-BDC797F5A185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Tools Used &amp; Project Workflow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8F8066-37AA-F0D3-0C36-D244DAB9FAA5}"/>
              </a:ext>
            </a:extLst>
          </p:cNvPr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IN" b="1" dirty="0"/>
              <a:t>Tools Used</a:t>
            </a:r>
          </a:p>
          <a:p>
            <a:endParaRPr lang="en-IN" dirty="0"/>
          </a:p>
          <a:p>
            <a:r>
              <a:rPr lang="en-IN" b="1" dirty="0"/>
              <a:t>Excel (Power Query, Power Pivot, Pivot Charts)</a:t>
            </a:r>
            <a:r>
              <a:rPr lang="en-IN" dirty="0"/>
              <a:t> → Data cleaning, modelling &amp; dashboards</a:t>
            </a:r>
          </a:p>
          <a:p>
            <a:endParaRPr lang="en-IN" dirty="0"/>
          </a:p>
          <a:p>
            <a:r>
              <a:rPr lang="en-IN" b="1" dirty="0"/>
              <a:t>Tableau / Power BI</a:t>
            </a:r>
            <a:r>
              <a:rPr lang="en-IN" dirty="0"/>
              <a:t> (optional) → Advanced visual analytics</a:t>
            </a:r>
          </a:p>
          <a:p>
            <a:endParaRPr lang="en-IN" dirty="0"/>
          </a:p>
          <a:p>
            <a:r>
              <a:rPr lang="en-IN" b="1" dirty="0"/>
              <a:t>SQL</a:t>
            </a:r>
            <a:r>
              <a:rPr lang="en-IN" dirty="0"/>
              <a:t> → Data extraction &amp; preparation from booking systems</a:t>
            </a:r>
          </a:p>
          <a:p>
            <a:endParaRPr lang="en-IN" dirty="0"/>
          </a:p>
          <a:p>
            <a:r>
              <a:rPr lang="en-IN" b="1" dirty="0"/>
              <a:t>Project Workflow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Imported raw booking, revenue &amp; occupancy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Transformed and standardized dates, revenue, and booking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Built a </a:t>
            </a:r>
            <a:r>
              <a:rPr lang="en-IN" b="1" dirty="0"/>
              <a:t>calendar table</a:t>
            </a:r>
            <a:r>
              <a:rPr lang="en-IN" dirty="0"/>
              <a:t> for trend &amp; seasonal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Integrated </a:t>
            </a:r>
            <a:r>
              <a:rPr lang="en-IN" b="1" dirty="0"/>
              <a:t>fact bookings</a:t>
            </a:r>
            <a:r>
              <a:rPr lang="en-IN" dirty="0"/>
              <a:t> with hotel, state, class, and channel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Developed dashboards showing KPIs: revenue, occupancy, cancellations, trend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Delivered insights to stakeholders for decision-making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12332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636728-8FFF-4817-992B-69869380F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93699E-F892-FB57-7897-F73B64A1EA85}"/>
              </a:ext>
            </a:extLst>
          </p:cNvPr>
          <p:cNvSpPr txBox="1"/>
          <p:nvPr/>
        </p:nvSpPr>
        <p:spPr>
          <a:xfrm>
            <a:off x="865192" y="716357"/>
            <a:ext cx="6155988" cy="1182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Key Insights &amp; Patterns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CE527CB-E6FC-5118-977F-EF4493D333ED}"/>
              </a:ext>
            </a:extLst>
          </p:cNvPr>
          <p:cNvSpPr txBox="1"/>
          <p:nvPr/>
        </p:nvSpPr>
        <p:spPr>
          <a:xfrm>
            <a:off x="863999" y="2235496"/>
            <a:ext cx="7039723" cy="39911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200" b="1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</a:t>
            </a:r>
          </a:p>
          <a:p>
            <a:endParaRPr lang="en-IN" sz="2200" b="1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Revenue shows steady growth over the observed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Luxury rooms &amp; online channels contribute the majority.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Offline channels underperform compared to direct online bookings</a:t>
            </a:r>
            <a:r>
              <a:rPr lang="en-US" sz="22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Bookings</a:t>
            </a:r>
          </a:p>
          <a:p>
            <a:endParaRPr lang="en-IN" sz="2200" b="1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Majority of bookings result in </a:t>
            </a:r>
            <a:r>
              <a:rPr lang="en-IN" b="1" dirty="0"/>
              <a:t>successful check-outs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Cancellations</a:t>
            </a:r>
            <a:r>
              <a:rPr lang="en-IN" dirty="0"/>
              <a:t> remain significant, affecting revenue stability.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No-shows</a:t>
            </a:r>
            <a:r>
              <a:rPr lang="en-IN" dirty="0"/>
              <a:t> are relatively low but consistent.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22ECF81-6DAA-4DB1-8D10-2E3244372D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9336507"/>
              </p:ext>
            </p:extLst>
          </p:nvPr>
        </p:nvGraphicFramePr>
        <p:xfrm>
          <a:off x="8556471" y="1502228"/>
          <a:ext cx="3690257" cy="2220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625BF459-1275-B05B-E82C-996236AA2F83}"/>
              </a:ext>
            </a:extLst>
          </p:cNvPr>
          <p:cNvSpPr/>
          <p:nvPr/>
        </p:nvSpPr>
        <p:spPr>
          <a:xfrm>
            <a:off x="8477931" y="1229769"/>
            <a:ext cx="3714069" cy="24695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TOTAL REVENUE</a:t>
            </a:r>
          </a:p>
        </p:txBody>
      </p:sp>
      <p:sp>
        <p:nvSpPr>
          <p:cNvPr id="8" name="Rectangle: Rounded Corners 6">
            <a:extLst>
              <a:ext uri="{FF2B5EF4-FFF2-40B4-BE49-F238E27FC236}">
                <a16:creationId xmlns:a16="http://schemas.microsoft.com/office/drawing/2014/main" id="{F89FECB7-15C5-40CB-B08B-2C4F2DDA7A2A}"/>
              </a:ext>
            </a:extLst>
          </p:cNvPr>
          <p:cNvSpPr/>
          <p:nvPr/>
        </p:nvSpPr>
        <p:spPr>
          <a:xfrm>
            <a:off x="8556470" y="3939092"/>
            <a:ext cx="3635529" cy="26277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/>
              <a:t>TOTAL BOOKINGS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D51D899-2D26-4552-902F-30B096FC88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338801"/>
              </p:ext>
            </p:extLst>
          </p:nvPr>
        </p:nvGraphicFramePr>
        <p:xfrm>
          <a:off x="8526114" y="4310223"/>
          <a:ext cx="3976967" cy="2025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6978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7E6033-4095-2C1B-E94A-1A0B2A61C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889FE-03E3-2E6F-C376-CDB21F819317}"/>
              </a:ext>
            </a:extLst>
          </p:cNvPr>
          <p:cNvSpPr txBox="1"/>
          <p:nvPr/>
        </p:nvSpPr>
        <p:spPr>
          <a:xfrm>
            <a:off x="803776" y="634973"/>
            <a:ext cx="6155988" cy="1182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Key Insights &amp; Patterns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D84E08D-A15D-5C10-4E56-17092117B3A3}"/>
              </a:ext>
            </a:extLst>
          </p:cNvPr>
          <p:cNvSpPr txBox="1"/>
          <p:nvPr/>
        </p:nvSpPr>
        <p:spPr>
          <a:xfrm>
            <a:off x="864000" y="2281066"/>
            <a:ext cx="6852812" cy="384758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IN" sz="2200" b="1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Cancellation Rate</a:t>
            </a:r>
          </a:p>
          <a:p>
            <a:endParaRPr lang="en-IN" sz="2200" b="1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Cancellation rate is </a:t>
            </a:r>
            <a:r>
              <a:rPr lang="en-IN" b="1" dirty="0"/>
              <a:t>high compared to industry benchmark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Indicates potential issues with pricing, refund flexibility, or customer trust.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Direct online bookings show lower cancellation vs third-party channels.</a:t>
            </a:r>
          </a:p>
          <a:p>
            <a:endParaRPr lang="en-IN" dirty="0"/>
          </a:p>
          <a:p>
            <a:r>
              <a:rPr lang="en-IN" sz="2200" b="1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Occupancy</a:t>
            </a:r>
          </a:p>
          <a:p>
            <a:endParaRPr lang="en-IN" sz="2200" b="1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RT1 and RT4 show </a:t>
            </a:r>
            <a:r>
              <a:rPr lang="en-IN" b="1" dirty="0"/>
              <a:t>higher utilization</a:t>
            </a:r>
            <a:r>
              <a:rPr lang="en-IN" dirty="0"/>
              <a:t>, RT2 and RT3 underperform.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Scope for targeted promotions or discounts in underutilized room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Strong link between occupancy and weekend demand.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9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FB839A0-1C98-4121-8879-83B0E7C867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9117167"/>
              </p:ext>
            </p:extLst>
          </p:nvPr>
        </p:nvGraphicFramePr>
        <p:xfrm>
          <a:off x="8260569" y="1337232"/>
          <a:ext cx="4475188" cy="2503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6994F8F4-8D6C-4CAD-810D-2CE0964EAF48}"/>
              </a:ext>
            </a:extLst>
          </p:cNvPr>
          <p:cNvSpPr/>
          <p:nvPr/>
        </p:nvSpPr>
        <p:spPr>
          <a:xfrm>
            <a:off x="8247606" y="1001258"/>
            <a:ext cx="3824568" cy="2794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CANCELLATION</a:t>
            </a:r>
            <a:r>
              <a:rPr lang="en-US" sz="1100" baseline="0" dirty="0"/>
              <a:t> RATE</a:t>
            </a:r>
            <a:endParaRPr lang="en-US" sz="1100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86D4487-31A9-4775-AF04-4E3130EBE1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198333"/>
              </p:ext>
            </p:extLst>
          </p:nvPr>
        </p:nvGraphicFramePr>
        <p:xfrm>
          <a:off x="8112592" y="4663487"/>
          <a:ext cx="3862668" cy="2063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: Rounded Corners 19">
            <a:extLst>
              <a:ext uri="{FF2B5EF4-FFF2-40B4-BE49-F238E27FC236}">
                <a16:creationId xmlns:a16="http://schemas.microsoft.com/office/drawing/2014/main" id="{E863F4DB-668C-43AA-B985-382EACF15AB9}"/>
              </a:ext>
            </a:extLst>
          </p:cNvPr>
          <p:cNvSpPr/>
          <p:nvPr/>
        </p:nvSpPr>
        <p:spPr>
          <a:xfrm>
            <a:off x="8140743" y="4453304"/>
            <a:ext cx="3931431" cy="2889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/>
              <a:t>OCCUPANCY</a:t>
            </a:r>
          </a:p>
        </p:txBody>
      </p:sp>
    </p:spTree>
    <p:extLst>
      <p:ext uri="{BB962C8B-B14F-4D97-AF65-F5344CB8AC3E}">
        <p14:creationId xmlns:p14="http://schemas.microsoft.com/office/powerpoint/2010/main" val="112441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3DF4C4-42C4-D61D-157D-958B1196D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497C21-3FB9-D450-2ECC-A12EA4158804}"/>
              </a:ext>
            </a:extLst>
          </p:cNvPr>
          <p:cNvSpPr txBox="1"/>
          <p:nvPr/>
        </p:nvSpPr>
        <p:spPr>
          <a:xfrm>
            <a:off x="803776" y="716357"/>
            <a:ext cx="6155988" cy="1182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Key Insights &amp; Patterns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71D98B-DC66-1D9F-74F2-C7B57C6BD47E}"/>
              </a:ext>
            </a:extLst>
          </p:cNvPr>
          <p:cNvSpPr txBox="1"/>
          <p:nvPr/>
        </p:nvSpPr>
        <p:spPr>
          <a:xfrm>
            <a:off x="856654" y="2235497"/>
            <a:ext cx="6876217" cy="39061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200" b="1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 Out vs Cancel / No Show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Checked-out bookings dominate, but cancellations form the second-largest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No-shows, while smaller, create operational inefficiencies.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Need to strengthen </a:t>
            </a:r>
            <a:r>
              <a:rPr lang="en-IN" b="1" dirty="0"/>
              <a:t>reminder systems &amp; deposit policies</a:t>
            </a:r>
            <a:endParaRPr lang="en-IN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 Capacity</a:t>
            </a:r>
          </a:p>
          <a:p>
            <a:endParaRPr lang="en-IN" sz="2200" b="1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Capacity available in all RTs, but bookings don’t fully match.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RT2 and RT3 particularly underutilized.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Suggests mismatch between customer preference &amp; available capacity.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18CBDF0-C19C-4D83-94B9-FBD8CEB268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2233706"/>
              </p:ext>
            </p:extLst>
          </p:nvPr>
        </p:nvGraphicFramePr>
        <p:xfrm>
          <a:off x="8365317" y="2392191"/>
          <a:ext cx="3194237" cy="173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: Rounded Corners 13">
            <a:extLst>
              <a:ext uri="{FF2B5EF4-FFF2-40B4-BE49-F238E27FC236}">
                <a16:creationId xmlns:a16="http://schemas.microsoft.com/office/drawing/2014/main" id="{71AA7E1C-247E-46AE-BF09-5F788AA4ACC1}"/>
              </a:ext>
            </a:extLst>
          </p:cNvPr>
          <p:cNvSpPr/>
          <p:nvPr/>
        </p:nvSpPr>
        <p:spPr>
          <a:xfrm>
            <a:off x="8392177" y="1939183"/>
            <a:ext cx="3582109" cy="33497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/>
              <a:t>CHECKED</a:t>
            </a:r>
            <a:r>
              <a:rPr lang="en-US" sz="1100" baseline="0"/>
              <a:t> OUT AND CANCEL NO SHOW</a:t>
            </a:r>
            <a:endParaRPr lang="en-US" sz="110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BD9FA50-964D-4523-9A28-048961647D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500483"/>
              </p:ext>
            </p:extLst>
          </p:nvPr>
        </p:nvGraphicFramePr>
        <p:xfrm>
          <a:off x="8241484" y="4673257"/>
          <a:ext cx="4072217" cy="1574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ctangle: Rounded Corners 16">
            <a:extLst>
              <a:ext uri="{FF2B5EF4-FFF2-40B4-BE49-F238E27FC236}">
                <a16:creationId xmlns:a16="http://schemas.microsoft.com/office/drawing/2014/main" id="{BD9F8E78-BFA4-42A9-B425-701E61B53361}"/>
              </a:ext>
            </a:extLst>
          </p:cNvPr>
          <p:cNvSpPr/>
          <p:nvPr/>
        </p:nvSpPr>
        <p:spPr>
          <a:xfrm>
            <a:off x="8241484" y="4317887"/>
            <a:ext cx="3950516" cy="28735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UTILIZE</a:t>
            </a:r>
            <a:r>
              <a:rPr lang="en-US" sz="1100" baseline="0" dirty="0"/>
              <a:t> CAPACITY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6754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874B62-AEAC-50F9-E825-2B16286DD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89D8D0E-FA70-F29C-C139-4081E56F2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C4379B-E064-0795-D0C0-572610E0CB4E}"/>
              </a:ext>
            </a:extLst>
          </p:cNvPr>
          <p:cNvSpPr txBox="1"/>
          <p:nvPr/>
        </p:nvSpPr>
        <p:spPr>
          <a:xfrm>
            <a:off x="493178" y="311820"/>
            <a:ext cx="6917366" cy="1182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Key Insights &amp; Patterns </a:t>
            </a:r>
            <a:endParaRPr lang="en-US" sz="3600" b="1" kern="1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057EA4-C9D4-0E6C-9B87-D9E9DAFC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EBCCE68-B448-1750-718C-D4B13DA8B66B}"/>
              </a:ext>
            </a:extLst>
          </p:cNvPr>
          <p:cNvSpPr txBox="1"/>
          <p:nvPr/>
        </p:nvSpPr>
        <p:spPr>
          <a:xfrm>
            <a:off x="540042" y="1699135"/>
            <a:ext cx="7517163" cy="50519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Weekday vs Weekend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bookings and revenue generated on weekends.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Weekdays show lower demand, opportunity for corporate tie-ups.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shows fluctuations but an upward trend overall.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spikes visible in certain months (likely holidays/festivals).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align marketing campaigns with these peaks</a:t>
            </a:r>
            <a:r>
              <a:rPr lang="en-IN" dirty="0"/>
              <a:t>.</a:t>
            </a:r>
          </a:p>
          <a:p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8" name="Graphic 11">
            <a:extLst>
              <a:ext uri="{FF2B5EF4-FFF2-40B4-BE49-F238E27FC236}">
                <a16:creationId xmlns:a16="http://schemas.microsoft.com/office/drawing/2014/main" id="{106580FE-F3DA-5555-3809-F8607ADF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Graphic 10">
            <a:extLst>
              <a:ext uri="{FF2B5EF4-FFF2-40B4-BE49-F238E27FC236}">
                <a16:creationId xmlns:a16="http://schemas.microsoft.com/office/drawing/2014/main" id="{E168B2E0-2DBC-5086-550E-AE071CF9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CF86B40-5B61-4652-95C3-3EB0FF674A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7005829"/>
              </p:ext>
            </p:extLst>
          </p:nvPr>
        </p:nvGraphicFramePr>
        <p:xfrm>
          <a:off x="8224669" y="1942601"/>
          <a:ext cx="3646716" cy="1947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: Rounded Corners 18">
            <a:extLst>
              <a:ext uri="{FF2B5EF4-FFF2-40B4-BE49-F238E27FC236}">
                <a16:creationId xmlns:a16="http://schemas.microsoft.com/office/drawing/2014/main" id="{03C089DA-A2AE-40D7-B065-9019305CC012}"/>
              </a:ext>
            </a:extLst>
          </p:cNvPr>
          <p:cNvSpPr/>
          <p:nvPr/>
        </p:nvSpPr>
        <p:spPr>
          <a:xfrm>
            <a:off x="8224669" y="1599460"/>
            <a:ext cx="3814283" cy="34314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WEEK</a:t>
            </a:r>
            <a:r>
              <a:rPr lang="en-US" sz="1100" baseline="0" dirty="0"/>
              <a:t> DAY AND WEEK END</a:t>
            </a:r>
            <a:endParaRPr lang="en-US" sz="11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BE7ACE4-AD69-4225-BA3D-FAA2C049BF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4859946"/>
              </p:ext>
            </p:extLst>
          </p:nvPr>
        </p:nvGraphicFramePr>
        <p:xfrm>
          <a:off x="8224669" y="4691947"/>
          <a:ext cx="3814283" cy="1836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ctangle: Rounded Corners 21">
            <a:extLst>
              <a:ext uri="{FF2B5EF4-FFF2-40B4-BE49-F238E27FC236}">
                <a16:creationId xmlns:a16="http://schemas.microsoft.com/office/drawing/2014/main" id="{A80CE61E-3CC2-444D-9F48-ADB02B3DF5A5}"/>
              </a:ext>
            </a:extLst>
          </p:cNvPr>
          <p:cNvSpPr/>
          <p:nvPr/>
        </p:nvSpPr>
        <p:spPr>
          <a:xfrm>
            <a:off x="8311754" y="4272301"/>
            <a:ext cx="3814283" cy="34314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/>
              <a:t>TREND</a:t>
            </a:r>
            <a:r>
              <a:rPr lang="en-US" sz="1100" baseline="0"/>
              <a:t> ANALYSIS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83579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A757E1-A71C-097F-ABCB-D1CF56B53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2DAA808-E9EE-4780-3152-5DEB79A8B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3FB1C-40EA-2BA0-81EB-D356D0D4D70A}"/>
              </a:ext>
            </a:extLst>
          </p:cNvPr>
          <p:cNvSpPr txBox="1"/>
          <p:nvPr/>
        </p:nvSpPr>
        <p:spPr>
          <a:xfrm>
            <a:off x="493178" y="311820"/>
            <a:ext cx="6917366" cy="1182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Key Insights &amp; Patterns </a:t>
            </a:r>
            <a:endParaRPr lang="en-US" sz="3600" b="1" kern="1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269344F-824F-3EFE-AF3B-B64F2C12B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A511885-EA91-0A17-2523-70322F365167}"/>
              </a:ext>
            </a:extLst>
          </p:cNvPr>
          <p:cNvSpPr txBox="1"/>
          <p:nvPr/>
        </p:nvSpPr>
        <p:spPr>
          <a:xfrm>
            <a:off x="493178" y="1885180"/>
            <a:ext cx="7341046" cy="43325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by State &amp; Hotel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few states dominate revenue contribution (~60%).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regions remain underperforming despite capacity.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spend should focus on top contributors &amp; potential growth states</a:t>
            </a:r>
            <a:r>
              <a:rPr lang="en-IN" dirty="0"/>
              <a:t>.</a:t>
            </a:r>
          </a:p>
          <a:p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Wise Revenue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Luxury rooms generate the largest revenue share.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Mid-tier &amp; budget classes show moderate contribution.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Suggests stronger pricing power &amp; demand for premium offerings.</a:t>
            </a:r>
          </a:p>
        </p:txBody>
      </p:sp>
      <p:sp>
        <p:nvSpPr>
          <p:cNvPr id="38" name="Graphic 11">
            <a:extLst>
              <a:ext uri="{FF2B5EF4-FFF2-40B4-BE49-F238E27FC236}">
                <a16:creationId xmlns:a16="http://schemas.microsoft.com/office/drawing/2014/main" id="{E5867C1D-4975-750C-74EC-0A1FC4D89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Graphic 10">
            <a:extLst>
              <a:ext uri="{FF2B5EF4-FFF2-40B4-BE49-F238E27FC236}">
                <a16:creationId xmlns:a16="http://schemas.microsoft.com/office/drawing/2014/main" id="{1775C783-73E4-D732-0B5B-560929D45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3781B44-11AD-4701-8080-76D7861E5B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870420"/>
              </p:ext>
            </p:extLst>
          </p:nvPr>
        </p:nvGraphicFramePr>
        <p:xfrm>
          <a:off x="8010341" y="1453636"/>
          <a:ext cx="4005542" cy="1911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: Rounded Corners 22">
            <a:extLst>
              <a:ext uri="{FF2B5EF4-FFF2-40B4-BE49-F238E27FC236}">
                <a16:creationId xmlns:a16="http://schemas.microsoft.com/office/drawing/2014/main" id="{61BB05C2-1164-4A8F-B581-05736375449C}"/>
              </a:ext>
            </a:extLst>
          </p:cNvPr>
          <p:cNvSpPr/>
          <p:nvPr/>
        </p:nvSpPr>
        <p:spPr>
          <a:xfrm>
            <a:off x="8010341" y="1085114"/>
            <a:ext cx="3688481" cy="28351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/>
              <a:t>REVENUE</a:t>
            </a:r>
            <a:r>
              <a:rPr lang="en-US" sz="1100" baseline="0"/>
              <a:t> BY STATE AND HOTEL</a:t>
            </a:r>
            <a:endParaRPr lang="en-US" sz="110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0C1B4CB-1689-4733-BF3E-BE7C31C268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4692389"/>
              </p:ext>
            </p:extLst>
          </p:nvPr>
        </p:nvGraphicFramePr>
        <p:xfrm>
          <a:off x="7903723" y="4415864"/>
          <a:ext cx="3523690" cy="1911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Rectangle: Rounded Corners 25">
            <a:extLst>
              <a:ext uri="{FF2B5EF4-FFF2-40B4-BE49-F238E27FC236}">
                <a16:creationId xmlns:a16="http://schemas.microsoft.com/office/drawing/2014/main" id="{05AC3340-112A-4B50-8715-AB2216786C87}"/>
              </a:ext>
            </a:extLst>
          </p:cNvPr>
          <p:cNvSpPr/>
          <p:nvPr/>
        </p:nvSpPr>
        <p:spPr>
          <a:xfrm>
            <a:off x="8222757" y="4051434"/>
            <a:ext cx="3476065" cy="27942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/>
              <a:t>CLASS</a:t>
            </a:r>
            <a:r>
              <a:rPr lang="en-US" sz="1100" baseline="0"/>
              <a:t> WISE REVENUE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8049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013E09-4393-A714-B57F-B81C1C124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47E2BE-784B-E21D-5221-189EF4FAB427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Some Key Business Suggestions for Hospitality Analytics</a:t>
            </a:r>
          </a:p>
        </p:txBody>
      </p:sp>
      <p:sp>
        <p:nvSpPr>
          <p:cNvPr id="4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CF28E2-442E-45ED-C1EB-407D0B326D58}"/>
              </a:ext>
            </a:extLst>
          </p:cNvPr>
          <p:cNvSpPr txBox="1"/>
          <p:nvPr/>
        </p:nvSpPr>
        <p:spPr>
          <a:xfrm>
            <a:off x="838200" y="2077730"/>
            <a:ext cx="10515600" cy="4415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Optimize Cancellation Policies</a:t>
            </a:r>
            <a:br>
              <a:rPr lang="en-IN" dirty="0"/>
            </a:br>
            <a:r>
              <a:rPr lang="en-IN" dirty="0"/>
              <a:t>Reduce revenue loss by introducing partial refunds, flexible rescheduling, or stricter booking guarantees.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Boost Weekday Occupancy</a:t>
            </a:r>
            <a:br>
              <a:rPr lang="en-IN" dirty="0"/>
            </a:br>
            <a:r>
              <a:rPr lang="en-IN" dirty="0"/>
              <a:t>Launch weekday discounts, loyalty offers, and tie-ups with corporates to balance leisure vs business demand.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Targeted Marketing by Region</a:t>
            </a:r>
            <a:br>
              <a:rPr lang="en-IN" dirty="0"/>
            </a:br>
            <a:r>
              <a:rPr lang="en-IN" dirty="0"/>
              <a:t>Focus campaigns on high-performing states while investing in awareness for underperforming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Channel Optimization</a:t>
            </a:r>
            <a:br>
              <a:rPr lang="en-IN" dirty="0"/>
            </a:br>
            <a:r>
              <a:rPr lang="en-IN" dirty="0"/>
              <a:t>Promote direct online bookings through rewards and incentives to reduce reliance on third-party channels.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Capacity Utilization Strategies</a:t>
            </a:r>
            <a:br>
              <a:rPr lang="en-IN" dirty="0"/>
            </a:br>
            <a:r>
              <a:rPr lang="en-IN" dirty="0"/>
              <a:t>Introduce dynamic pricing and bundled offers to improve utilization of underperforming room types (RT2, RT3).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Data-Driven Decision Making</a:t>
            </a:r>
            <a:br>
              <a:rPr lang="en-IN" dirty="0"/>
            </a:br>
            <a:r>
              <a:rPr lang="en-IN" dirty="0"/>
              <a:t>Regularly track revenue, occupancy, and cancellations via dashboards for proactive strategy adjustments.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794566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851</Words>
  <Application>Microsoft Macintosh PowerPoint</Application>
  <PresentationFormat>Widescreen</PresentationFormat>
  <Paragraphs>130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Calisto MT</vt:lpstr>
      <vt:lpstr>Times New Roman</vt:lpstr>
      <vt:lpstr>Office Theme</vt:lpstr>
      <vt:lpstr>Project Name : P970-Hospitality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Dashboards</vt:lpstr>
      <vt:lpstr>Dashboards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 k</dc:creator>
  <cp:lastModifiedBy>N R Monish Reddy</cp:lastModifiedBy>
  <cp:revision>22</cp:revision>
  <dcterms:created xsi:type="dcterms:W3CDTF">2025-06-16T15:16:14Z</dcterms:created>
  <dcterms:modified xsi:type="dcterms:W3CDTF">2025-08-28T04:17:19Z</dcterms:modified>
</cp:coreProperties>
</file>