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xml" ContentType="application/vnd.openxmlformats-officedocument.presentationml.notesSlide+xml"/>
  <Override PartName="/ppt/charts/chart7.xml" ContentType="application/vnd.openxmlformats-officedocument.drawingml.chart+xml"/>
  <Override PartName="/ppt/drawings/drawing1.xml" ContentType="application/vnd.openxmlformats-officedocument.drawingml.chartshapes+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2.xml" ContentType="application/vnd.openxmlformats-officedocument.drawingml.chartshapes+xml"/>
  <Override PartName="/ppt/notesSlides/notesSlide2.xml" ContentType="application/vnd.openxmlformats-officedocument.presentationml.notesSlide+xml"/>
  <Override PartName="/ppt/charts/chart11.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2.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2" r:id="rId2"/>
    <p:sldId id="259" r:id="rId3"/>
    <p:sldId id="265" r:id="rId4"/>
    <p:sldId id="274" r:id="rId5"/>
    <p:sldId id="266" r:id="rId6"/>
    <p:sldId id="267" r:id="rId7"/>
    <p:sldId id="268" r:id="rId8"/>
    <p:sldId id="275" r:id="rId9"/>
    <p:sldId id="269" r:id="rId10"/>
    <p:sldId id="270" r:id="rId11"/>
    <p:sldId id="276" r:id="rId12"/>
    <p:sldId id="273" r:id="rId13"/>
    <p:sldId id="277" r:id="rId14"/>
    <p:sldId id="278" r:id="rId15"/>
    <p:sldId id="271"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50" autoAdjust="0"/>
    <p:restoredTop sz="94682"/>
  </p:normalViewPr>
  <p:slideViewPr>
    <p:cSldViewPr snapToGrid="0">
      <p:cViewPr varScale="1">
        <p:scale>
          <a:sx n="117" d="100"/>
          <a:sy n="117" d="100"/>
        </p:scale>
        <p:origin x="192"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saikiranreddy/Desktop/Branch%20Dashboard.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saikiranreddy/Desktop/Policy%20Dashboard.xlsx" TargetMode="Externa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2.xml"/></Relationships>
</file>

<file path=ppt/charts/_rels/chart11.xml.rels><?xml version="1.0" encoding="UTF-8" standalone="yes"?>
<Relationships xmlns="http://schemas.openxmlformats.org/package/2006/relationships"><Relationship Id="rId3" Type="http://schemas.openxmlformats.org/officeDocument/2006/relationships/oleObject" Target="file:////Users/saikiranreddy/Desktop/Policy%20Dashboard.xlsx" TargetMode="External"/><Relationship Id="rId2" Type="http://schemas.microsoft.com/office/2011/relationships/chartColorStyle" Target="colors10.xml"/><Relationship Id="rId1" Type="http://schemas.microsoft.com/office/2011/relationships/chartStyle" Target="style10.xml"/></Relationships>
</file>

<file path=ppt/charts/_rels/chart12.xml.rels><?xml version="1.0" encoding="UTF-8" standalone="yes"?>
<Relationships xmlns="http://schemas.openxmlformats.org/package/2006/relationships"><Relationship Id="rId3" Type="http://schemas.openxmlformats.org/officeDocument/2006/relationships/oleObject" Target="file:////Users/saikiranreddy/Desktop/Policy%20Dashboard.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Users/saikiranreddy/Desktop/Branch%20Dashboar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saikiranreddy/Desktop/Branch%20Dashboar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saikiranreddy/Desktop/Branch%20Dashboar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saikiranreddy/Desktop/Branch%20Dashboar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saikiranreddy/Desktop/Branch%20Dashboar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Users/saikiranreddy/Desktop/Branch%20Dashboard.xlsx" TargetMode="External"/></Relationships>
</file>

<file path=ppt/charts/_rels/chart8.xml.rels><?xml version="1.0" encoding="UTF-8" standalone="yes"?>
<Relationships xmlns="http://schemas.openxmlformats.org/package/2006/relationships"><Relationship Id="rId3" Type="http://schemas.openxmlformats.org/officeDocument/2006/relationships/oleObject" Target="file:////Users/saikiranreddy/Desktop/Branch%20Dashboard.xlsx" TargetMode="External"/><Relationship Id="rId2" Type="http://schemas.microsoft.com/office/2011/relationships/chartColorStyle" Target="colors7.xml"/><Relationship Id="rId1" Type="http://schemas.microsoft.com/office/2011/relationships/chartStyle" Target="style7.xml"/></Relationships>
</file>

<file path=ppt/charts/_rels/chart9.xml.rels><?xml version="1.0" encoding="UTF-8" standalone="yes"?>
<Relationships xmlns="http://schemas.openxmlformats.org/package/2006/relationships"><Relationship Id="rId3" Type="http://schemas.openxmlformats.org/officeDocument/2006/relationships/oleObject" Target="file:////Users/saikiranreddy/Desktop/Policy%20Dashboard.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[Branch Dashboard.xlsx]KPI_Meeting!PivotTable6</c:name>
    <c:fmtId val="8"/>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American Typewriter" panose="02090604020004020304" pitchFamily="18" charset="77"/>
                <a:ea typeface="+mn-ea"/>
                <a:cs typeface="+mn-cs"/>
              </a:defRPr>
            </a:pPr>
            <a:r>
              <a:rPr lang="en-IN" sz="1400" b="1" i="0" u="none" strike="noStrike" baseline="0">
                <a:effectLst/>
                <a:latin typeface="American Typewriter" panose="02090604020004020304" pitchFamily="18" charset="77"/>
              </a:rPr>
              <a:t>No.of Meeting by Account Executive </a:t>
            </a:r>
            <a:endParaRPr lang="en-GB" b="1" i="0">
              <a:latin typeface="American Typewriter" panose="02090604020004020304" pitchFamily="18" charset="77"/>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American Typewriter" panose="02090604020004020304" pitchFamily="18" charset="77"/>
              <a:ea typeface="+mn-ea"/>
              <a:cs typeface="+mn-cs"/>
            </a:defRPr>
          </a:pPr>
          <a:endParaRPr lang="en-GB"/>
        </a:p>
      </c:txPr>
    </c:title>
    <c:autoTitleDeleted val="0"/>
    <c:pivotFmts>
      <c:pivotFmt>
        <c:idx val="0"/>
        <c:spPr>
          <a:solidFill>
            <a:schemeClr val="tx2">
              <a:lumMod val="50000"/>
              <a:lumOff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tx2">
              <a:lumMod val="50000"/>
              <a:lumOff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tx2">
              <a:lumMod val="50000"/>
              <a:lumOff val="50000"/>
            </a:schemeClr>
          </a:solidFill>
          <a:ln>
            <a:noFill/>
          </a:ln>
          <a:effectLst/>
        </c:spPr>
      </c:pivotFmt>
      <c:pivotFmt>
        <c:idx val="3"/>
        <c:spPr>
          <a:solidFill>
            <a:schemeClr val="tx2">
              <a:lumMod val="50000"/>
              <a:lumOff val="50000"/>
            </a:schemeClr>
          </a:solidFill>
          <a:ln>
            <a:noFill/>
          </a:ln>
          <a:effectLst/>
        </c:spPr>
      </c:pivotFmt>
      <c:pivotFmt>
        <c:idx val="4"/>
        <c:spPr>
          <a:solidFill>
            <a:schemeClr val="tx2">
              <a:lumMod val="50000"/>
              <a:lumOff val="50000"/>
            </a:schemeClr>
          </a:solidFill>
          <a:ln>
            <a:noFill/>
          </a:ln>
          <a:effectLst/>
        </c:spPr>
      </c:pivotFmt>
      <c:pivotFmt>
        <c:idx val="5"/>
        <c:spPr>
          <a:solidFill>
            <a:schemeClr val="tx2">
              <a:lumMod val="50000"/>
              <a:lumOff val="50000"/>
            </a:schemeClr>
          </a:solidFill>
          <a:ln>
            <a:noFill/>
          </a:ln>
          <a:effectLst/>
        </c:spPr>
      </c:pivotFmt>
      <c:pivotFmt>
        <c:idx val="6"/>
        <c:spPr>
          <a:solidFill>
            <a:schemeClr val="tx2">
              <a:lumMod val="50000"/>
              <a:lumOff val="50000"/>
            </a:schemeClr>
          </a:solidFill>
          <a:ln>
            <a:noFill/>
          </a:ln>
          <a:effectLst/>
        </c:spPr>
      </c:pivotFmt>
      <c:pivotFmt>
        <c:idx val="7"/>
        <c:spPr>
          <a:solidFill>
            <a:schemeClr val="tx2">
              <a:lumMod val="50000"/>
              <a:lumOff val="50000"/>
            </a:schemeClr>
          </a:solidFill>
          <a:ln>
            <a:noFill/>
          </a:ln>
          <a:effectLst/>
        </c:spPr>
      </c:pivotFmt>
      <c:pivotFmt>
        <c:idx val="8"/>
        <c:spPr>
          <a:solidFill>
            <a:schemeClr val="tx2">
              <a:lumMod val="50000"/>
              <a:lumOff val="50000"/>
            </a:schemeClr>
          </a:solidFill>
          <a:ln>
            <a:noFill/>
          </a:ln>
          <a:effectLst/>
        </c:spPr>
      </c:pivotFmt>
      <c:pivotFmt>
        <c:idx val="9"/>
        <c:spPr>
          <a:solidFill>
            <a:schemeClr val="tx2">
              <a:lumMod val="50000"/>
              <a:lumOff val="50000"/>
            </a:schemeClr>
          </a:solidFill>
          <a:ln>
            <a:noFill/>
          </a:ln>
          <a:effectLst/>
        </c:spPr>
      </c:pivotFmt>
      <c:pivotFmt>
        <c:idx val="10"/>
        <c:spPr>
          <a:solidFill>
            <a:schemeClr val="tx2">
              <a:lumMod val="50000"/>
              <a:lumOff val="50000"/>
            </a:schemeClr>
          </a:solidFill>
          <a:ln>
            <a:noFill/>
          </a:ln>
          <a:effectLst/>
        </c:spPr>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
        <c:idx val="26"/>
        <c:spPr>
          <a:solidFill>
            <a:schemeClr val="accent1"/>
          </a:solidFill>
          <a:ln>
            <a:noFill/>
          </a:ln>
          <a:effectLst/>
        </c:spPr>
      </c:pivotFmt>
      <c:pivotFmt>
        <c:idx val="27"/>
        <c:spPr>
          <a:solidFill>
            <a:schemeClr val="accent1"/>
          </a:solidFill>
          <a:ln>
            <a:noFill/>
          </a:ln>
          <a:effectLst/>
        </c:spPr>
      </c:pivotFmt>
      <c:pivotFmt>
        <c:idx val="28"/>
        <c:spPr>
          <a:solidFill>
            <a:schemeClr val="accent1"/>
          </a:solidFill>
          <a:ln>
            <a:noFill/>
          </a:ln>
          <a:effectLst/>
        </c:spPr>
      </c:pivotFmt>
      <c:pivotFmt>
        <c:idx val="29"/>
        <c:spPr>
          <a:solidFill>
            <a:schemeClr val="accent1"/>
          </a:solidFill>
          <a:ln>
            <a:noFill/>
          </a:ln>
          <a:effectLst/>
        </c:spPr>
      </c:pivotFmt>
      <c:pivotFmt>
        <c:idx val="30"/>
        <c:spPr>
          <a:solidFill>
            <a:schemeClr val="accent1"/>
          </a:solidFill>
          <a:ln>
            <a:noFill/>
          </a:ln>
          <a:effectLst/>
        </c:spPr>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pivotFmt>
      <c:pivotFmt>
        <c:idx val="33"/>
        <c:spPr>
          <a:solidFill>
            <a:schemeClr val="accent1"/>
          </a:solidFill>
          <a:ln>
            <a:noFill/>
          </a:ln>
          <a:effectLst/>
        </c:spPr>
      </c:pivotFmt>
      <c:pivotFmt>
        <c:idx val="34"/>
        <c:spPr>
          <a:solidFill>
            <a:schemeClr val="accent1"/>
          </a:solidFill>
          <a:ln>
            <a:noFill/>
          </a:ln>
          <a:effectLst/>
        </c:spPr>
      </c:pivotFmt>
      <c:pivotFmt>
        <c:idx val="35"/>
        <c:spPr>
          <a:solidFill>
            <a:schemeClr val="accent1"/>
          </a:solidFill>
          <a:ln>
            <a:noFill/>
          </a:ln>
          <a:effectLst/>
        </c:spPr>
      </c:pivotFmt>
      <c:pivotFmt>
        <c:idx val="36"/>
        <c:spPr>
          <a:solidFill>
            <a:schemeClr val="accent1"/>
          </a:solidFill>
          <a:ln>
            <a:noFill/>
          </a:ln>
          <a:effectLst/>
        </c:spPr>
      </c:pivotFmt>
      <c:pivotFmt>
        <c:idx val="37"/>
        <c:spPr>
          <a:solidFill>
            <a:schemeClr val="accent1"/>
          </a:solidFill>
          <a:ln>
            <a:noFill/>
          </a:ln>
          <a:effectLst/>
        </c:spPr>
      </c:pivotFmt>
      <c:pivotFmt>
        <c:idx val="38"/>
        <c:spPr>
          <a:solidFill>
            <a:schemeClr val="accent1"/>
          </a:solidFill>
          <a:ln>
            <a:noFill/>
          </a:ln>
          <a:effectLst/>
        </c:spPr>
      </c:pivotFmt>
      <c:pivotFmt>
        <c:idx val="39"/>
        <c:spPr>
          <a:solidFill>
            <a:schemeClr val="accent1"/>
          </a:solidFill>
          <a:ln>
            <a:noFill/>
          </a:ln>
          <a:effectLst/>
        </c:spPr>
      </c:pivotFmt>
      <c:pivotFmt>
        <c:idx val="40"/>
        <c:spPr>
          <a:solidFill>
            <a:schemeClr val="accent1"/>
          </a:solidFill>
          <a:ln>
            <a:noFill/>
          </a:ln>
          <a:effectLst/>
        </c:spPr>
      </c:pivotFmt>
    </c:pivotFmts>
    <c:plotArea>
      <c:layout/>
      <c:barChart>
        <c:barDir val="bar"/>
        <c:grouping val="clustered"/>
        <c:varyColors val="1"/>
        <c:ser>
          <c:idx val="0"/>
          <c:order val="0"/>
          <c:tx>
            <c:strRef>
              <c:f>KPI_Meeting!$B$3</c:f>
              <c:strCache>
                <c:ptCount val="1"/>
                <c:pt idx="0">
                  <c:v>Total</c:v>
                </c:pt>
              </c:strCache>
            </c:strRef>
          </c:tx>
          <c:spPr>
            <a:solidFill>
              <a:schemeClr val="accent1"/>
            </a:solidFill>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FA89-6A4E-B80E-EFDB8A427D66}"/>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FA89-6A4E-B80E-EFDB8A427D66}"/>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FA89-6A4E-B80E-EFDB8A427D66}"/>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FA89-6A4E-B80E-EFDB8A427D66}"/>
              </c:ext>
            </c:extLst>
          </c:dPt>
          <c:dPt>
            <c:idx val="4"/>
            <c:invertIfNegative val="0"/>
            <c:bubble3D val="0"/>
            <c:spPr>
              <a:solidFill>
                <a:schemeClr val="accent1"/>
              </a:solidFill>
              <a:ln>
                <a:noFill/>
              </a:ln>
              <a:effectLst/>
            </c:spPr>
            <c:extLst>
              <c:ext xmlns:c16="http://schemas.microsoft.com/office/drawing/2014/chart" uri="{C3380CC4-5D6E-409C-BE32-E72D297353CC}">
                <c16:uniqueId val="{00000009-FA89-6A4E-B80E-EFDB8A427D66}"/>
              </c:ext>
            </c:extLst>
          </c:dPt>
          <c:dPt>
            <c:idx val="5"/>
            <c:invertIfNegative val="0"/>
            <c:bubble3D val="0"/>
            <c:spPr>
              <a:solidFill>
                <a:schemeClr val="accent1"/>
              </a:solidFill>
              <a:ln>
                <a:noFill/>
              </a:ln>
              <a:effectLst/>
            </c:spPr>
            <c:extLst>
              <c:ext xmlns:c16="http://schemas.microsoft.com/office/drawing/2014/chart" uri="{C3380CC4-5D6E-409C-BE32-E72D297353CC}">
                <c16:uniqueId val="{0000000B-FA89-6A4E-B80E-EFDB8A427D66}"/>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D-FA89-6A4E-B80E-EFDB8A427D66}"/>
              </c:ext>
            </c:extLst>
          </c:dPt>
          <c:dPt>
            <c:idx val="7"/>
            <c:invertIfNegative val="0"/>
            <c:bubble3D val="0"/>
            <c:spPr>
              <a:solidFill>
                <a:schemeClr val="accent1"/>
              </a:solidFill>
              <a:ln>
                <a:noFill/>
              </a:ln>
              <a:effectLst/>
            </c:spPr>
            <c:extLst>
              <c:ext xmlns:c16="http://schemas.microsoft.com/office/drawing/2014/chart" uri="{C3380CC4-5D6E-409C-BE32-E72D297353CC}">
                <c16:uniqueId val="{0000000F-FA89-6A4E-B80E-EFDB8A427D66}"/>
              </c:ext>
            </c:extLst>
          </c:dPt>
          <c:dPt>
            <c:idx val="8"/>
            <c:invertIfNegative val="0"/>
            <c:bubble3D val="0"/>
            <c:spPr>
              <a:solidFill>
                <a:schemeClr val="accent1"/>
              </a:solidFill>
              <a:ln>
                <a:noFill/>
              </a:ln>
              <a:effectLst/>
            </c:spPr>
            <c:extLst>
              <c:ext xmlns:c16="http://schemas.microsoft.com/office/drawing/2014/chart" uri="{C3380CC4-5D6E-409C-BE32-E72D297353CC}">
                <c16:uniqueId val="{00000011-FA89-6A4E-B80E-EFDB8A427D66}"/>
              </c:ext>
            </c:extLst>
          </c:dPt>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KPI_Meeting!$A$4:$A$13</c:f>
              <c:strCache>
                <c:ptCount val="9"/>
                <c:pt idx="0">
                  <c:v>Abhinav Shivam</c:v>
                </c:pt>
                <c:pt idx="1">
                  <c:v>Animesh Rawat</c:v>
                </c:pt>
                <c:pt idx="2">
                  <c:v>Gilbert</c:v>
                </c:pt>
                <c:pt idx="3">
                  <c:v>Ketan Jain</c:v>
                </c:pt>
                <c:pt idx="4">
                  <c:v>Manish Sharma</c:v>
                </c:pt>
                <c:pt idx="5">
                  <c:v>Mark</c:v>
                </c:pt>
                <c:pt idx="6">
                  <c:v>Raju Kumar</c:v>
                </c:pt>
                <c:pt idx="7">
                  <c:v>Shivani Sharma</c:v>
                </c:pt>
                <c:pt idx="8">
                  <c:v>Vinay</c:v>
                </c:pt>
              </c:strCache>
            </c:strRef>
          </c:cat>
          <c:val>
            <c:numRef>
              <c:f>KPI_Meeting!$B$4:$B$13</c:f>
              <c:numCache>
                <c:formatCode>General</c:formatCode>
                <c:ptCount val="9"/>
                <c:pt idx="0">
                  <c:v>7</c:v>
                </c:pt>
                <c:pt idx="1">
                  <c:v>4</c:v>
                </c:pt>
                <c:pt idx="2">
                  <c:v>3</c:v>
                </c:pt>
                <c:pt idx="3">
                  <c:v>4</c:v>
                </c:pt>
                <c:pt idx="4">
                  <c:v>3</c:v>
                </c:pt>
                <c:pt idx="5">
                  <c:v>2</c:v>
                </c:pt>
                <c:pt idx="6">
                  <c:v>2</c:v>
                </c:pt>
                <c:pt idx="7">
                  <c:v>4</c:v>
                </c:pt>
                <c:pt idx="8">
                  <c:v>5</c:v>
                </c:pt>
              </c:numCache>
            </c:numRef>
          </c:val>
          <c:extLst>
            <c:ext xmlns:c16="http://schemas.microsoft.com/office/drawing/2014/chart" uri="{C3380CC4-5D6E-409C-BE32-E72D297353CC}">
              <c16:uniqueId val="{00000012-FA89-6A4E-B80E-EFDB8A427D66}"/>
            </c:ext>
          </c:extLst>
        </c:ser>
        <c:dLbls>
          <c:showLegendKey val="0"/>
          <c:showVal val="0"/>
          <c:showCatName val="0"/>
          <c:showSerName val="0"/>
          <c:showPercent val="0"/>
          <c:showBubbleSize val="0"/>
        </c:dLbls>
        <c:gapWidth val="26"/>
        <c:axId val="1258844208"/>
        <c:axId val="1258845920"/>
      </c:barChart>
      <c:catAx>
        <c:axId val="125884420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American Typewriter Condensed" panose="02090606020004020304" pitchFamily="18" charset="77"/>
                <a:ea typeface="+mn-ea"/>
                <a:cs typeface="+mn-cs"/>
              </a:defRPr>
            </a:pPr>
            <a:endParaRPr lang="en-US"/>
          </a:p>
        </c:txPr>
        <c:crossAx val="1258845920"/>
        <c:crosses val="autoZero"/>
        <c:auto val="1"/>
        <c:lblAlgn val="ctr"/>
        <c:lblOffset val="100"/>
        <c:noMultiLvlLbl val="0"/>
      </c:catAx>
      <c:valAx>
        <c:axId val="1258845920"/>
        <c:scaling>
          <c:orientation val="minMax"/>
        </c:scaling>
        <c:delete val="1"/>
        <c:axPos val="b"/>
        <c:numFmt formatCode="General" sourceLinked="1"/>
        <c:majorTickMark val="none"/>
        <c:minorTickMark val="none"/>
        <c:tickLblPos val="nextTo"/>
        <c:crossAx val="1258844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[Policy Dashboard.xlsx]KPI4!PivotTable3</c:name>
    <c:fmtId val="7"/>
  </c:pivotSource>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IN"/>
              <a:t>Gender Wise Policy Count</a:t>
            </a:r>
            <a:endParaRPr lang="en-GB"/>
          </a:p>
        </c:rich>
      </c:tx>
      <c:layout>
        <c:manualLayout>
          <c:xMode val="edge"/>
          <c:yMode val="edge"/>
          <c:x val="0.16737341772151898"/>
          <c:y val="6.0292986632484891E-2"/>
        </c:manualLayout>
      </c:layout>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GB"/>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pivotFmt>
      <c:pivotFmt>
        <c:idx val="3"/>
      </c:pivotFmt>
      <c:pivotFmt>
        <c:idx val="4"/>
      </c:pivotFmt>
      <c:pivotFmt>
        <c:idx val="5"/>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solidFill>
                  <a:latin typeface="American Typewriter" panose="02090604020004020304" pitchFamily="18" charset="77"/>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solidFill>
                  <a:latin typeface="American Typewriter" panose="02090604020004020304" pitchFamily="18" charset="77"/>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solidFill>
                  <a:latin typeface="American Typewriter" panose="02090604020004020304" pitchFamily="18" charset="77"/>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s>
    <c:plotArea>
      <c:layout>
        <c:manualLayout>
          <c:layoutTarget val="inner"/>
          <c:xMode val="edge"/>
          <c:yMode val="edge"/>
          <c:x val="0.14339728894647663"/>
          <c:y val="0.1809155832265153"/>
          <c:w val="0.58321613674872919"/>
          <c:h val="0.81908441677348476"/>
        </c:manualLayout>
      </c:layout>
      <c:doughnutChart>
        <c:varyColors val="1"/>
        <c:ser>
          <c:idx val="0"/>
          <c:order val="0"/>
          <c:tx>
            <c:strRef>
              <c:f>'KPI4'!$B$3</c:f>
              <c:strCache>
                <c:ptCount val="1"/>
                <c:pt idx="0">
                  <c:v>Total</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44F9-AA48-8B22-B248666EB464}"/>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44F9-AA48-8B22-B248666EB464}"/>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44F9-AA48-8B22-B248666EB464}"/>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solidFill>
                    <a:latin typeface="American Typewriter" panose="02090604020004020304" pitchFamily="18" charset="77"/>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'KPI4'!$A$4:$A$7</c:f>
              <c:strCache>
                <c:ptCount val="3"/>
                <c:pt idx="0">
                  <c:v>Female</c:v>
                </c:pt>
                <c:pt idx="1">
                  <c:v>Male</c:v>
                </c:pt>
                <c:pt idx="2">
                  <c:v>Other</c:v>
                </c:pt>
              </c:strCache>
            </c:strRef>
          </c:cat>
          <c:val>
            <c:numRef>
              <c:f>'KPI4'!$B$4:$B$7</c:f>
              <c:numCache>
                <c:formatCode>General</c:formatCode>
                <c:ptCount val="3"/>
                <c:pt idx="0">
                  <c:v>1624</c:v>
                </c:pt>
                <c:pt idx="1">
                  <c:v>1677</c:v>
                </c:pt>
                <c:pt idx="2">
                  <c:v>1699</c:v>
                </c:pt>
              </c:numCache>
            </c:numRef>
          </c:val>
          <c:extLst>
            <c:ext xmlns:c16="http://schemas.microsoft.com/office/drawing/2014/chart" uri="{C3380CC4-5D6E-409C-BE32-E72D297353CC}">
              <c16:uniqueId val="{00000006-44F9-AA48-8B22-B248666EB464}"/>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ayout>
        <c:manualLayout>
          <c:xMode val="edge"/>
          <c:yMode val="edge"/>
          <c:x val="0.81902073158576694"/>
          <c:y val="0.62786009888298833"/>
          <c:w val="0.14675196850393701"/>
          <c:h val="0.2546237970253718"/>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American Typewriter Semibold" panose="02090604020004020304" pitchFamily="18" charset="77"/>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[Policy Dashboard.xlsx]KPI5!PivotTable4</c:name>
    <c:fmtId val="8"/>
  </c:pivotSource>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American Typewriter Semibold" panose="02090604020004020304" pitchFamily="18" charset="77"/>
                <a:ea typeface="+mn-ea"/>
                <a:cs typeface="+mn-cs"/>
              </a:defRPr>
            </a:pPr>
            <a:r>
              <a:rPr lang="en-IN" sz="1600" b="1" i="0" u="none" strike="noStrike" baseline="0">
                <a:latin typeface="American Typewriter Semibold" panose="02090604020004020304" pitchFamily="18" charset="77"/>
              </a:rPr>
              <a:t>Policy Type Wise Policy Count</a:t>
            </a:r>
            <a:endParaRPr lang="en-US" sz="1600" b="1" i="0">
              <a:latin typeface="American Typewriter Semibold" panose="02090604020004020304" pitchFamily="18" charset="77"/>
            </a:endParaRPr>
          </a:p>
        </c:rich>
      </c:tx>
      <c:layout>
        <c:manualLayout>
          <c:xMode val="edge"/>
          <c:yMode val="edge"/>
          <c:x val="0.17427777777777778"/>
          <c:y val="5.5555555555555552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American Typewriter Semibold" panose="02090604020004020304" pitchFamily="18" charset="77"/>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American Typewriter Semibold" panose="02090604020004020304" pitchFamily="18" charset="77"/>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American Typewriter Semibold" panose="02090604020004020304" pitchFamily="18" charset="77"/>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American Typewriter Semibold" panose="02090604020004020304" pitchFamily="18" charset="77"/>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American Typewriter Semibold" panose="02090604020004020304" pitchFamily="18" charset="77"/>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American Typewriter Semibold" panose="02090604020004020304" pitchFamily="18" charset="77"/>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'KPI5'!$B$3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American Typewriter Semibold" panose="02090604020004020304" pitchFamily="18" charset="77"/>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'KPI5'!$A$4:$A$8</c:f>
              <c:strCache>
                <c:ptCount val="4"/>
                <c:pt idx="0">
                  <c:v>Auto</c:v>
                </c:pt>
                <c:pt idx="1">
                  <c:v>Health</c:v>
                </c:pt>
                <c:pt idx="2">
                  <c:v>Life</c:v>
                </c:pt>
                <c:pt idx="3">
                  <c:v>Property</c:v>
                </c:pt>
              </c:strCache>
            </c:strRef>
          </c:cat>
          <c:val>
            <c:numRef>
              <c:f>'KPI5'!$B$4:$B$8</c:f>
              <c:numCache>
                <c:formatCode>General</c:formatCode>
                <c:ptCount val="4"/>
                <c:pt idx="0">
                  <c:v>1214</c:v>
                </c:pt>
                <c:pt idx="1">
                  <c:v>1316</c:v>
                </c:pt>
                <c:pt idx="2">
                  <c:v>1234</c:v>
                </c:pt>
                <c:pt idx="3">
                  <c:v>1236</c:v>
                </c:pt>
              </c:numCache>
            </c:numRef>
          </c:val>
          <c:extLst>
            <c:ext xmlns:c16="http://schemas.microsoft.com/office/drawing/2014/chart" uri="{C3380CC4-5D6E-409C-BE32-E72D297353CC}">
              <c16:uniqueId val="{00000000-7075-E14A-9D97-939D2CC9B602}"/>
            </c:ext>
          </c:extLst>
        </c:ser>
        <c:dLbls>
          <c:showLegendKey val="0"/>
          <c:showVal val="0"/>
          <c:showCatName val="0"/>
          <c:showSerName val="0"/>
          <c:showPercent val="0"/>
          <c:showBubbleSize val="0"/>
        </c:dLbls>
        <c:gapWidth val="182"/>
        <c:axId val="957168176"/>
        <c:axId val="1906992863"/>
      </c:barChart>
      <c:catAx>
        <c:axId val="957168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American Typewriter" panose="02090604020004020304" pitchFamily="18" charset="77"/>
                <a:ea typeface="+mn-ea"/>
                <a:cs typeface="+mn-cs"/>
              </a:defRPr>
            </a:pPr>
            <a:endParaRPr lang="en-US"/>
          </a:p>
        </c:txPr>
        <c:crossAx val="1906992863"/>
        <c:crosses val="autoZero"/>
        <c:auto val="1"/>
        <c:lblAlgn val="ctr"/>
        <c:lblOffset val="100"/>
        <c:noMultiLvlLbl val="0"/>
      </c:catAx>
      <c:valAx>
        <c:axId val="1906992863"/>
        <c:scaling>
          <c:orientation val="minMax"/>
        </c:scaling>
        <c:delete val="1"/>
        <c:axPos val="l"/>
        <c:numFmt formatCode="General" sourceLinked="1"/>
        <c:majorTickMark val="none"/>
        <c:minorTickMark val="none"/>
        <c:tickLblPos val="nextTo"/>
        <c:crossAx val="9571681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[Policy Dashboard.xlsx]KPI8!PivotTable14</c:name>
    <c:fmtId val="6"/>
  </c:pivotSource>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IN" sz="1400" b="1" i="0">
                <a:latin typeface="American Typewriter Semibold" panose="02090604020004020304" pitchFamily="18" charset="77"/>
              </a:rPr>
              <a:t>Claim Status Distribution</a:t>
            </a:r>
            <a:endParaRPr lang="en-GB" sz="1400" b="1" i="0">
              <a:latin typeface="American Typewriter Semibold" panose="02090604020004020304" pitchFamily="18" charset="77"/>
            </a:endParaRPr>
          </a:p>
        </c:rich>
      </c:tx>
      <c:layout>
        <c:manualLayout>
          <c:xMode val="edge"/>
          <c:yMode val="edge"/>
          <c:x val="0.2872928208336949"/>
          <c:y val="2.3326751292900801E-2"/>
        </c:manualLayout>
      </c:layout>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GB"/>
        </a:p>
      </c:txPr>
    </c:title>
    <c:autoTitleDeleted val="0"/>
    <c:pivotFmts>
      <c:pivotFmt>
        <c:idx val="0"/>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American Typewriter" panose="02090604020004020304" pitchFamily="18" charset="77"/>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3"/>
          </a:solidFill>
          <a:ln>
            <a:noFill/>
          </a:ln>
          <a:effectLst/>
          <a:scene3d>
            <a:camera prst="orthographicFront"/>
            <a:lightRig rig="brightRoom" dir="t"/>
          </a:scene3d>
          <a:sp3d prstMaterial="flat">
            <a:bevelT w="50800" h="101600" prst="angle"/>
            <a:contourClr>
              <a:srgbClr val="000000"/>
            </a:contourClr>
          </a:sp3d>
        </c:spPr>
        <c:dLbl>
          <c:idx val="0"/>
          <c:layout>
            <c:manualLayout>
              <c:x val="0.1541434820647419"/>
              <c:y val="0.17092082239720036"/>
            </c:manualLayout>
          </c:layout>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American Typewriter" panose="02090604020004020304" pitchFamily="18" charset="77"/>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5176071741032371"/>
              <c:y val="0.15636993292505103"/>
            </c:manualLayout>
          </c:layout>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American Typewriter" panose="02090604020004020304" pitchFamily="18" charset="77"/>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2"/>
          </a:solidFill>
          <a:ln>
            <a:noFill/>
          </a:ln>
          <a:effectLst/>
          <a:scene3d>
            <a:camera prst="orthographicFront"/>
            <a:lightRig rig="brightRoom" dir="t"/>
          </a:scene3d>
          <a:sp3d prstMaterial="flat">
            <a:bevelT w="50800" h="101600" prst="angle"/>
            <a:contourClr>
              <a:srgbClr val="000000"/>
            </a:contourClr>
          </a:sp3d>
        </c:spPr>
        <c:dLbl>
          <c:idx val="0"/>
          <c:layout>
            <c:manualLayout>
              <c:x val="1.6296150481189799E-2"/>
              <c:y val="-0.19531751239428405"/>
            </c:manualLayout>
          </c:layout>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American Typewriter" panose="02090604020004020304" pitchFamily="18" charset="77"/>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American Typewriter" panose="02090604020004020304" pitchFamily="18" charset="77"/>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5"/>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5176071741032371"/>
              <c:y val="0.15636993292505103"/>
            </c:manualLayout>
          </c:layout>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American Typewriter" panose="02090604020004020304" pitchFamily="18" charset="77"/>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6"/>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1.6296150481189799E-2"/>
              <c:y val="-0.19531751239428405"/>
            </c:manualLayout>
          </c:layout>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American Typewriter" panose="02090604020004020304" pitchFamily="18" charset="77"/>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541434820647419"/>
              <c:y val="0.17092082239720036"/>
            </c:manualLayout>
          </c:layout>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American Typewriter" panose="02090604020004020304" pitchFamily="18" charset="77"/>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American Typewriter" panose="02090604020004020304" pitchFamily="18" charset="77"/>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9"/>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5176071741032371"/>
              <c:y val="0.15636993292505103"/>
            </c:manualLayout>
          </c:layout>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American Typewriter" panose="02090604020004020304" pitchFamily="18" charset="77"/>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1.6296150481189799E-2"/>
              <c:y val="-0.19531751239428405"/>
            </c:manualLayout>
          </c:layout>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American Typewriter" panose="02090604020004020304" pitchFamily="18" charset="77"/>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1"/>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541434820647419"/>
              <c:y val="0.17092082239720036"/>
            </c:manualLayout>
          </c:layout>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American Typewriter" panose="02090604020004020304" pitchFamily="18" charset="77"/>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2"/>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American Typewriter" panose="02090604020004020304" pitchFamily="18" charset="77"/>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5176071741032371"/>
              <c:y val="0.15636993292505103"/>
            </c:manualLayout>
          </c:layout>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American Typewriter" panose="02090604020004020304" pitchFamily="18" charset="77"/>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4"/>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1.6296150481189799E-2"/>
              <c:y val="-0.19531751239428405"/>
            </c:manualLayout>
          </c:layout>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American Typewriter" panose="02090604020004020304" pitchFamily="18" charset="77"/>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5"/>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541434820647419"/>
              <c:y val="0.17092082239720036"/>
            </c:manualLayout>
          </c:layout>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American Typewriter" panose="02090604020004020304" pitchFamily="18" charset="77"/>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6"/>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American Typewriter" panose="02090604020004020304" pitchFamily="18" charset="77"/>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7"/>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5176071741032371"/>
              <c:y val="0.15636993292505103"/>
            </c:manualLayout>
          </c:layout>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American Typewriter" panose="02090604020004020304" pitchFamily="18" charset="77"/>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8"/>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1.6296150481189799E-2"/>
              <c:y val="-0.19531751239428405"/>
            </c:manualLayout>
          </c:layout>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American Typewriter" panose="02090604020004020304" pitchFamily="18" charset="77"/>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9"/>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layout>
            <c:manualLayout>
              <c:x val="0.1541434820647419"/>
              <c:y val="0.17092082239720036"/>
            </c:manualLayout>
          </c:layout>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American Typewriter" panose="02090604020004020304" pitchFamily="18" charset="77"/>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s>
    <c:plotArea>
      <c:layout/>
      <c:pieChart>
        <c:varyColors val="1"/>
        <c:ser>
          <c:idx val="0"/>
          <c:order val="0"/>
          <c:tx>
            <c:strRef>
              <c:f>'KPI8'!$B$3</c:f>
              <c:strCache>
                <c:ptCount val="1"/>
                <c:pt idx="0">
                  <c:v>Total</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668D-2848-8A53-0DBA15770011}"/>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668D-2848-8A53-0DBA15770011}"/>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668D-2848-8A53-0DBA15770011}"/>
              </c:ext>
            </c:extLst>
          </c:dPt>
          <c:dLbls>
            <c:dLbl>
              <c:idx val="0"/>
              <c:layout>
                <c:manualLayout>
                  <c:x val="-0.15176071741032371"/>
                  <c:y val="0.1563699329250510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668D-2848-8A53-0DBA15770011}"/>
                </c:ext>
              </c:extLst>
            </c:dLbl>
            <c:dLbl>
              <c:idx val="1"/>
              <c:layout>
                <c:manualLayout>
                  <c:x val="1.6296150481189799E-2"/>
                  <c:y val="-0.19531751239428405"/>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668D-2848-8A53-0DBA15770011}"/>
                </c:ext>
              </c:extLst>
            </c:dLbl>
            <c:dLbl>
              <c:idx val="2"/>
              <c:layout>
                <c:manualLayout>
                  <c:x val="0.1541434820647419"/>
                  <c:y val="0.17092082239720036"/>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668D-2848-8A53-0DBA15770011}"/>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American Typewriter" panose="02090604020004020304" pitchFamily="18" charset="77"/>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'KPI8'!$A$4:$A$7</c:f>
              <c:strCache>
                <c:ptCount val="3"/>
                <c:pt idx="0">
                  <c:v>Approved</c:v>
                </c:pt>
                <c:pt idx="1">
                  <c:v>Denied</c:v>
                </c:pt>
                <c:pt idx="2">
                  <c:v>Pending</c:v>
                </c:pt>
              </c:strCache>
            </c:strRef>
          </c:cat>
          <c:val>
            <c:numRef>
              <c:f>'KPI8'!$B$4:$B$7</c:f>
              <c:numCache>
                <c:formatCode>General</c:formatCode>
                <c:ptCount val="3"/>
                <c:pt idx="0">
                  <c:v>1712</c:v>
                </c:pt>
                <c:pt idx="1">
                  <c:v>1638</c:v>
                </c:pt>
                <c:pt idx="2">
                  <c:v>1650</c:v>
                </c:pt>
              </c:numCache>
            </c:numRef>
          </c:val>
          <c:extLst>
            <c:ext xmlns:c16="http://schemas.microsoft.com/office/drawing/2014/chart" uri="{C3380CC4-5D6E-409C-BE32-E72D297353CC}">
              <c16:uniqueId val="{00000006-668D-2848-8A53-0DBA15770011}"/>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American Typewriter Semibold" panose="02090604020004020304" pitchFamily="18" charset="77"/>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8927395781213"/>
          <c:y val="0.08"/>
          <c:w val="0.8142833065599242"/>
          <c:h val="0.83199999999999996"/>
        </c:manualLayout>
      </c:layout>
      <c:barChart>
        <c:barDir val="bar"/>
        <c:grouping val="clustered"/>
        <c:varyColors val="0"/>
        <c:ser>
          <c:idx val="0"/>
          <c:order val="0"/>
          <c:tx>
            <c:strRef>
              <c:f>Helper!$B$1</c:f>
              <c:strCache>
                <c:ptCount val="1"/>
                <c:pt idx="0">
                  <c:v>Amount</c:v>
                </c:pt>
              </c:strCache>
            </c:strRef>
          </c:tx>
          <c:spPr>
            <a:solidFill>
              <a:schemeClr val="accent6"/>
            </a:solidFill>
            <a:ln>
              <a:noFill/>
            </a:ln>
            <a:effectLst/>
          </c:spPr>
          <c:invertIfNegative val="0"/>
          <c:dPt>
            <c:idx val="0"/>
            <c:invertIfNegative val="0"/>
            <c:bubble3D val="0"/>
            <c:extLst>
              <c:ext xmlns:c16="http://schemas.microsoft.com/office/drawing/2014/chart" uri="{C3380CC4-5D6E-409C-BE32-E72D297353CC}">
                <c16:uniqueId val="{00000000-F5F4-CF44-A18F-40AB63E352ED}"/>
              </c:ext>
            </c:extLst>
          </c:dPt>
          <c:dPt>
            <c:idx val="1"/>
            <c:invertIfNegative val="0"/>
            <c:bubble3D val="0"/>
            <c:extLst>
              <c:ext xmlns:c16="http://schemas.microsoft.com/office/drawing/2014/chart" uri="{C3380CC4-5D6E-409C-BE32-E72D297353CC}">
                <c16:uniqueId val="{00000001-F5F4-CF44-A18F-40AB63E352ED}"/>
              </c:ext>
            </c:extLst>
          </c:dPt>
          <c:dLbls>
            <c:dLbl>
              <c:idx val="0"/>
              <c:layout>
                <c:manualLayout>
                  <c:x val="-1.3081397968829707E-2"/>
                  <c:y val="-4.659824669321448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5F4-CF44-A18F-40AB63E352ED}"/>
                </c:ext>
              </c:extLst>
            </c:dLbl>
            <c:dLbl>
              <c:idx val="1"/>
              <c:layout>
                <c:manualLayout>
                  <c:x val="9.6853846536146242E-3"/>
                  <c:y val="-5.4818356122004828E-2"/>
                </c:manualLayout>
              </c:layout>
              <c:showLegendKey val="0"/>
              <c:showVal val="1"/>
              <c:showCatName val="0"/>
              <c:showSerName val="0"/>
              <c:showPercent val="0"/>
              <c:showBubbleSize val="0"/>
              <c:extLst>
                <c:ext xmlns:c15="http://schemas.microsoft.com/office/drawing/2012/chart" uri="{CE6537A1-D6FC-4f65-9D91-7224C49458BB}">
                  <c15:layout>
                    <c:manualLayout>
                      <c:w val="0.20467469421588477"/>
                      <c:h val="0.2951267855922356"/>
                    </c:manualLayout>
                  </c15:layout>
                </c:ext>
                <c:ext xmlns:c16="http://schemas.microsoft.com/office/drawing/2014/chart" uri="{C3380CC4-5D6E-409C-BE32-E72D297353CC}">
                  <c16:uniqueId val="{00000001-F5F4-CF44-A18F-40AB63E352ED}"/>
                </c:ext>
              </c:extLst>
            </c:dLbl>
            <c:dLbl>
              <c:idx val="2"/>
              <c:layout>
                <c:manualLayout>
                  <c:x val="-3.0555202579247985E-17"/>
                  <c:y val="-5.263157894736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5F4-CF44-A18F-40AB63E352ED}"/>
                </c:ext>
              </c:extLst>
            </c:dLbl>
            <c:numFmt formatCode="&quot;₹&quot;0.00,,\ &quot;M&quot;\&#10;"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Helper!$A$2:$A$4</c:f>
              <c:strCache>
                <c:ptCount val="3"/>
                <c:pt idx="0">
                  <c:v>Target</c:v>
                </c:pt>
                <c:pt idx="1">
                  <c:v>Placed</c:v>
                </c:pt>
                <c:pt idx="2">
                  <c:v>Invoice</c:v>
                </c:pt>
              </c:strCache>
            </c:strRef>
          </c:cat>
          <c:val>
            <c:numRef>
              <c:f>Helper!$B$2:$B$4</c:f>
              <c:numCache>
                <c:formatCode>General</c:formatCode>
                <c:ptCount val="3"/>
                <c:pt idx="0">
                  <c:v>476197188</c:v>
                </c:pt>
                <c:pt idx="1">
                  <c:v>10672066.929999996</c:v>
                </c:pt>
                <c:pt idx="2">
                  <c:v>3040813</c:v>
                </c:pt>
              </c:numCache>
            </c:numRef>
          </c:val>
          <c:extLst>
            <c:ext xmlns:c16="http://schemas.microsoft.com/office/drawing/2014/chart" uri="{C3380CC4-5D6E-409C-BE32-E72D297353CC}">
              <c16:uniqueId val="{00000003-F5F4-CF44-A18F-40AB63E352ED}"/>
            </c:ext>
          </c:extLst>
        </c:ser>
        <c:dLbls>
          <c:showLegendKey val="0"/>
          <c:showVal val="1"/>
          <c:showCatName val="0"/>
          <c:showSerName val="0"/>
          <c:showPercent val="0"/>
          <c:showBubbleSize val="0"/>
        </c:dLbls>
        <c:gapWidth val="50"/>
        <c:axId val="1344570576"/>
        <c:axId val="2039995744"/>
      </c:barChart>
      <c:catAx>
        <c:axId val="134457057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American Typewriter Condensed" panose="02090606020004020304" pitchFamily="18" charset="77"/>
                <a:ea typeface="+mn-ea"/>
                <a:cs typeface="+mn-cs"/>
              </a:defRPr>
            </a:pPr>
            <a:endParaRPr lang="en-US"/>
          </a:p>
        </c:txPr>
        <c:crossAx val="2039995744"/>
        <c:crosses val="autoZero"/>
        <c:auto val="1"/>
        <c:lblAlgn val="ctr"/>
        <c:lblOffset val="100"/>
        <c:tickMarkSkip val="1"/>
        <c:noMultiLvlLbl val="0"/>
      </c:catAx>
      <c:valAx>
        <c:axId val="2039995744"/>
        <c:scaling>
          <c:orientation val="minMax"/>
        </c:scaling>
        <c:delete val="1"/>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3445705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973467179161843"/>
          <c:y val="7.629263525830153E-2"/>
          <c:w val="0.71215708226045205"/>
          <c:h val="0.85938839040468784"/>
        </c:manualLayout>
      </c:layout>
      <c:barChart>
        <c:barDir val="bar"/>
        <c:grouping val="clustered"/>
        <c:varyColors val="0"/>
        <c:ser>
          <c:idx val="0"/>
          <c:order val="0"/>
          <c:tx>
            <c:strRef>
              <c:f>Helper!$E$1</c:f>
              <c:strCache>
                <c:ptCount val="1"/>
                <c:pt idx="0">
                  <c:v>Amount</c:v>
                </c:pt>
              </c:strCache>
            </c:strRef>
          </c:tx>
          <c:spPr>
            <a:solidFill>
              <a:schemeClr val="accent6"/>
            </a:solidFill>
            <a:ln>
              <a:noFill/>
            </a:ln>
            <a:effectLst/>
          </c:spPr>
          <c:invertIfNegative val="0"/>
          <c:dPt>
            <c:idx val="0"/>
            <c:invertIfNegative val="0"/>
            <c:bubble3D val="0"/>
            <c:spPr>
              <a:solidFill>
                <a:schemeClr val="accent6"/>
              </a:solidFill>
              <a:ln>
                <a:noFill/>
              </a:ln>
              <a:effectLst/>
            </c:spPr>
            <c:extLst>
              <c:ext xmlns:c16="http://schemas.microsoft.com/office/drawing/2014/chart" uri="{C3380CC4-5D6E-409C-BE32-E72D297353CC}">
                <c16:uniqueId val="{00000001-1F3E-0842-9F8C-82BBE8676845}"/>
              </c:ext>
            </c:extLst>
          </c:dPt>
          <c:dPt>
            <c:idx val="1"/>
            <c:invertIfNegative val="0"/>
            <c:bubble3D val="0"/>
            <c:spPr>
              <a:solidFill>
                <a:schemeClr val="accent6"/>
              </a:solidFill>
              <a:ln>
                <a:noFill/>
              </a:ln>
              <a:effectLst/>
            </c:spPr>
            <c:extLst>
              <c:ext xmlns:c16="http://schemas.microsoft.com/office/drawing/2014/chart" uri="{C3380CC4-5D6E-409C-BE32-E72D297353CC}">
                <c16:uniqueId val="{00000003-1F3E-0842-9F8C-82BBE8676845}"/>
              </c:ext>
            </c:extLst>
          </c:dPt>
          <c:dLbls>
            <c:dLbl>
              <c:idx val="0"/>
              <c:layout>
                <c:manualLayout>
                  <c:x val="-1.7400717544997377E-2"/>
                  <c:y val="4.4733429800988484E-3"/>
                </c:manualLayout>
              </c:layout>
              <c:numFmt formatCode="&quot;₹&quot;0.00,,\ &quot;M&quot;\&#10;" sourceLinked="0"/>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1524674197370119"/>
                      <c:h val="0.26682577565632459"/>
                    </c:manualLayout>
                  </c15:layout>
                </c:ext>
                <c:ext xmlns:c16="http://schemas.microsoft.com/office/drawing/2014/chart" uri="{C3380CC4-5D6E-409C-BE32-E72D297353CC}">
                  <c16:uniqueId val="{00000001-1F3E-0842-9F8C-82BBE8676845}"/>
                </c:ext>
              </c:extLst>
            </c:dLbl>
            <c:dLbl>
              <c:idx val="1"/>
              <c:numFmt formatCode="&quot;₹&quot;0.00,,\ &quot;M&quot;\&#10;" sourceLinked="0"/>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15:layout>
                    <c:manualLayout>
                      <c:w val="0.19449943252302898"/>
                      <c:h val="0.24249207378231336"/>
                    </c:manualLayout>
                  </c15:layout>
                </c:ext>
                <c:ext xmlns:c16="http://schemas.microsoft.com/office/drawing/2014/chart" uri="{C3380CC4-5D6E-409C-BE32-E72D297353CC}">
                  <c16:uniqueId val="{00000003-1F3E-0842-9F8C-82BBE8676845}"/>
                </c:ext>
              </c:extLst>
            </c:dLbl>
            <c:dLbl>
              <c:idx val="2"/>
              <c:layout>
                <c:manualLayout>
                  <c:x val="1.6297221479364115E-3"/>
                  <c:y val="-3.833866779167009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F3E-0842-9F8C-82BBE8676845}"/>
                </c:ext>
              </c:extLst>
            </c:dLbl>
            <c:numFmt formatCode="&quot;₹&quot;0.00,,\ &quot;M&quot;\&#10;"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Helper!$D$2:$D$4</c:f>
              <c:strCache>
                <c:ptCount val="3"/>
                <c:pt idx="0">
                  <c:v>Target</c:v>
                </c:pt>
                <c:pt idx="1">
                  <c:v>Placed</c:v>
                </c:pt>
                <c:pt idx="2">
                  <c:v>Invoice</c:v>
                </c:pt>
              </c:strCache>
            </c:strRef>
          </c:cat>
          <c:val>
            <c:numRef>
              <c:f>Helper!$E$2:$E$4</c:f>
              <c:numCache>
                <c:formatCode>General</c:formatCode>
                <c:ptCount val="3"/>
                <c:pt idx="0">
                  <c:v>354863839</c:v>
                </c:pt>
                <c:pt idx="1">
                  <c:v>3103163.4899999998</c:v>
                </c:pt>
                <c:pt idx="2">
                  <c:v>827822</c:v>
                </c:pt>
              </c:numCache>
            </c:numRef>
          </c:val>
          <c:extLst>
            <c:ext xmlns:c16="http://schemas.microsoft.com/office/drawing/2014/chart" uri="{C3380CC4-5D6E-409C-BE32-E72D297353CC}">
              <c16:uniqueId val="{00000005-1F3E-0842-9F8C-82BBE8676845}"/>
            </c:ext>
          </c:extLst>
        </c:ser>
        <c:dLbls>
          <c:dLblPos val="inEnd"/>
          <c:showLegendKey val="0"/>
          <c:showVal val="1"/>
          <c:showCatName val="0"/>
          <c:showSerName val="0"/>
          <c:showPercent val="0"/>
          <c:showBubbleSize val="0"/>
        </c:dLbls>
        <c:gapWidth val="50"/>
        <c:axId val="2116667071"/>
        <c:axId val="1977173535"/>
      </c:barChart>
      <c:catAx>
        <c:axId val="2116667071"/>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American Typewriter Condensed" panose="02090606020004020304" pitchFamily="18" charset="77"/>
                <a:ea typeface="+mn-ea"/>
                <a:cs typeface="+mn-cs"/>
              </a:defRPr>
            </a:pPr>
            <a:endParaRPr lang="en-US"/>
          </a:p>
        </c:txPr>
        <c:crossAx val="1977173535"/>
        <c:crosses val="autoZero"/>
        <c:auto val="1"/>
        <c:lblAlgn val="ctr"/>
        <c:lblOffset val="100"/>
        <c:noMultiLvlLbl val="0"/>
      </c:catAx>
      <c:valAx>
        <c:axId val="1977173535"/>
        <c:scaling>
          <c:orientation val="minMax"/>
        </c:scaling>
        <c:delete val="1"/>
        <c:axPos val="t"/>
        <c:numFmt formatCode="General" sourceLinked="1"/>
        <c:majorTickMark val="none"/>
        <c:minorTickMark val="none"/>
        <c:tickLblPos val="nextTo"/>
        <c:crossAx val="21166670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Helper!$I$1</c:f>
              <c:strCache>
                <c:ptCount val="1"/>
                <c:pt idx="0">
                  <c:v>Amount</c:v>
                </c:pt>
              </c:strCache>
            </c:strRef>
          </c:tx>
          <c:spPr>
            <a:solidFill>
              <a:schemeClr val="accent6"/>
            </a:solidFill>
            <a:ln>
              <a:noFill/>
            </a:ln>
            <a:effectLst/>
          </c:spPr>
          <c:invertIfNegative val="0"/>
          <c:dPt>
            <c:idx val="0"/>
            <c:invertIfNegative val="0"/>
            <c:bubble3D val="0"/>
            <c:spPr>
              <a:solidFill>
                <a:schemeClr val="accent6"/>
              </a:solidFill>
              <a:ln>
                <a:noFill/>
              </a:ln>
              <a:effectLst/>
            </c:spPr>
            <c:extLst>
              <c:ext xmlns:c16="http://schemas.microsoft.com/office/drawing/2014/chart" uri="{C3380CC4-5D6E-409C-BE32-E72D297353CC}">
                <c16:uniqueId val="{00000001-C57A-1D46-A16B-9EC912E21BA6}"/>
              </c:ext>
            </c:extLst>
          </c:dPt>
          <c:dPt>
            <c:idx val="1"/>
            <c:invertIfNegative val="0"/>
            <c:bubble3D val="0"/>
            <c:spPr>
              <a:solidFill>
                <a:schemeClr val="accent6"/>
              </a:solidFill>
              <a:ln>
                <a:noFill/>
              </a:ln>
              <a:effectLst/>
            </c:spPr>
            <c:extLst>
              <c:ext xmlns:c16="http://schemas.microsoft.com/office/drawing/2014/chart" uri="{C3380CC4-5D6E-409C-BE32-E72D297353CC}">
                <c16:uniqueId val="{00000003-C57A-1D46-A16B-9EC912E21BA6}"/>
              </c:ext>
            </c:extLst>
          </c:dPt>
          <c:dLbls>
            <c:dLbl>
              <c:idx val="0"/>
              <c:layout>
                <c:manualLayout>
                  <c:x val="-0.13508443774537524"/>
                  <c:y val="-9.355287593490628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57A-1D46-A16B-9EC912E21BA6}"/>
                </c:ext>
              </c:extLst>
            </c:dLbl>
            <c:dLbl>
              <c:idx val="1"/>
              <c:layout>
                <c:manualLayout>
                  <c:x val="5.6285182393906313E-3"/>
                  <c:y val="-5.613305153853916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C57A-1D46-A16B-9EC912E21BA6}"/>
                </c:ext>
              </c:extLst>
            </c:dLbl>
            <c:dLbl>
              <c:idx val="2"/>
              <c:layout>
                <c:manualLayout>
                  <c:x val="-1.5478535955927372E-2"/>
                  <c:y val="1.1049813295845605E-6"/>
                </c:manualLayout>
              </c:layout>
              <c:numFmt formatCode="&quot;₹&quot;0.00,,\ &quot;M&quot;\&#10;" sourceLinked="0"/>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17871963619385411"/>
                      <c:h val="0.20862784155157055"/>
                    </c:manualLayout>
                  </c15:layout>
                </c:ext>
                <c:ext xmlns:c16="http://schemas.microsoft.com/office/drawing/2014/chart" uri="{C3380CC4-5D6E-409C-BE32-E72D297353CC}">
                  <c16:uniqueId val="{00000004-C57A-1D46-A16B-9EC912E21BA6}"/>
                </c:ext>
              </c:extLst>
            </c:dLbl>
            <c:numFmt formatCode="&quot;₹&quot;0.00,,\ &quot;M&quot;\&#10;"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Helper!$H$2:$H$4</c:f>
              <c:strCache>
                <c:ptCount val="3"/>
                <c:pt idx="0">
                  <c:v>Target</c:v>
                </c:pt>
                <c:pt idx="1">
                  <c:v>Placed</c:v>
                </c:pt>
                <c:pt idx="2">
                  <c:v>Invoice</c:v>
                </c:pt>
              </c:strCache>
            </c:strRef>
          </c:cat>
          <c:val>
            <c:numRef>
              <c:f>Helper!$I$2:$I$4</c:f>
              <c:numCache>
                <c:formatCode>General</c:formatCode>
                <c:ptCount val="3"/>
                <c:pt idx="0">
                  <c:v>224566034</c:v>
                </c:pt>
                <c:pt idx="1">
                  <c:v>17006926.340000015</c:v>
                </c:pt>
                <c:pt idx="2">
                  <c:v>8394071</c:v>
                </c:pt>
              </c:numCache>
            </c:numRef>
          </c:val>
          <c:extLst>
            <c:ext xmlns:c16="http://schemas.microsoft.com/office/drawing/2014/chart" uri="{C3380CC4-5D6E-409C-BE32-E72D297353CC}">
              <c16:uniqueId val="{00000005-C57A-1D46-A16B-9EC912E21BA6}"/>
            </c:ext>
          </c:extLst>
        </c:ser>
        <c:dLbls>
          <c:dLblPos val="outEnd"/>
          <c:showLegendKey val="0"/>
          <c:showVal val="1"/>
          <c:showCatName val="0"/>
          <c:showSerName val="0"/>
          <c:showPercent val="0"/>
          <c:showBubbleSize val="0"/>
        </c:dLbls>
        <c:gapWidth val="50"/>
        <c:axId val="1329554128"/>
        <c:axId val="2054416415"/>
      </c:barChart>
      <c:catAx>
        <c:axId val="132955412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American Typewriter Condensed" panose="02090606020004020304" pitchFamily="18" charset="77"/>
                <a:ea typeface="+mn-ea"/>
                <a:cs typeface="+mn-cs"/>
              </a:defRPr>
            </a:pPr>
            <a:endParaRPr lang="en-US"/>
          </a:p>
        </c:txPr>
        <c:crossAx val="2054416415"/>
        <c:crosses val="autoZero"/>
        <c:auto val="1"/>
        <c:lblAlgn val="ctr"/>
        <c:lblOffset val="100"/>
        <c:noMultiLvlLbl val="0"/>
      </c:catAx>
      <c:valAx>
        <c:axId val="2054416415"/>
        <c:scaling>
          <c:orientation val="minMax"/>
        </c:scaling>
        <c:delete val="1"/>
        <c:axPos val="t"/>
        <c:numFmt formatCode="General" sourceLinked="1"/>
        <c:majorTickMark val="none"/>
        <c:minorTickMark val="none"/>
        <c:tickLblPos val="nextTo"/>
        <c:crossAx val="1329554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[Branch Dashboard.xlsx]KPI_Stage_Revenue!PivotTable10</c:name>
    <c:fmtId val="15"/>
  </c:pivotSource>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American Typewriter" panose="02090604020004020304" pitchFamily="18" charset="77"/>
                <a:ea typeface="+mn-ea"/>
                <a:cs typeface="+mn-cs"/>
              </a:defRPr>
            </a:pPr>
            <a:r>
              <a:rPr lang="en-IN" sz="1600" b="1" i="0" u="none" strike="noStrike" baseline="0">
                <a:effectLst/>
                <a:latin typeface="American Typewriter" panose="02090604020004020304" pitchFamily="18" charset="77"/>
              </a:rPr>
              <a:t>Stage by Revenue</a:t>
            </a:r>
            <a:endParaRPr lang="en-US" sz="1600" b="1" i="0">
              <a:latin typeface="American Typewriter" panose="02090604020004020304" pitchFamily="18" charset="77"/>
            </a:endParaRPr>
          </a:p>
        </c:rich>
      </c:tx>
      <c:layout>
        <c:manualLayout>
          <c:xMode val="edge"/>
          <c:yMode val="edge"/>
          <c:x val="0.29762319508490681"/>
          <c:y val="0.15797871678762285"/>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American Typewriter" panose="02090604020004020304" pitchFamily="18" charset="77"/>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849845792065954"/>
          <c:y val="0.17171296296296296"/>
          <c:w val="0.81369744710958392"/>
          <c:h val="0.72125801983085447"/>
        </c:manualLayout>
      </c:layout>
      <c:areaChart>
        <c:grouping val="standard"/>
        <c:varyColors val="0"/>
        <c:ser>
          <c:idx val="0"/>
          <c:order val="0"/>
          <c:tx>
            <c:strRef>
              <c:f>KPI_Stage_Revenue!$B$3</c:f>
              <c:strCache>
                <c:ptCount val="1"/>
                <c:pt idx="0">
                  <c:v>Total</c:v>
                </c:pt>
              </c:strCache>
            </c:strRef>
          </c:tx>
          <c:spPr>
            <a:solidFill>
              <a:schemeClr val="accent1"/>
            </a:solidFill>
            <a:ln>
              <a:noFill/>
            </a:ln>
            <a:effectLst/>
          </c:spPr>
          <c:cat>
            <c:strRef>
              <c:f>KPI_Stage_Revenue!$A$4:$A$7</c:f>
              <c:strCache>
                <c:ptCount val="3"/>
                <c:pt idx="0">
                  <c:v>Negotiate</c:v>
                </c:pt>
                <c:pt idx="1">
                  <c:v>Propose Solution</c:v>
                </c:pt>
                <c:pt idx="2">
                  <c:v>Qualify Opportunity</c:v>
                </c:pt>
              </c:strCache>
            </c:strRef>
          </c:cat>
          <c:val>
            <c:numRef>
              <c:f>KPI_Stage_Revenue!$B$4:$B$7</c:f>
              <c:numCache>
                <c:formatCode>General</c:formatCode>
                <c:ptCount val="3"/>
                <c:pt idx="0">
                  <c:v>899000</c:v>
                </c:pt>
                <c:pt idx="1">
                  <c:v>60000</c:v>
                </c:pt>
                <c:pt idx="2">
                  <c:v>5919500</c:v>
                </c:pt>
              </c:numCache>
            </c:numRef>
          </c:val>
          <c:extLst>
            <c:ext xmlns:c16="http://schemas.microsoft.com/office/drawing/2014/chart" uri="{C3380CC4-5D6E-409C-BE32-E72D297353CC}">
              <c16:uniqueId val="{00000000-688F-9C43-9808-5483A366D7E9}"/>
            </c:ext>
          </c:extLst>
        </c:ser>
        <c:dLbls>
          <c:showLegendKey val="0"/>
          <c:showVal val="0"/>
          <c:showCatName val="0"/>
          <c:showSerName val="0"/>
          <c:showPercent val="0"/>
          <c:showBubbleSize val="0"/>
        </c:dLbls>
        <c:axId val="1547448624"/>
        <c:axId val="2054606527"/>
      </c:areaChart>
      <c:catAx>
        <c:axId val="1547448624"/>
        <c:scaling>
          <c:orientation val="maxMin"/>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2054606527"/>
        <c:crosses val="autoZero"/>
        <c:auto val="1"/>
        <c:lblAlgn val="ctr"/>
        <c:lblOffset val="100"/>
        <c:noMultiLvlLbl val="0"/>
      </c:catAx>
      <c:valAx>
        <c:axId val="2054606527"/>
        <c:scaling>
          <c:orientation val="minMax"/>
        </c:scaling>
        <c:delete val="1"/>
        <c:axPos val="r"/>
        <c:numFmt formatCode="General" sourceLinked="1"/>
        <c:majorTickMark val="none"/>
        <c:minorTickMark val="none"/>
        <c:tickLblPos val="nextTo"/>
        <c:crossAx val="1547448624"/>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[Branch Dashboard.xlsx]KPI_Invoice!PivotTable5</c:name>
    <c:fmtId val="8"/>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American Typewriter" panose="02090604020004020304" pitchFamily="18" charset="77"/>
                <a:ea typeface="+mn-ea"/>
                <a:cs typeface="+mn-cs"/>
              </a:defRPr>
            </a:pPr>
            <a:r>
              <a:rPr lang="en-IN" sz="1400" b="1" i="0" u="none" strike="noStrike" baseline="0">
                <a:effectLst/>
                <a:latin typeface="American Typewriter" panose="02090604020004020304" pitchFamily="18" charset="77"/>
              </a:rPr>
              <a:t>No. of Invoices by Account Executive</a:t>
            </a:r>
            <a:endParaRPr lang="en-GB" b="1" i="0">
              <a:latin typeface="American Typewriter" panose="02090604020004020304" pitchFamily="18" charset="77"/>
            </a:endParaRPr>
          </a:p>
        </c:rich>
      </c:tx>
      <c:layout>
        <c:manualLayout>
          <c:xMode val="edge"/>
          <c:yMode val="edge"/>
          <c:x val="0.12206563168809945"/>
          <c:y val="0"/>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American Typewriter" panose="02090604020004020304" pitchFamily="18" charset="77"/>
              <a:ea typeface="+mn-ea"/>
              <a:cs typeface="+mn-cs"/>
            </a:defRPr>
          </a:pPr>
          <a:endParaRPr lang="en-GB"/>
        </a:p>
      </c:txPr>
    </c:title>
    <c:autoTitleDeleted val="0"/>
    <c:pivotFmts>
      <c:pivotFmt>
        <c:idx val="0"/>
        <c:spPr>
          <a:solidFill>
            <a:schemeClr val="accent6"/>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1"/>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2"/>
        <c:spPr>
          <a:solidFill>
            <a:schemeClr val="accent2">
              <a:lumMod val="60000"/>
              <a:lumOff val="40000"/>
            </a:schemeClr>
          </a:solidFill>
          <a:ln>
            <a:noFill/>
          </a:ln>
          <a:effectLst/>
        </c:spPr>
        <c:dLbl>
          <c:idx val="0"/>
          <c:numFmt formatCode="#,##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3"/>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4"/>
        <c:spPr>
          <a:solidFill>
            <a:schemeClr val="accent6"/>
          </a:solidFill>
          <a:ln>
            <a:noFill/>
          </a:ln>
          <a:effectLst/>
        </c:spPr>
        <c:dLbl>
          <c:idx val="0"/>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5"/>
        <c:spPr>
          <a:solidFill>
            <a:schemeClr val="accent6"/>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6"/>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7"/>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8"/>
        <c:spPr>
          <a:solidFill>
            <a:schemeClr val="accent6"/>
          </a:solidFill>
          <a:ln>
            <a:noFill/>
          </a:ln>
          <a:effectLst/>
        </c:spPr>
        <c:dLbl>
          <c:idx val="0"/>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9"/>
        <c:spPr>
          <a:solidFill>
            <a:schemeClr val="accent6"/>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10"/>
        <c:spPr>
          <a:solidFill>
            <a:schemeClr val="accent6"/>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11"/>
        <c:spPr>
          <a:solidFill>
            <a:schemeClr val="accent6"/>
          </a:solidFill>
          <a:ln>
            <a:noFill/>
          </a:ln>
          <a:effectLst/>
        </c:spPr>
        <c:dLbl>
          <c:idx val="0"/>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12"/>
        <c:spPr>
          <a:solidFill>
            <a:schemeClr val="accent6"/>
          </a:solidFill>
          <a:ln>
            <a:noFill/>
          </a:ln>
          <a:effectLst/>
        </c:spPr>
        <c:dLbl>
          <c:idx val="0"/>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13"/>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14"/>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15"/>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16"/>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17"/>
        <c:spPr>
          <a:solidFill>
            <a:schemeClr val="accent2">
              <a:lumMod val="60000"/>
              <a:lumOff val="40000"/>
            </a:schemeClr>
          </a:solidFill>
          <a:ln>
            <a:noFill/>
          </a:ln>
          <a:effectLst/>
        </c:spPr>
        <c:dLbl>
          <c:idx val="0"/>
          <c:numFmt formatCode="#,##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
      </c:pivotFmt>
      <c:pivotFmt>
        <c:idx val="18"/>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6"/>
          </a:solidFill>
          <a:ln>
            <a:noFill/>
          </a:ln>
          <a:effectLst/>
        </c:spPr>
        <c:dLbl>
          <c:idx val="0"/>
          <c:layout>
            <c:manualLayout>
              <c:x val="1.6122520083219686E-2"/>
              <c:y val="4.6296296296295444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6"/>
          </a:solidFill>
          <a:ln>
            <a:noFill/>
          </a:ln>
          <a:effectLst/>
        </c:spPr>
        <c:dLbl>
          <c:idx val="0"/>
          <c:layout>
            <c:manualLayout>
              <c:x val="3.4802950516140772E-3"/>
              <c:y val="-4.2500725161431774E-17"/>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layout>
                <c:manualLayout>
                  <c:w val="4.5562579013906444E-2"/>
                  <c:h val="5.5486293379994167E-2"/>
                </c:manualLayout>
              </c15:layout>
            </c:ext>
          </c:extLst>
        </c:dLbl>
      </c:pivotFmt>
      <c:pivotFmt>
        <c:idx val="21"/>
        <c:spPr>
          <a:solidFill>
            <a:schemeClr val="accent6"/>
          </a:solidFill>
          <a:ln>
            <a:noFill/>
          </a:ln>
          <a:effectLst/>
        </c:spPr>
        <c:dLbl>
          <c:idx val="0"/>
          <c:layout>
            <c:manualLayout>
              <c:x val="-8.9445896544910301E-3"/>
              <c:y val="-5.8820780150494563E-4"/>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layout>
                <c:manualLayout>
                  <c:w val="0.14305941845764855"/>
                  <c:h val="7.4004811898512685E-2"/>
                </c:manualLayout>
              </c15:layout>
            </c:ext>
          </c:extLst>
        </c:dLbl>
      </c:pivotFmt>
      <c:pivotFmt>
        <c:idx val="22"/>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4"/>
          </a:solidFill>
          <a:ln>
            <a:noFill/>
          </a:ln>
          <a:effectLst/>
        </c:spPr>
        <c:dLbl>
          <c:idx val="0"/>
          <c:layout>
            <c:manualLayout>
              <c:x val="1.8650965089540752E-2"/>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4"/>
          </a:solidFill>
          <a:ln>
            <a:noFill/>
          </a:ln>
          <a:effectLst/>
        </c:spPr>
        <c:dLbl>
          <c:idx val="0"/>
          <c:layout>
            <c:manualLayout>
              <c:x val="4.3446847905073811E-2"/>
              <c:y val="-4.2437781360066642E-17"/>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4"/>
          </a:solidFill>
          <a:ln>
            <a:noFill/>
          </a:ln>
          <a:effectLst/>
        </c:spPr>
        <c:dLbl>
          <c:idx val="0"/>
          <c:layout>
            <c:manualLayout>
              <c:x val="-2.9878057278238449E-2"/>
              <c:y val="4.6296296296296086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2">
              <a:lumMod val="60000"/>
              <a:lumOff val="40000"/>
            </a:schemeClr>
          </a:solidFill>
          <a:ln>
            <a:noFill/>
          </a:ln>
          <a:effectLst/>
        </c:spPr>
        <c:marker>
          <c:symbol val="none"/>
        </c:marker>
        <c:dLbl>
          <c:idx val="0"/>
          <c:numFmt formatCode="#,##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6"/>
          </a:solidFill>
          <a:ln>
            <a:noFill/>
          </a:ln>
          <a:effectLst/>
        </c:spPr>
        <c:dLbl>
          <c:idx val="0"/>
          <c:layout>
            <c:manualLayout>
              <c:x val="1.6122520083219686E-2"/>
              <c:y val="4.6296296296295444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6"/>
          </a:solidFill>
          <a:ln>
            <a:noFill/>
          </a:ln>
          <a:effectLst/>
        </c:spPr>
        <c:dLbl>
          <c:idx val="0"/>
          <c:layout>
            <c:manualLayout>
              <c:x val="3.4802950516140772E-3"/>
              <c:y val="-4.2500725161431774E-17"/>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layout>
                <c:manualLayout>
                  <c:w val="4.5562579013906444E-2"/>
                  <c:h val="5.5486293379994167E-2"/>
                </c:manualLayout>
              </c15:layout>
            </c:ext>
          </c:extLst>
        </c:dLbl>
      </c:pivotFmt>
      <c:pivotFmt>
        <c:idx val="30"/>
        <c:spPr>
          <a:solidFill>
            <a:schemeClr val="accent6"/>
          </a:solidFill>
          <a:ln>
            <a:noFill/>
          </a:ln>
          <a:effectLst/>
        </c:spPr>
        <c:dLbl>
          <c:idx val="0"/>
          <c:layout>
            <c:manualLayout>
              <c:x val="-8.9445896544910301E-3"/>
              <c:y val="-5.8820780150494563E-4"/>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layout>
                <c:manualLayout>
                  <c:w val="0.14305941845764855"/>
                  <c:h val="7.4004811898512685E-2"/>
                </c:manualLayout>
              </c15:layout>
            </c:ext>
          </c:extLst>
        </c:dLbl>
      </c:pivotFmt>
      <c:pivotFmt>
        <c:idx val="31"/>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4"/>
          </a:solidFill>
          <a:ln>
            <a:noFill/>
          </a:ln>
          <a:effectLst/>
        </c:spPr>
        <c:dLbl>
          <c:idx val="0"/>
          <c:layout>
            <c:manualLayout>
              <c:x val="1.8650965089540752E-2"/>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4"/>
          </a:solidFill>
          <a:ln>
            <a:noFill/>
          </a:ln>
          <a:effectLst/>
        </c:spPr>
        <c:dLbl>
          <c:idx val="0"/>
          <c:layout>
            <c:manualLayout>
              <c:x val="4.3446847905073811E-2"/>
              <c:y val="-4.2437781360066642E-17"/>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4"/>
          </a:solidFill>
          <a:ln>
            <a:noFill/>
          </a:ln>
          <a:effectLst/>
        </c:spPr>
        <c:dLbl>
          <c:idx val="0"/>
          <c:layout>
            <c:manualLayout>
              <c:x val="-2.9878057278238449E-2"/>
              <c:y val="4.6296296296296086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2">
              <a:lumMod val="60000"/>
              <a:lumOff val="40000"/>
            </a:schemeClr>
          </a:solidFill>
          <a:ln>
            <a:noFill/>
          </a:ln>
          <a:effectLst/>
        </c:spPr>
        <c:marker>
          <c:symbol val="none"/>
        </c:marker>
        <c:dLbl>
          <c:idx val="0"/>
          <c:numFmt formatCode="#,##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6"/>
          </a:solidFill>
          <a:ln>
            <a:noFill/>
          </a:ln>
          <a:effectLst/>
        </c:spPr>
        <c:dLbl>
          <c:idx val="0"/>
          <c:layout>
            <c:manualLayout>
              <c:x val="1.6122520083219686E-2"/>
              <c:y val="4.6296296296295444E-3"/>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6"/>
          </a:solidFill>
          <a:ln>
            <a:noFill/>
          </a:ln>
          <a:effectLst/>
        </c:spPr>
        <c:dLbl>
          <c:idx val="0"/>
          <c:layout>
            <c:manualLayout>
              <c:x val="3.4802950516140772E-3"/>
              <c:y val="-4.2500725161431774E-17"/>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layout>
                <c:manualLayout>
                  <c:w val="4.5562579013906444E-2"/>
                  <c:h val="5.5486293379994167E-2"/>
                </c:manualLayout>
              </c15:layout>
            </c:ext>
          </c:extLst>
        </c:dLbl>
      </c:pivotFmt>
      <c:pivotFmt>
        <c:idx val="39"/>
        <c:spPr>
          <a:solidFill>
            <a:schemeClr val="accent6"/>
          </a:solidFill>
          <a:ln>
            <a:noFill/>
          </a:ln>
          <a:effectLst/>
        </c:spPr>
        <c:dLbl>
          <c:idx val="0"/>
          <c:layout>
            <c:manualLayout>
              <c:x val="-8.9445896544910301E-3"/>
              <c:y val="-5.8820780150494563E-4"/>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layout>
                <c:manualLayout>
                  <c:w val="0.14305941845764855"/>
                  <c:h val="7.4004811898512685E-2"/>
                </c:manualLayout>
              </c15:layout>
            </c:ext>
          </c:extLst>
        </c:dLbl>
      </c:pivotFmt>
      <c:pivotFmt>
        <c:idx val="40"/>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4"/>
          </a:solidFill>
          <a:ln>
            <a:noFill/>
          </a:ln>
          <a:effectLst/>
        </c:spPr>
        <c:dLbl>
          <c:idx val="0"/>
          <c:layout>
            <c:manualLayout>
              <c:x val="1.8650965089540752E-2"/>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2"/>
        <c:spPr>
          <a:solidFill>
            <a:schemeClr val="accent4"/>
          </a:solidFill>
          <a:ln>
            <a:noFill/>
          </a:ln>
          <a:effectLst/>
        </c:spPr>
        <c:dLbl>
          <c:idx val="0"/>
          <c:layout>
            <c:manualLayout>
              <c:x val="4.3446847905073811E-2"/>
              <c:y val="-4.2437781360066642E-17"/>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3"/>
        <c:spPr>
          <a:solidFill>
            <a:schemeClr val="accent4"/>
          </a:solidFill>
          <a:ln>
            <a:noFill/>
          </a:ln>
          <a:effectLst/>
        </c:spPr>
        <c:dLbl>
          <c:idx val="0"/>
          <c:layout>
            <c:manualLayout>
              <c:x val="-2.9878057278238449E-2"/>
              <c:y val="4.6296296296296086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2">
              <a:lumMod val="60000"/>
              <a:lumOff val="40000"/>
            </a:schemeClr>
          </a:solidFill>
          <a:ln>
            <a:noFill/>
          </a:ln>
          <a:effectLst/>
        </c:spPr>
        <c:marker>
          <c:symbol val="none"/>
        </c:marker>
        <c:dLbl>
          <c:idx val="0"/>
          <c:numFmt formatCode="#,##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185820798948804"/>
          <c:y val="0.10226851851851852"/>
          <c:w val="0.77636107417816458"/>
          <c:h val="0.89773148148148152"/>
        </c:manualLayout>
      </c:layout>
      <c:barChart>
        <c:barDir val="bar"/>
        <c:grouping val="stacked"/>
        <c:varyColors val="0"/>
        <c:ser>
          <c:idx val="0"/>
          <c:order val="0"/>
          <c:tx>
            <c:strRef>
              <c:f>KPI_Invoice!$B$3:$B$4</c:f>
              <c:strCache>
                <c:ptCount val="1"/>
                <c:pt idx="0">
                  <c:v>Cross Sell</c:v>
                </c:pt>
              </c:strCache>
            </c:strRef>
          </c:tx>
          <c:spPr>
            <a:solidFill>
              <a:schemeClr val="accent6"/>
            </a:solidFill>
            <a:ln>
              <a:noFill/>
            </a:ln>
            <a:effectLst/>
          </c:spPr>
          <c:invertIfNegative val="0"/>
          <c:dPt>
            <c:idx val="3"/>
            <c:invertIfNegative val="0"/>
            <c:bubble3D val="0"/>
            <c:spPr>
              <a:solidFill>
                <a:schemeClr val="accent6"/>
              </a:solidFill>
              <a:ln>
                <a:noFill/>
              </a:ln>
              <a:effectLst/>
            </c:spPr>
            <c:extLst>
              <c:ext xmlns:c16="http://schemas.microsoft.com/office/drawing/2014/chart" uri="{C3380CC4-5D6E-409C-BE32-E72D297353CC}">
                <c16:uniqueId val="{00000001-1285-9343-B441-D78C546441DB}"/>
              </c:ext>
            </c:extLst>
          </c:dPt>
          <c:dPt>
            <c:idx val="5"/>
            <c:invertIfNegative val="0"/>
            <c:bubble3D val="0"/>
            <c:spPr>
              <a:solidFill>
                <a:schemeClr val="accent6"/>
              </a:solidFill>
              <a:ln>
                <a:noFill/>
              </a:ln>
              <a:effectLst/>
            </c:spPr>
            <c:extLst>
              <c:ext xmlns:c16="http://schemas.microsoft.com/office/drawing/2014/chart" uri="{C3380CC4-5D6E-409C-BE32-E72D297353CC}">
                <c16:uniqueId val="{00000003-1285-9343-B441-D78C546441DB}"/>
              </c:ext>
            </c:extLst>
          </c:dPt>
          <c:dPt>
            <c:idx val="7"/>
            <c:invertIfNegative val="0"/>
            <c:bubble3D val="0"/>
            <c:spPr>
              <a:solidFill>
                <a:schemeClr val="accent6"/>
              </a:solidFill>
              <a:ln>
                <a:noFill/>
              </a:ln>
              <a:effectLst/>
            </c:spPr>
            <c:extLst>
              <c:ext xmlns:c16="http://schemas.microsoft.com/office/drawing/2014/chart" uri="{C3380CC4-5D6E-409C-BE32-E72D297353CC}">
                <c16:uniqueId val="{00000005-1285-9343-B441-D78C546441DB}"/>
              </c:ext>
            </c:extLst>
          </c:dPt>
          <c:dLbls>
            <c:dLbl>
              <c:idx val="3"/>
              <c:layout>
                <c:manualLayout>
                  <c:x val="1.6122520083219686E-2"/>
                  <c:y val="4.6296296296295444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285-9343-B441-D78C546441DB}"/>
                </c:ext>
              </c:extLst>
            </c:dLbl>
            <c:dLbl>
              <c:idx val="5"/>
              <c:layout>
                <c:manualLayout>
                  <c:x val="3.4802950516140772E-3"/>
                  <c:y val="-4.2500725161431774E-17"/>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layout>
                    <c:manualLayout>
                      <c:w val="4.5562579013906444E-2"/>
                      <c:h val="5.5486293379994167E-2"/>
                    </c:manualLayout>
                  </c15:layout>
                </c:ext>
                <c:ext xmlns:c16="http://schemas.microsoft.com/office/drawing/2014/chart" uri="{C3380CC4-5D6E-409C-BE32-E72D297353CC}">
                  <c16:uniqueId val="{00000003-1285-9343-B441-D78C546441DB}"/>
                </c:ext>
              </c:extLst>
            </c:dLbl>
            <c:dLbl>
              <c:idx val="7"/>
              <c:layout>
                <c:manualLayout>
                  <c:x val="-8.9445896544910301E-3"/>
                  <c:y val="-5.8820780150494563E-4"/>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layout>
                    <c:manualLayout>
                      <c:w val="0.14305941845764855"/>
                      <c:h val="7.4004811898512685E-2"/>
                    </c:manualLayout>
                  </c15:layout>
                </c:ext>
                <c:ext xmlns:c16="http://schemas.microsoft.com/office/drawing/2014/chart" uri="{C3380CC4-5D6E-409C-BE32-E72D297353CC}">
                  <c16:uniqueId val="{00000005-1285-9343-B441-D78C546441DB}"/>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KPI_Invoice!$A$5:$A$13</c:f>
              <c:strCache>
                <c:ptCount val="8"/>
                <c:pt idx="0">
                  <c:v>Abhinav Shivam</c:v>
                </c:pt>
                <c:pt idx="1">
                  <c:v>Animesh Rawat</c:v>
                </c:pt>
                <c:pt idx="2">
                  <c:v>Gilbert</c:v>
                </c:pt>
                <c:pt idx="3">
                  <c:v>Juli</c:v>
                </c:pt>
                <c:pt idx="4">
                  <c:v>Ketan Jain</c:v>
                </c:pt>
                <c:pt idx="5">
                  <c:v>Mark</c:v>
                </c:pt>
                <c:pt idx="6">
                  <c:v>Vidit Shah</c:v>
                </c:pt>
                <c:pt idx="7">
                  <c:v>Vinay</c:v>
                </c:pt>
              </c:strCache>
            </c:strRef>
          </c:cat>
          <c:val>
            <c:numRef>
              <c:f>KPI_Invoice!$B$5:$B$13</c:f>
              <c:numCache>
                <c:formatCode>0.00</c:formatCode>
                <c:ptCount val="8"/>
                <c:pt idx="0">
                  <c:v>10</c:v>
                </c:pt>
                <c:pt idx="1">
                  <c:v>20</c:v>
                </c:pt>
                <c:pt idx="3">
                  <c:v>2</c:v>
                </c:pt>
                <c:pt idx="4">
                  <c:v>9</c:v>
                </c:pt>
                <c:pt idx="5">
                  <c:v>2</c:v>
                </c:pt>
                <c:pt idx="6">
                  <c:v>12</c:v>
                </c:pt>
                <c:pt idx="7">
                  <c:v>19</c:v>
                </c:pt>
              </c:numCache>
            </c:numRef>
          </c:val>
          <c:extLst>
            <c:ext xmlns:c16="http://schemas.microsoft.com/office/drawing/2014/chart" uri="{C3380CC4-5D6E-409C-BE32-E72D297353CC}">
              <c16:uniqueId val="{00000006-1285-9343-B441-D78C546441DB}"/>
            </c:ext>
          </c:extLst>
        </c:ser>
        <c:ser>
          <c:idx val="1"/>
          <c:order val="1"/>
          <c:tx>
            <c:strRef>
              <c:f>KPI_Invoice!$C$3:$C$4</c:f>
              <c:strCache>
                <c:ptCount val="1"/>
                <c:pt idx="0">
                  <c:v>New</c:v>
                </c:pt>
              </c:strCache>
            </c:strRef>
          </c:tx>
          <c:spPr>
            <a:solidFill>
              <a:schemeClr val="accent4"/>
            </a:solidFill>
            <a:ln>
              <a:noFill/>
            </a:ln>
            <a:effectLst/>
          </c:spPr>
          <c:invertIfNegative val="0"/>
          <c:dPt>
            <c:idx val="2"/>
            <c:invertIfNegative val="0"/>
            <c:bubble3D val="0"/>
            <c:spPr>
              <a:solidFill>
                <a:schemeClr val="accent4"/>
              </a:solidFill>
              <a:ln>
                <a:noFill/>
              </a:ln>
              <a:effectLst/>
            </c:spPr>
            <c:extLst>
              <c:ext xmlns:c16="http://schemas.microsoft.com/office/drawing/2014/chart" uri="{C3380CC4-5D6E-409C-BE32-E72D297353CC}">
                <c16:uniqueId val="{00000008-1285-9343-B441-D78C546441DB}"/>
              </c:ext>
            </c:extLst>
          </c:dPt>
          <c:dPt>
            <c:idx val="5"/>
            <c:invertIfNegative val="0"/>
            <c:bubble3D val="0"/>
            <c:spPr>
              <a:solidFill>
                <a:schemeClr val="accent4"/>
              </a:solidFill>
              <a:ln>
                <a:noFill/>
              </a:ln>
              <a:effectLst/>
            </c:spPr>
            <c:extLst>
              <c:ext xmlns:c16="http://schemas.microsoft.com/office/drawing/2014/chart" uri="{C3380CC4-5D6E-409C-BE32-E72D297353CC}">
                <c16:uniqueId val="{0000000A-1285-9343-B441-D78C546441DB}"/>
              </c:ext>
            </c:extLst>
          </c:dPt>
          <c:dPt>
            <c:idx val="7"/>
            <c:invertIfNegative val="0"/>
            <c:bubble3D val="0"/>
            <c:spPr>
              <a:solidFill>
                <a:schemeClr val="accent4"/>
              </a:solidFill>
              <a:ln>
                <a:noFill/>
              </a:ln>
              <a:effectLst/>
            </c:spPr>
            <c:extLst>
              <c:ext xmlns:c16="http://schemas.microsoft.com/office/drawing/2014/chart" uri="{C3380CC4-5D6E-409C-BE32-E72D297353CC}">
                <c16:uniqueId val="{0000000C-1285-9343-B441-D78C546441DB}"/>
              </c:ext>
            </c:extLst>
          </c:dPt>
          <c:dLbls>
            <c:dLbl>
              <c:idx val="2"/>
              <c:layout>
                <c:manualLayout>
                  <c:x val="1.8650965089540752E-2"/>
                  <c:y val="4.6296296296296294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285-9343-B441-D78C546441DB}"/>
                </c:ext>
              </c:extLst>
            </c:dLbl>
            <c:dLbl>
              <c:idx val="5"/>
              <c:layout>
                <c:manualLayout>
                  <c:x val="4.3446847905073811E-2"/>
                  <c:y val="-4.2437781360066642E-1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1285-9343-B441-D78C546441DB}"/>
                </c:ext>
              </c:extLst>
            </c:dLbl>
            <c:dLbl>
              <c:idx val="7"/>
              <c:layout>
                <c:manualLayout>
                  <c:x val="-2.9878057278238449E-2"/>
                  <c:y val="4.6296296296296086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1285-9343-B441-D78C546441DB}"/>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KPI_Invoice!$A$5:$A$13</c:f>
              <c:strCache>
                <c:ptCount val="8"/>
                <c:pt idx="0">
                  <c:v>Abhinav Shivam</c:v>
                </c:pt>
                <c:pt idx="1">
                  <c:v>Animesh Rawat</c:v>
                </c:pt>
                <c:pt idx="2">
                  <c:v>Gilbert</c:v>
                </c:pt>
                <c:pt idx="3">
                  <c:v>Juli</c:v>
                </c:pt>
                <c:pt idx="4">
                  <c:v>Ketan Jain</c:v>
                </c:pt>
                <c:pt idx="5">
                  <c:v>Mark</c:v>
                </c:pt>
                <c:pt idx="6">
                  <c:v>Vidit Shah</c:v>
                </c:pt>
                <c:pt idx="7">
                  <c:v>Vinay</c:v>
                </c:pt>
              </c:strCache>
            </c:strRef>
          </c:cat>
          <c:val>
            <c:numRef>
              <c:f>KPI_Invoice!$C$5:$C$13</c:f>
              <c:numCache>
                <c:formatCode>0.00</c:formatCode>
                <c:ptCount val="8"/>
                <c:pt idx="2">
                  <c:v>2</c:v>
                </c:pt>
                <c:pt idx="3">
                  <c:v>15</c:v>
                </c:pt>
                <c:pt idx="4">
                  <c:v>9</c:v>
                </c:pt>
                <c:pt idx="5">
                  <c:v>1</c:v>
                </c:pt>
                <c:pt idx="7">
                  <c:v>1</c:v>
                </c:pt>
              </c:numCache>
            </c:numRef>
          </c:val>
          <c:extLst>
            <c:ext xmlns:c16="http://schemas.microsoft.com/office/drawing/2014/chart" uri="{C3380CC4-5D6E-409C-BE32-E72D297353CC}">
              <c16:uniqueId val="{0000000D-1285-9343-B441-D78C546441DB}"/>
            </c:ext>
          </c:extLst>
        </c:ser>
        <c:ser>
          <c:idx val="2"/>
          <c:order val="2"/>
          <c:tx>
            <c:strRef>
              <c:f>KPI_Invoice!$D$3:$D$4</c:f>
              <c:strCache>
                <c:ptCount val="1"/>
                <c:pt idx="0">
                  <c:v>Renewal</c:v>
                </c:pt>
              </c:strCache>
            </c:strRef>
          </c:tx>
          <c:spPr>
            <a:solidFill>
              <a:schemeClr val="accent2">
                <a:lumMod val="60000"/>
                <a:lumOff val="4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KPI_Invoice!$A$5:$A$13</c:f>
              <c:strCache>
                <c:ptCount val="8"/>
                <c:pt idx="0">
                  <c:v>Abhinav Shivam</c:v>
                </c:pt>
                <c:pt idx="1">
                  <c:v>Animesh Rawat</c:v>
                </c:pt>
                <c:pt idx="2">
                  <c:v>Gilbert</c:v>
                </c:pt>
                <c:pt idx="3">
                  <c:v>Juli</c:v>
                </c:pt>
                <c:pt idx="4">
                  <c:v>Ketan Jain</c:v>
                </c:pt>
                <c:pt idx="5">
                  <c:v>Mark</c:v>
                </c:pt>
                <c:pt idx="6">
                  <c:v>Vidit Shah</c:v>
                </c:pt>
                <c:pt idx="7">
                  <c:v>Vinay</c:v>
                </c:pt>
              </c:strCache>
            </c:strRef>
          </c:cat>
          <c:val>
            <c:numRef>
              <c:f>KPI_Invoice!$D$5:$D$13</c:f>
              <c:numCache>
                <c:formatCode>0.00</c:formatCode>
                <c:ptCount val="8"/>
                <c:pt idx="2">
                  <c:v>61</c:v>
                </c:pt>
                <c:pt idx="3">
                  <c:v>5</c:v>
                </c:pt>
                <c:pt idx="4">
                  <c:v>18</c:v>
                </c:pt>
                <c:pt idx="6">
                  <c:v>15</c:v>
                </c:pt>
                <c:pt idx="7">
                  <c:v>3</c:v>
                </c:pt>
              </c:numCache>
            </c:numRef>
          </c:val>
          <c:extLst>
            <c:ext xmlns:c16="http://schemas.microsoft.com/office/drawing/2014/chart" uri="{C3380CC4-5D6E-409C-BE32-E72D297353CC}">
              <c16:uniqueId val="{0000000E-1285-9343-B441-D78C546441DB}"/>
            </c:ext>
          </c:extLst>
        </c:ser>
        <c:dLbls>
          <c:dLblPos val="inEnd"/>
          <c:showLegendKey val="0"/>
          <c:showVal val="1"/>
          <c:showCatName val="0"/>
          <c:showSerName val="0"/>
          <c:showPercent val="0"/>
          <c:showBubbleSize val="0"/>
        </c:dLbls>
        <c:gapWidth val="70"/>
        <c:overlap val="100"/>
        <c:axId val="991938560"/>
        <c:axId val="1876784175"/>
      </c:barChart>
      <c:catAx>
        <c:axId val="9919385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American Typewriter Condensed" panose="02090606020004020304" pitchFamily="18" charset="77"/>
                <a:ea typeface="+mn-ea"/>
                <a:cs typeface="+mn-cs"/>
              </a:defRPr>
            </a:pPr>
            <a:endParaRPr lang="en-US"/>
          </a:p>
        </c:txPr>
        <c:crossAx val="1876784175"/>
        <c:crosses val="autoZero"/>
        <c:auto val="1"/>
        <c:lblAlgn val="ctr"/>
        <c:lblOffset val="100"/>
        <c:noMultiLvlLbl val="0"/>
      </c:catAx>
      <c:valAx>
        <c:axId val="1876784175"/>
        <c:scaling>
          <c:orientation val="minMax"/>
        </c:scaling>
        <c:delete val="1"/>
        <c:axPos val="b"/>
        <c:numFmt formatCode="0.00" sourceLinked="1"/>
        <c:majorTickMark val="none"/>
        <c:minorTickMark val="none"/>
        <c:tickLblPos val="nextTo"/>
        <c:crossAx val="991938560"/>
        <c:crosses val="autoZero"/>
        <c:crossBetween val="between"/>
      </c:valAx>
      <c:spPr>
        <a:noFill/>
        <a:ln>
          <a:noFill/>
        </a:ln>
        <a:effectLst/>
      </c:spPr>
    </c:plotArea>
    <c:legend>
      <c:legendPos val="r"/>
      <c:layout>
        <c:manualLayout>
          <c:xMode val="edge"/>
          <c:yMode val="edge"/>
          <c:x val="0.84710035139412887"/>
          <c:y val="0.30258019830854477"/>
          <c:w val="0.13520053356162337"/>
          <c:h val="0.32581182560513267"/>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American Typewriter Condensed" panose="02090606020004020304" pitchFamily="18" charset="77"/>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[Branch Dashboard.xlsx]KPI_Oppty_Product!PivotTable11</c:name>
    <c:fmtId val="8"/>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American Typewriter" panose="02090604020004020304" pitchFamily="18" charset="77"/>
                <a:ea typeface="+mn-ea"/>
                <a:cs typeface="+mn-cs"/>
              </a:defRPr>
            </a:pPr>
            <a:r>
              <a:rPr lang="en-IN" sz="1400" b="1" i="0" u="none" strike="noStrike" baseline="0">
                <a:effectLst/>
                <a:latin typeface="American Typewriter" panose="02090604020004020304" pitchFamily="18" charset="77"/>
              </a:rPr>
              <a:t>Product Wise Opportunity Distribution</a:t>
            </a:r>
            <a:endParaRPr lang="en-US" sz="1400" b="1" i="0">
              <a:latin typeface="American Typewriter" panose="02090604020004020304" pitchFamily="18" charset="77"/>
            </a:endParaRPr>
          </a:p>
        </c:rich>
      </c:tx>
      <c:layout>
        <c:manualLayout>
          <c:xMode val="edge"/>
          <c:yMode val="edge"/>
          <c:x val="0.19795815831729774"/>
          <c:y val="3.3451272663552273E-2"/>
        </c:manualLayout>
      </c:layout>
      <c:overlay val="0"/>
      <c:spPr>
        <a:noFill/>
        <a:ln>
          <a:noFill/>
        </a:ln>
        <a:effectLst/>
      </c:sp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solidFill>
          <a:ln w="19050">
            <a:solidFill>
              <a:schemeClr val="lt1"/>
            </a:solidFill>
          </a:ln>
          <a:effectLst/>
        </c:spPr>
      </c:pivotFmt>
      <c:pivotFmt>
        <c:idx val="2"/>
        <c:spPr>
          <a:solidFill>
            <a:schemeClr val="accent4"/>
          </a:solidFill>
          <a:ln w="19050">
            <a:solidFill>
              <a:schemeClr val="lt1"/>
            </a:solidFill>
          </a:ln>
          <a:effectLst/>
        </c:spPr>
      </c:pivotFmt>
      <c:pivotFmt>
        <c:idx val="3"/>
        <c:spPr>
          <a:solidFill>
            <a:schemeClr val="accent6"/>
          </a:solidFill>
          <a:ln w="19050">
            <a:solidFill>
              <a:schemeClr val="lt1"/>
            </a:solidFill>
          </a:ln>
          <a:effectLst/>
        </c:spPr>
      </c:pivotFmt>
      <c:pivotFmt>
        <c:idx val="4"/>
        <c:spPr>
          <a:solidFill>
            <a:schemeClr val="accent1">
              <a:lumMod val="60000"/>
            </a:schemeClr>
          </a:solidFill>
          <a:ln w="19050">
            <a:solidFill>
              <a:schemeClr val="lt1"/>
            </a:solidFill>
          </a:ln>
          <a:effectLst/>
        </c:spPr>
        <c:dLbl>
          <c:idx val="0"/>
          <c:layout>
            <c:manualLayout>
              <c:x val="5.5555555555555046E-3"/>
              <c:y val="-0.11574074074074078"/>
            </c:manualLayout>
          </c:layout>
          <c:spPr>
            <a:noFill/>
            <a:ln>
              <a:noFill/>
            </a:ln>
            <a:effectLst/>
          </c:spPr>
          <c:txPr>
            <a:bodyPr rot="0" spcFirstLastPara="1" vertOverflow="ellipsis" vert="horz" wrap="square" lIns="38100" tIns="19050" rIns="38100" bIns="19050" anchor="ctr" anchorCtr="1">
              <a:noAutofit/>
            </a:bodyPr>
            <a:lstStyle/>
            <a:p>
              <a:pPr>
                <a:defRPr sz="11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5.7111111111111112E-2"/>
                  <c:h val="8.789370078740158E-2"/>
                </c:manualLayout>
              </c15:layout>
            </c:ext>
          </c:extLst>
        </c:dLbl>
      </c:pivotFmt>
      <c:pivotFmt>
        <c:idx val="5"/>
        <c:spPr>
          <a:solidFill>
            <a:schemeClr val="accent1"/>
          </a:solidFill>
          <a:ln w="19050">
            <a:solidFill>
              <a:schemeClr val="lt1"/>
            </a:solidFill>
          </a:ln>
          <a:effectLst/>
        </c:spPr>
      </c:pivotFmt>
      <c:pivotFmt>
        <c:idx val="6"/>
        <c:spPr>
          <a:solidFill>
            <a:schemeClr val="accent2"/>
          </a:solidFill>
          <a:ln w="19050">
            <a:solidFill>
              <a:schemeClr val="lt1"/>
            </a:solidFill>
          </a:ln>
          <a:effectLst/>
        </c:spPr>
        <c:dLbl>
          <c:idx val="0"/>
          <c:layout>
            <c:manualLayout>
              <c:x val="7.7777777777777779E-2"/>
              <c:y val="6.9444444444444448E-2"/>
            </c:manualLayout>
          </c:layout>
          <c:spPr>
            <a:noFill/>
            <a:ln>
              <a:noFill/>
            </a:ln>
            <a:effectLst/>
          </c:spPr>
          <c:txPr>
            <a:bodyPr rot="0" spcFirstLastPara="1" vertOverflow="ellipsis" vert="horz" wrap="square" lIns="38100" tIns="19050" rIns="38100" bIns="19050" anchor="ctr" anchorCtr="1">
              <a:noAutofit/>
            </a:bodyPr>
            <a:lstStyle/>
            <a:p>
              <a:pPr>
                <a:defRPr sz="11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8777777777777781E-2"/>
                  <c:h val="5.5486293379994167E-2"/>
                </c:manualLayout>
              </c15:layout>
            </c:ext>
          </c:extLst>
        </c:dLbl>
      </c:pivotFmt>
      <c:pivotFmt>
        <c:idx val="7"/>
        <c:spPr>
          <a:solidFill>
            <a:schemeClr val="accent3"/>
          </a:solidFill>
          <a:ln w="19050">
            <a:solidFill>
              <a:schemeClr val="lt1"/>
            </a:solidFill>
          </a:ln>
          <a:effectLst/>
        </c:spPr>
        <c:dLbl>
          <c:idx val="0"/>
          <c:layout>
            <c:manualLayout>
              <c:x val="-2.2222112860892387E-2"/>
              <c:y val="0.10648166375036454"/>
            </c:manualLayout>
          </c:layout>
          <c:spPr>
            <a:noFill/>
            <a:ln>
              <a:noFill/>
            </a:ln>
            <a:effectLst/>
          </c:spPr>
          <c:txPr>
            <a:bodyPr rot="0" spcFirstLastPara="1" vertOverflow="ellipsis" vert="horz" wrap="square" lIns="38100" tIns="19050" rIns="38100" bIns="19050" anchor="ctr" anchorCtr="1">
              <a:noAutofit/>
            </a:bodyPr>
            <a:lstStyle/>
            <a:p>
              <a:pPr>
                <a:defRPr sz="11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5.5888888888888877E-2"/>
                  <c:h val="6.9375182268883048E-2"/>
                </c:manualLayout>
              </c15:layout>
            </c:ext>
          </c:extLst>
        </c:dLbl>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dLbl>
          <c:idx val="0"/>
          <c:layout>
            <c:manualLayout>
              <c:x val="6.3888888888888884E-2"/>
              <c:y val="-3.2407407407407447E-2"/>
            </c:manualLayout>
          </c:layout>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dLbl>
          <c:idx val="0"/>
          <c:layout>
            <c:manualLayout>
              <c:x val="7.7777777777777779E-2"/>
              <c:y val="6.9444444444444448E-2"/>
            </c:manualLayout>
          </c:layout>
          <c:spPr>
            <a:noFill/>
            <a:ln>
              <a:noFill/>
            </a:ln>
            <a:effectLst/>
          </c:spPr>
          <c:txPr>
            <a:bodyPr rot="0" spcFirstLastPara="1" vertOverflow="ellipsis" vert="horz" wrap="square" lIns="38100" tIns="19050" rIns="38100" bIns="19050" anchor="ctr" anchorCtr="1">
              <a:noAutofit/>
            </a:bodyPr>
            <a:lstStyle/>
            <a:p>
              <a:pPr>
                <a:defRPr sz="11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8777777777777781E-2"/>
                  <c:h val="5.5486293379994167E-2"/>
                </c:manualLayout>
              </c15:layout>
            </c:ext>
          </c:extLst>
        </c:dLbl>
      </c:pivotFmt>
      <c:pivotFmt>
        <c:idx val="11"/>
        <c:spPr>
          <a:solidFill>
            <a:schemeClr val="accent1"/>
          </a:solidFill>
          <a:ln w="19050">
            <a:solidFill>
              <a:schemeClr val="lt1"/>
            </a:solidFill>
          </a:ln>
          <a:effectLst/>
        </c:spPr>
        <c:dLbl>
          <c:idx val="0"/>
          <c:layout>
            <c:manualLayout>
              <c:x val="-2.2222112860892387E-2"/>
              <c:y val="0.10648166375036454"/>
            </c:manualLayout>
          </c:layout>
          <c:spPr>
            <a:noFill/>
            <a:ln>
              <a:noFill/>
            </a:ln>
            <a:effectLst/>
          </c:spPr>
          <c:txPr>
            <a:bodyPr rot="0" spcFirstLastPara="1" vertOverflow="ellipsis" vert="horz" wrap="square" lIns="38100" tIns="19050" rIns="38100" bIns="19050" anchor="ctr" anchorCtr="1">
              <a:noAutofit/>
            </a:bodyPr>
            <a:lstStyle/>
            <a:p>
              <a:pPr>
                <a:defRPr sz="11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5.5888888888888877E-2"/>
                  <c:h val="6.9375182268883048E-2"/>
                </c:manualLayout>
              </c15:layout>
            </c:ext>
          </c:extLst>
        </c:dLbl>
      </c:pivotFmt>
      <c:pivotFmt>
        <c:idx val="12"/>
        <c:spPr>
          <a:solidFill>
            <a:schemeClr val="accent1"/>
          </a:solidFill>
          <a:ln w="19050">
            <a:solidFill>
              <a:schemeClr val="lt1"/>
            </a:solidFill>
          </a:ln>
          <a:effectLst/>
        </c:spPr>
        <c:dLbl>
          <c:idx val="0"/>
          <c:layout>
            <c:manualLayout>
              <c:x val="-5.555555555555558E-2"/>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dLbl>
          <c:idx val="0"/>
          <c:layout>
            <c:manualLayout>
              <c:x val="-4.4444444444444467E-2"/>
              <c:y val="-6.9444444444444448E-2"/>
            </c:manualLayout>
          </c:layout>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c:spPr>
        <c:dLbl>
          <c:idx val="0"/>
          <c:layout>
            <c:manualLayout>
              <c:x val="-2.7777777777777776E-2"/>
              <c:y val="-9.7222222222222224E-2"/>
            </c:manualLayout>
          </c:layout>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w="19050">
            <a:solidFill>
              <a:schemeClr val="lt1"/>
            </a:solidFill>
          </a:ln>
          <a:effectLst/>
        </c:spPr>
        <c:dLbl>
          <c:idx val="0"/>
          <c:layout>
            <c:manualLayout>
              <c:x val="5.5555555555555046E-3"/>
              <c:y val="-0.11574074074074078"/>
            </c:manualLayout>
          </c:layout>
          <c:spPr>
            <a:noFill/>
            <a:ln>
              <a:noFill/>
            </a:ln>
            <a:effectLst/>
          </c:spPr>
          <c:txPr>
            <a:bodyPr rot="0" spcFirstLastPara="1" vertOverflow="ellipsis" vert="horz" wrap="square" lIns="38100" tIns="19050" rIns="38100" bIns="19050" anchor="ctr" anchorCtr="1">
              <a:noAutofit/>
            </a:bodyPr>
            <a:lstStyle/>
            <a:p>
              <a:pPr>
                <a:defRPr sz="11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5.7111111111111112E-2"/>
                  <c:h val="8.789370078740158E-2"/>
                </c:manualLayout>
              </c15:layout>
            </c:ext>
          </c:extLst>
        </c:dLbl>
      </c:pivotFmt>
      <c:pivotFmt>
        <c:idx val="16"/>
        <c:spPr>
          <a:ln w="19050"/>
        </c:spPr>
        <c:marker>
          <c:symbol val="none"/>
        </c:marker>
        <c:dLbl>
          <c:idx val="0"/>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7"/>
        <c:spPr>
          <a:solidFill>
            <a:schemeClr val="accent1"/>
          </a:solidFill>
          <a:ln w="19050">
            <a:solidFill>
              <a:schemeClr val="lt1"/>
            </a:solidFill>
          </a:ln>
          <a:effectLst/>
        </c:spPr>
        <c:dLbl>
          <c:idx val="0"/>
          <c:layout>
            <c:manualLayout>
              <c:x val="9.5176795834578429E-2"/>
              <c:y val="-4.9056641229265514E-2"/>
            </c:manualLayout>
          </c:layout>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manualLayout>
                  <c:w val="7.1145715843447505E-2"/>
                  <c:h val="7.3398526193881083E-2"/>
                </c:manualLayout>
              </c15:layout>
            </c:ext>
          </c:extLst>
        </c:dLbl>
      </c:pivotFmt>
      <c:pivotFmt>
        <c:idx val="18"/>
        <c:spPr>
          <a:solidFill>
            <a:schemeClr val="accent2"/>
          </a:solidFill>
          <a:ln w="19050">
            <a:solidFill>
              <a:schemeClr val="lt1"/>
            </a:solidFill>
          </a:ln>
          <a:effectLst/>
        </c:spPr>
        <c:dLbl>
          <c:idx val="0"/>
          <c:layout>
            <c:manualLayout>
              <c:x val="7.7777777777777779E-2"/>
              <c:y val="6.9444444444444448E-2"/>
            </c:manualLayout>
          </c:layout>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8777777777777781E-2"/>
                  <c:h val="5.5486293379994167E-2"/>
                </c:manualLayout>
              </c15:layout>
            </c:ext>
          </c:extLst>
        </c:dLbl>
      </c:pivotFmt>
      <c:pivotFmt>
        <c:idx val="19"/>
        <c:spPr>
          <a:solidFill>
            <a:schemeClr val="accent3"/>
          </a:solidFill>
          <a:ln w="19050">
            <a:solidFill>
              <a:schemeClr val="lt1"/>
            </a:solidFill>
          </a:ln>
          <a:effectLst/>
        </c:spPr>
        <c:dLbl>
          <c:idx val="0"/>
          <c:layout>
            <c:manualLayout>
              <c:x val="-2.2222112860892387E-2"/>
              <c:y val="0.10648166375036454"/>
            </c:manualLayout>
          </c:layout>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5.5888888888888877E-2"/>
                  <c:h val="6.9375182268883048E-2"/>
                </c:manualLayout>
              </c15:layout>
            </c:ext>
          </c:extLst>
        </c:dLbl>
      </c:pivotFmt>
      <c:pivotFmt>
        <c:idx val="20"/>
        <c:spPr>
          <a:solidFill>
            <a:schemeClr val="accent4"/>
          </a:solidFill>
          <a:ln w="19050">
            <a:solidFill>
              <a:schemeClr val="lt1"/>
            </a:solidFill>
          </a:ln>
          <a:effectLst/>
        </c:spPr>
        <c:dLbl>
          <c:idx val="0"/>
          <c:layout>
            <c:manualLayout>
              <c:x val="-9.2284629993219749E-2"/>
              <c:y val="-1.439796360955899E-2"/>
            </c:manualLayout>
          </c:layout>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manualLayout>
                  <c:w val="7.2301896654959175E-2"/>
                  <c:h val="6.864165476200286E-2"/>
                </c:manualLayout>
              </c15:layout>
            </c:ext>
          </c:extLst>
        </c:dLbl>
      </c:pivotFmt>
      <c:pivotFmt>
        <c:idx val="21"/>
        <c:spPr>
          <a:solidFill>
            <a:schemeClr val="accent5"/>
          </a:solidFill>
          <a:ln w="19050">
            <a:solidFill>
              <a:schemeClr val="lt1"/>
            </a:solidFill>
          </a:ln>
          <a:effectLst/>
        </c:spPr>
        <c:dLbl>
          <c:idx val="0"/>
          <c:layout>
            <c:manualLayout>
              <c:x val="-7.1651183441142879E-2"/>
              <c:y val="-9.085025143998364E-2"/>
            </c:manualLayout>
          </c:layout>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manualLayout>
                  <c:w val="7.5022574125071892E-2"/>
                  <c:h val="9.2426011921394005E-2"/>
                </c:manualLayout>
              </c15:layout>
            </c:ext>
          </c:extLst>
        </c:dLbl>
      </c:pivotFmt>
      <c:pivotFmt>
        <c:idx val="22"/>
        <c:spPr>
          <a:solidFill>
            <a:schemeClr val="accent6"/>
          </a:solidFill>
          <a:ln w="19050">
            <a:solidFill>
              <a:schemeClr val="lt1"/>
            </a:solidFill>
          </a:ln>
          <a:effectLst/>
        </c:spPr>
        <c:dLbl>
          <c:idx val="0"/>
          <c:layout>
            <c:manualLayout>
              <c:x val="-5.4984463217833075E-2"/>
              <c:y val="-0.12100656897725766"/>
            </c:manualLayout>
          </c:layout>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23"/>
        <c:spPr>
          <a:solidFill>
            <a:schemeClr val="accent1">
              <a:lumMod val="60000"/>
            </a:schemeClr>
          </a:solidFill>
          <a:ln w="19050">
            <a:solidFill>
              <a:schemeClr val="lt1"/>
            </a:solidFill>
          </a:ln>
          <a:effectLst/>
        </c:spPr>
        <c:dLbl>
          <c:idx val="0"/>
          <c:layout>
            <c:manualLayout>
              <c:x val="3.8203667344693819E-2"/>
              <c:y val="-0.11098399069301247"/>
            </c:manualLayout>
          </c:layout>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5.7111111111111112E-2"/>
                  <c:h val="8.789370078740158E-2"/>
                </c:manualLayout>
              </c15:layout>
            </c:ext>
          </c:extLst>
        </c:dLbl>
      </c:pivotFmt>
      <c:pivotFmt>
        <c:idx val="24"/>
        <c:spPr>
          <a:ln w="19050"/>
        </c:spPr>
        <c:marker>
          <c:symbol val="none"/>
        </c:marker>
        <c:dLbl>
          <c:idx val="0"/>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25"/>
        <c:spPr>
          <a:solidFill>
            <a:schemeClr val="accent1"/>
          </a:solidFill>
          <a:ln w="19050">
            <a:solidFill>
              <a:schemeClr val="lt1"/>
            </a:solidFill>
          </a:ln>
          <a:effectLst/>
        </c:spPr>
        <c:dLbl>
          <c:idx val="0"/>
          <c:layout>
            <c:manualLayout>
              <c:x val="9.5176795834578429E-2"/>
              <c:y val="-4.9056641229265514E-2"/>
            </c:manualLayout>
          </c:layout>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manualLayout>
                  <c:w val="7.1145715843447505E-2"/>
                  <c:h val="7.3398526193881083E-2"/>
                </c:manualLayout>
              </c15:layout>
            </c:ext>
          </c:extLst>
        </c:dLbl>
      </c:pivotFmt>
      <c:pivotFmt>
        <c:idx val="26"/>
        <c:spPr>
          <a:solidFill>
            <a:schemeClr val="accent2"/>
          </a:solidFill>
          <a:ln w="19050">
            <a:solidFill>
              <a:schemeClr val="lt1"/>
            </a:solidFill>
          </a:ln>
          <a:effectLst/>
        </c:spPr>
        <c:dLbl>
          <c:idx val="0"/>
          <c:layout>
            <c:manualLayout>
              <c:x val="7.7777777777777779E-2"/>
              <c:y val="6.9444444444444448E-2"/>
            </c:manualLayout>
          </c:layout>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8777777777777781E-2"/>
                  <c:h val="5.5486293379994167E-2"/>
                </c:manualLayout>
              </c15:layout>
            </c:ext>
          </c:extLst>
        </c:dLbl>
      </c:pivotFmt>
      <c:pivotFmt>
        <c:idx val="27"/>
        <c:spPr>
          <a:solidFill>
            <a:schemeClr val="accent3"/>
          </a:solidFill>
          <a:ln w="19050">
            <a:solidFill>
              <a:schemeClr val="lt1"/>
            </a:solidFill>
          </a:ln>
          <a:effectLst/>
        </c:spPr>
        <c:dLbl>
          <c:idx val="0"/>
          <c:layout>
            <c:manualLayout>
              <c:x val="-2.2222112860892387E-2"/>
              <c:y val="0.10648166375036454"/>
            </c:manualLayout>
          </c:layout>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5.5888888888888877E-2"/>
                  <c:h val="6.9375182268883048E-2"/>
                </c:manualLayout>
              </c15:layout>
            </c:ext>
          </c:extLst>
        </c:dLbl>
      </c:pivotFmt>
      <c:pivotFmt>
        <c:idx val="28"/>
        <c:spPr>
          <a:solidFill>
            <a:schemeClr val="accent4"/>
          </a:solidFill>
          <a:ln w="19050">
            <a:solidFill>
              <a:schemeClr val="lt1"/>
            </a:solidFill>
          </a:ln>
          <a:effectLst/>
        </c:spPr>
        <c:dLbl>
          <c:idx val="0"/>
          <c:layout>
            <c:manualLayout>
              <c:x val="-9.2284629993219749E-2"/>
              <c:y val="-1.439796360955899E-2"/>
            </c:manualLayout>
          </c:layout>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manualLayout>
                  <c:w val="7.2301896654959175E-2"/>
                  <c:h val="6.864165476200286E-2"/>
                </c:manualLayout>
              </c15:layout>
            </c:ext>
          </c:extLst>
        </c:dLbl>
      </c:pivotFmt>
      <c:pivotFmt>
        <c:idx val="29"/>
        <c:spPr>
          <a:solidFill>
            <a:schemeClr val="accent5"/>
          </a:solidFill>
          <a:ln w="19050">
            <a:solidFill>
              <a:schemeClr val="lt1"/>
            </a:solidFill>
          </a:ln>
          <a:effectLst/>
        </c:spPr>
        <c:dLbl>
          <c:idx val="0"/>
          <c:layout>
            <c:manualLayout>
              <c:x val="-7.1651183441142879E-2"/>
              <c:y val="-9.085025143998364E-2"/>
            </c:manualLayout>
          </c:layout>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manualLayout>
                  <c:w val="7.5022574125071892E-2"/>
                  <c:h val="9.2426011921394005E-2"/>
                </c:manualLayout>
              </c15:layout>
            </c:ext>
          </c:extLst>
        </c:dLbl>
      </c:pivotFmt>
      <c:pivotFmt>
        <c:idx val="30"/>
        <c:spPr>
          <a:solidFill>
            <a:schemeClr val="accent6"/>
          </a:solidFill>
          <a:ln w="19050">
            <a:solidFill>
              <a:schemeClr val="lt1"/>
            </a:solidFill>
          </a:ln>
          <a:effectLst/>
        </c:spPr>
        <c:dLbl>
          <c:idx val="0"/>
          <c:layout>
            <c:manualLayout>
              <c:x val="-5.4984463217833075E-2"/>
              <c:y val="-0.12100656897725766"/>
            </c:manualLayout>
          </c:layout>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31"/>
        <c:spPr>
          <a:solidFill>
            <a:schemeClr val="accent1">
              <a:lumMod val="60000"/>
            </a:schemeClr>
          </a:solidFill>
          <a:ln w="19050">
            <a:solidFill>
              <a:schemeClr val="lt1"/>
            </a:solidFill>
          </a:ln>
          <a:effectLst/>
        </c:spPr>
        <c:dLbl>
          <c:idx val="0"/>
          <c:layout>
            <c:manualLayout>
              <c:x val="3.8203667344693819E-2"/>
              <c:y val="-0.11098399069301247"/>
            </c:manualLayout>
          </c:layout>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5.7111111111111112E-2"/>
                  <c:h val="8.789370078740158E-2"/>
                </c:manualLayout>
              </c15:layout>
            </c:ext>
          </c:extLst>
        </c:dLbl>
      </c:pivotFmt>
      <c:pivotFmt>
        <c:idx val="32"/>
        <c:spPr>
          <a:ln w="19050"/>
        </c:spPr>
        <c:marker>
          <c:symbol val="none"/>
        </c:marker>
        <c:dLbl>
          <c:idx val="0"/>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33"/>
        <c:spPr>
          <a:solidFill>
            <a:schemeClr val="accent1"/>
          </a:solidFill>
          <a:ln w="19050">
            <a:solidFill>
              <a:schemeClr val="lt1"/>
            </a:solidFill>
          </a:ln>
          <a:effectLst/>
        </c:spPr>
        <c:dLbl>
          <c:idx val="0"/>
          <c:layout>
            <c:manualLayout>
              <c:x val="9.5176795834578429E-2"/>
              <c:y val="-4.9056641229265514E-2"/>
            </c:manualLayout>
          </c:layout>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manualLayout>
                  <c:w val="7.1145715843447505E-2"/>
                  <c:h val="7.3398526193881083E-2"/>
                </c:manualLayout>
              </c15:layout>
            </c:ext>
          </c:extLst>
        </c:dLbl>
      </c:pivotFmt>
      <c:pivotFmt>
        <c:idx val="34"/>
        <c:spPr>
          <a:solidFill>
            <a:schemeClr val="accent2"/>
          </a:solidFill>
          <a:ln w="19050">
            <a:solidFill>
              <a:schemeClr val="lt1"/>
            </a:solidFill>
          </a:ln>
          <a:effectLst/>
        </c:spPr>
        <c:dLbl>
          <c:idx val="0"/>
          <c:layout>
            <c:manualLayout>
              <c:x val="7.7777777777777779E-2"/>
              <c:y val="6.9444444444444448E-2"/>
            </c:manualLayout>
          </c:layout>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8777777777777781E-2"/>
                  <c:h val="5.5486293379994167E-2"/>
                </c:manualLayout>
              </c15:layout>
            </c:ext>
          </c:extLst>
        </c:dLbl>
      </c:pivotFmt>
      <c:pivotFmt>
        <c:idx val="35"/>
        <c:spPr>
          <a:solidFill>
            <a:schemeClr val="accent3"/>
          </a:solidFill>
          <a:ln w="19050">
            <a:solidFill>
              <a:schemeClr val="lt1"/>
            </a:solidFill>
          </a:ln>
          <a:effectLst/>
        </c:spPr>
        <c:dLbl>
          <c:idx val="0"/>
          <c:layout>
            <c:manualLayout>
              <c:x val="-2.2222112860892387E-2"/>
              <c:y val="0.10648166375036454"/>
            </c:manualLayout>
          </c:layout>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5.5888888888888877E-2"/>
                  <c:h val="6.9375182268883048E-2"/>
                </c:manualLayout>
              </c15:layout>
            </c:ext>
          </c:extLst>
        </c:dLbl>
      </c:pivotFmt>
      <c:pivotFmt>
        <c:idx val="36"/>
        <c:spPr>
          <a:solidFill>
            <a:schemeClr val="accent4"/>
          </a:solidFill>
          <a:ln w="19050">
            <a:solidFill>
              <a:schemeClr val="lt1"/>
            </a:solidFill>
          </a:ln>
          <a:effectLst/>
        </c:spPr>
        <c:dLbl>
          <c:idx val="0"/>
          <c:layout>
            <c:manualLayout>
              <c:x val="-9.2284629993219749E-2"/>
              <c:y val="-1.439796360955899E-2"/>
            </c:manualLayout>
          </c:layout>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manualLayout>
                  <c:w val="7.2301896654959175E-2"/>
                  <c:h val="6.864165476200286E-2"/>
                </c:manualLayout>
              </c15:layout>
            </c:ext>
          </c:extLst>
        </c:dLbl>
      </c:pivotFmt>
      <c:pivotFmt>
        <c:idx val="37"/>
        <c:spPr>
          <a:solidFill>
            <a:schemeClr val="accent5"/>
          </a:solidFill>
          <a:ln w="19050">
            <a:solidFill>
              <a:schemeClr val="lt1"/>
            </a:solidFill>
          </a:ln>
          <a:effectLst/>
        </c:spPr>
        <c:dLbl>
          <c:idx val="0"/>
          <c:layout>
            <c:manualLayout>
              <c:x val="-7.1651183441142879E-2"/>
              <c:y val="-9.085025143998364E-2"/>
            </c:manualLayout>
          </c:layout>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layout>
                <c:manualLayout>
                  <c:w val="7.5022574125071892E-2"/>
                  <c:h val="9.2426011921394005E-2"/>
                </c:manualLayout>
              </c15:layout>
            </c:ext>
          </c:extLst>
        </c:dLbl>
      </c:pivotFmt>
      <c:pivotFmt>
        <c:idx val="38"/>
        <c:spPr>
          <a:solidFill>
            <a:schemeClr val="accent6"/>
          </a:solidFill>
          <a:ln w="19050">
            <a:solidFill>
              <a:schemeClr val="lt1"/>
            </a:solidFill>
          </a:ln>
          <a:effectLst/>
        </c:spPr>
        <c:dLbl>
          <c:idx val="0"/>
          <c:layout>
            <c:manualLayout>
              <c:x val="-5.4984463217833075E-2"/>
              <c:y val="-0.12100656897725766"/>
            </c:manualLayout>
          </c:layout>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39"/>
        <c:spPr>
          <a:solidFill>
            <a:schemeClr val="accent1">
              <a:lumMod val="60000"/>
            </a:schemeClr>
          </a:solidFill>
          <a:ln w="19050">
            <a:solidFill>
              <a:schemeClr val="lt1"/>
            </a:solidFill>
          </a:ln>
          <a:effectLst/>
        </c:spPr>
        <c:dLbl>
          <c:idx val="0"/>
          <c:layout>
            <c:manualLayout>
              <c:x val="3.8203667344693819E-2"/>
              <c:y val="-0.11098399069301247"/>
            </c:manualLayout>
          </c:layout>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5.7111111111111112E-2"/>
                  <c:h val="8.789370078740158E-2"/>
                </c:manualLayout>
              </c15:layout>
            </c:ext>
          </c:extLst>
        </c:dLbl>
      </c:pivotFmt>
    </c:pivotFmts>
    <c:plotArea>
      <c:layout>
        <c:manualLayout>
          <c:layoutTarget val="inner"/>
          <c:xMode val="edge"/>
          <c:yMode val="edge"/>
          <c:x val="0.19255005671648506"/>
          <c:y val="0.25133885330183059"/>
          <c:w val="0.40047572178477692"/>
          <c:h val="0.66745953630796151"/>
        </c:manualLayout>
      </c:layout>
      <c:doughnutChart>
        <c:varyColors val="1"/>
        <c:ser>
          <c:idx val="0"/>
          <c:order val="0"/>
          <c:tx>
            <c:strRef>
              <c:f>KPI_Oppty_Product!$B$3</c:f>
              <c:strCache>
                <c:ptCount val="1"/>
                <c:pt idx="0">
                  <c:v>Total</c:v>
                </c:pt>
              </c:strCache>
            </c:strRef>
          </c:tx>
          <c:spPr>
            <a:ln w="19050"/>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BFB-AE4B-BA51-7DAA5A25DB5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BFB-AE4B-BA51-7DAA5A25DB5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BFB-AE4B-BA51-7DAA5A25DB5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BFB-AE4B-BA51-7DAA5A25DB5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BFB-AE4B-BA51-7DAA5A25DB5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BFB-AE4B-BA51-7DAA5A25DB5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BFB-AE4B-BA51-7DAA5A25DB52}"/>
              </c:ext>
            </c:extLst>
          </c:dPt>
          <c:dLbls>
            <c:dLbl>
              <c:idx val="0"/>
              <c:layout>
                <c:manualLayout>
                  <c:x val="9.5176795834578429E-2"/>
                  <c:y val="-4.9056641229265514E-2"/>
                </c:manualLayout>
              </c:layout>
              <c:showLegendKey val="0"/>
              <c:showVal val="1"/>
              <c:showCatName val="0"/>
              <c:showSerName val="0"/>
              <c:showPercent val="0"/>
              <c:showBubbleSize val="0"/>
              <c:extLst>
                <c:ext xmlns:c15="http://schemas.microsoft.com/office/drawing/2012/chart" uri="{CE6537A1-D6FC-4f65-9D91-7224C49458BB}">
                  <c15:layout>
                    <c:manualLayout>
                      <c:w val="7.1145715843447505E-2"/>
                      <c:h val="7.3398526193881083E-2"/>
                    </c:manualLayout>
                  </c15:layout>
                </c:ext>
                <c:ext xmlns:c16="http://schemas.microsoft.com/office/drawing/2014/chart" uri="{C3380CC4-5D6E-409C-BE32-E72D297353CC}">
                  <c16:uniqueId val="{00000001-9BFB-AE4B-BA51-7DAA5A25DB52}"/>
                </c:ext>
              </c:extLst>
            </c:dLbl>
            <c:dLbl>
              <c:idx val="1"/>
              <c:layout>
                <c:manualLayout>
                  <c:x val="7.7777777777777779E-2"/>
                  <c:y val="6.9444444444444448E-2"/>
                </c:manualLayout>
              </c:layout>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8777777777777781E-2"/>
                      <c:h val="5.5486293379994167E-2"/>
                    </c:manualLayout>
                  </c15:layout>
                </c:ext>
                <c:ext xmlns:c16="http://schemas.microsoft.com/office/drawing/2014/chart" uri="{C3380CC4-5D6E-409C-BE32-E72D297353CC}">
                  <c16:uniqueId val="{00000003-9BFB-AE4B-BA51-7DAA5A25DB52}"/>
                </c:ext>
              </c:extLst>
            </c:dLbl>
            <c:dLbl>
              <c:idx val="2"/>
              <c:layout>
                <c:manualLayout>
                  <c:x val="-2.2222112860892387E-2"/>
                  <c:y val="0.10648166375036454"/>
                </c:manualLayout>
              </c:layout>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5.5888888888888877E-2"/>
                      <c:h val="6.9375182268883048E-2"/>
                    </c:manualLayout>
                  </c15:layout>
                </c:ext>
                <c:ext xmlns:c16="http://schemas.microsoft.com/office/drawing/2014/chart" uri="{C3380CC4-5D6E-409C-BE32-E72D297353CC}">
                  <c16:uniqueId val="{00000005-9BFB-AE4B-BA51-7DAA5A25DB52}"/>
                </c:ext>
              </c:extLst>
            </c:dLbl>
            <c:dLbl>
              <c:idx val="3"/>
              <c:layout>
                <c:manualLayout>
                  <c:x val="-9.2284629993219749E-2"/>
                  <c:y val="-1.439796360955899E-2"/>
                </c:manualLayout>
              </c:layout>
              <c:showLegendKey val="0"/>
              <c:showVal val="1"/>
              <c:showCatName val="0"/>
              <c:showSerName val="0"/>
              <c:showPercent val="0"/>
              <c:showBubbleSize val="0"/>
              <c:extLst>
                <c:ext xmlns:c15="http://schemas.microsoft.com/office/drawing/2012/chart" uri="{CE6537A1-D6FC-4f65-9D91-7224C49458BB}">
                  <c15:layout>
                    <c:manualLayout>
                      <c:w val="7.2301896654959175E-2"/>
                      <c:h val="6.864165476200286E-2"/>
                    </c:manualLayout>
                  </c15:layout>
                </c:ext>
                <c:ext xmlns:c16="http://schemas.microsoft.com/office/drawing/2014/chart" uri="{C3380CC4-5D6E-409C-BE32-E72D297353CC}">
                  <c16:uniqueId val="{00000007-9BFB-AE4B-BA51-7DAA5A25DB52}"/>
                </c:ext>
              </c:extLst>
            </c:dLbl>
            <c:dLbl>
              <c:idx val="4"/>
              <c:layout>
                <c:manualLayout>
                  <c:x val="-7.1651183441142879E-2"/>
                  <c:y val="-9.085025143998364E-2"/>
                </c:manualLayout>
              </c:layout>
              <c:showLegendKey val="0"/>
              <c:showVal val="1"/>
              <c:showCatName val="0"/>
              <c:showSerName val="0"/>
              <c:showPercent val="0"/>
              <c:showBubbleSize val="0"/>
              <c:extLst>
                <c:ext xmlns:c15="http://schemas.microsoft.com/office/drawing/2012/chart" uri="{CE6537A1-D6FC-4f65-9D91-7224C49458BB}">
                  <c15:layout>
                    <c:manualLayout>
                      <c:w val="7.5022574125071892E-2"/>
                      <c:h val="9.2426011921394005E-2"/>
                    </c:manualLayout>
                  </c15:layout>
                </c:ext>
                <c:ext xmlns:c16="http://schemas.microsoft.com/office/drawing/2014/chart" uri="{C3380CC4-5D6E-409C-BE32-E72D297353CC}">
                  <c16:uniqueId val="{00000009-9BFB-AE4B-BA51-7DAA5A25DB52}"/>
                </c:ext>
              </c:extLst>
            </c:dLbl>
            <c:dLbl>
              <c:idx val="5"/>
              <c:layout>
                <c:manualLayout>
                  <c:x val="-5.4984463217833075E-2"/>
                  <c:y val="-0.1210065689772576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9BFB-AE4B-BA51-7DAA5A25DB52}"/>
                </c:ext>
              </c:extLst>
            </c:dLbl>
            <c:dLbl>
              <c:idx val="6"/>
              <c:layout>
                <c:manualLayout>
                  <c:x val="3.8203667344693819E-2"/>
                  <c:y val="-0.11098399069301247"/>
                </c:manualLayout>
              </c:layout>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5.7111111111111112E-2"/>
                      <c:h val="8.789370078740158E-2"/>
                    </c:manualLayout>
                  </c15:layout>
                </c:ext>
                <c:ext xmlns:c16="http://schemas.microsoft.com/office/drawing/2014/chart" uri="{C3380CC4-5D6E-409C-BE32-E72D297353CC}">
                  <c16:uniqueId val="{0000000D-9BFB-AE4B-BA51-7DAA5A25DB52}"/>
                </c:ext>
              </c:extLst>
            </c:dLbl>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rect">
                    <a:avLst/>
                  </a:prstGeom>
                </c15:spPr>
              </c:ext>
            </c:extLst>
          </c:dLbls>
          <c:cat>
            <c:strRef>
              <c:f>KPI_Oppty_Product!$A$4:$A$11</c:f>
              <c:strCache>
                <c:ptCount val="7"/>
                <c:pt idx="0">
                  <c:v>Employee Benefits</c:v>
                </c:pt>
                <c:pt idx="1">
                  <c:v>Engineering</c:v>
                </c:pt>
                <c:pt idx="2">
                  <c:v>Fire</c:v>
                </c:pt>
                <c:pt idx="3">
                  <c:v>Liability</c:v>
                </c:pt>
                <c:pt idx="4">
                  <c:v>Marine</c:v>
                </c:pt>
                <c:pt idx="5">
                  <c:v>Miscellaneous</c:v>
                </c:pt>
                <c:pt idx="6">
                  <c:v>Terrorism</c:v>
                </c:pt>
              </c:strCache>
            </c:strRef>
          </c:cat>
          <c:val>
            <c:numRef>
              <c:f>KPI_Oppty_Product!$B$4:$B$11</c:f>
              <c:numCache>
                <c:formatCode>General</c:formatCode>
                <c:ptCount val="7"/>
                <c:pt idx="0">
                  <c:v>15</c:v>
                </c:pt>
                <c:pt idx="1">
                  <c:v>6</c:v>
                </c:pt>
                <c:pt idx="2">
                  <c:v>13</c:v>
                </c:pt>
                <c:pt idx="3">
                  <c:v>5</c:v>
                </c:pt>
                <c:pt idx="4">
                  <c:v>7</c:v>
                </c:pt>
                <c:pt idx="5">
                  <c:v>2</c:v>
                </c:pt>
                <c:pt idx="6">
                  <c:v>1</c:v>
                </c:pt>
              </c:numCache>
            </c:numRef>
          </c:val>
          <c:extLst>
            <c:ext xmlns:c16="http://schemas.microsoft.com/office/drawing/2014/chart" uri="{C3380CC4-5D6E-409C-BE32-E72D297353CC}">
              <c16:uniqueId val="{0000000E-9BFB-AE4B-BA51-7DAA5A25DB52}"/>
            </c:ext>
          </c:extLst>
        </c:ser>
        <c:dLbls>
          <c:showLegendKey val="0"/>
          <c:showVal val="1"/>
          <c:showCatName val="0"/>
          <c:showSerName val="0"/>
          <c:showPercent val="0"/>
          <c:showBubbleSize val="0"/>
          <c:showLeaderLines val="1"/>
        </c:dLbls>
        <c:firstSliceAng val="0"/>
        <c:holeSize val="48"/>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userShapes r:id="rId2"/>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[Branch Dashboard.xlsx]KPI_Top4_Open!PivotTable12</c:name>
    <c:fmtId val="8"/>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American Typewriter" panose="02090604020004020304" pitchFamily="18" charset="77"/>
                <a:ea typeface="+mn-ea"/>
                <a:cs typeface="+mn-cs"/>
              </a:defRPr>
            </a:pPr>
            <a:r>
              <a:rPr lang="en-IN" sz="1400" b="1" i="0" u="none" strike="noStrike" baseline="0">
                <a:effectLst/>
                <a:latin typeface="American Typewriter" panose="02090604020004020304" pitchFamily="18" charset="77"/>
              </a:rPr>
              <a:t>Top 4 Open Opportunities</a:t>
            </a:r>
            <a:endParaRPr lang="en-US" b="1" i="0">
              <a:latin typeface="American Typewriter" panose="02090604020004020304" pitchFamily="18" charset="77"/>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American Typewriter" panose="02090604020004020304" pitchFamily="18" charset="77"/>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KPI_Top4_Open!$B$3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KPI_Top4_Open!$A$4:$A$11</c:f>
              <c:strCache>
                <c:ptCount val="7"/>
                <c:pt idx="0">
                  <c:v>EL-Group Mediclaim</c:v>
                </c:pt>
                <c:pt idx="1">
                  <c:v>DB -Mega Policy</c:v>
                </c:pt>
                <c:pt idx="2">
                  <c:v>CVP GMC</c:v>
                </c:pt>
                <c:pt idx="3">
                  <c:v>DS- Employees GMC</c:v>
                </c:pt>
                <c:pt idx="4">
                  <c:v>FM-Group Mediclaim</c:v>
                </c:pt>
                <c:pt idx="5">
                  <c:v>BE-Mega policy</c:v>
                </c:pt>
                <c:pt idx="6">
                  <c:v>DB -Terrorism Policy</c:v>
                </c:pt>
              </c:strCache>
            </c:strRef>
          </c:cat>
          <c:val>
            <c:numRef>
              <c:f>KPI_Top4_Open!$B$4:$B$11</c:f>
              <c:numCache>
                <c:formatCode>General</c:formatCode>
                <c:ptCount val="7"/>
                <c:pt idx="0">
                  <c:v>400000</c:v>
                </c:pt>
                <c:pt idx="1">
                  <c:v>400000</c:v>
                </c:pt>
                <c:pt idx="2">
                  <c:v>350000</c:v>
                </c:pt>
                <c:pt idx="3">
                  <c:v>300000</c:v>
                </c:pt>
                <c:pt idx="4">
                  <c:v>300000</c:v>
                </c:pt>
                <c:pt idx="5">
                  <c:v>300000</c:v>
                </c:pt>
                <c:pt idx="6">
                  <c:v>300000</c:v>
                </c:pt>
              </c:numCache>
            </c:numRef>
          </c:val>
          <c:extLst>
            <c:ext xmlns:c16="http://schemas.microsoft.com/office/drawing/2014/chart" uri="{C3380CC4-5D6E-409C-BE32-E72D297353CC}">
              <c16:uniqueId val="{00000000-0532-F046-B64A-17D4C4239C78}"/>
            </c:ext>
          </c:extLst>
        </c:ser>
        <c:dLbls>
          <c:showLegendKey val="0"/>
          <c:showVal val="0"/>
          <c:showCatName val="0"/>
          <c:showSerName val="0"/>
          <c:showPercent val="0"/>
          <c:showBubbleSize val="0"/>
        </c:dLbls>
        <c:gapWidth val="18"/>
        <c:overlap val="28"/>
        <c:axId val="1523832528"/>
        <c:axId val="1362117840"/>
      </c:barChart>
      <c:catAx>
        <c:axId val="1523832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62117840"/>
        <c:crosses val="autoZero"/>
        <c:auto val="1"/>
        <c:lblAlgn val="ctr"/>
        <c:lblOffset val="100"/>
        <c:noMultiLvlLbl val="0"/>
      </c:catAx>
      <c:valAx>
        <c:axId val="1362117840"/>
        <c:scaling>
          <c:orientation val="minMax"/>
        </c:scaling>
        <c:delete val="1"/>
        <c:axPos val="l"/>
        <c:numFmt formatCode="General" sourceLinked="1"/>
        <c:majorTickMark val="none"/>
        <c:minorTickMark val="none"/>
        <c:tickLblPos val="nextTo"/>
        <c:crossAx val="1523832528"/>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[Policy Dashboard.xlsx]KPI3!PivotTable2</c:name>
    <c:fmtId val="10"/>
  </c:pivotSource>
  <c:chart>
    <c:title>
      <c:tx>
        <c:rich>
          <a:bodyPr rot="0" spcFirstLastPara="1" vertOverflow="ellipsis" vert="horz" wrap="square" anchor="ctr" anchorCtr="1"/>
          <a:lstStyle/>
          <a:p>
            <a:pPr>
              <a:defRPr sz="1600" b="1" i="0" u="none" strike="noStrike" kern="1200" baseline="0">
                <a:solidFill>
                  <a:schemeClr val="tx2"/>
                </a:solidFill>
                <a:latin typeface="American Typewriter Semibold" panose="02090604020004020304" pitchFamily="18" charset="77"/>
                <a:ea typeface="+mn-ea"/>
                <a:cs typeface="+mn-cs"/>
              </a:defRPr>
            </a:pPr>
            <a:r>
              <a:rPr lang="en-IN" b="1" i="0">
                <a:latin typeface="American Typewriter Semibold" panose="02090604020004020304" pitchFamily="18" charset="77"/>
              </a:rPr>
              <a:t>Age Bucket Wise Count</a:t>
            </a:r>
            <a:endParaRPr lang="en-US" b="1" i="0">
              <a:latin typeface="American Typewriter Semibold" panose="02090604020004020304" pitchFamily="18" charset="77"/>
            </a:endParaRP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American Typewriter Semibold" panose="02090604020004020304" pitchFamily="18" charset="77"/>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2"/>
                  </a:solidFill>
                  <a:latin typeface="American Typewriter" panose="02090604020004020304" pitchFamily="18" charset="77"/>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2"/>
                  </a:solidFill>
                  <a:latin typeface="American Typewriter" panose="02090604020004020304" pitchFamily="18" charset="77"/>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2"/>
                  </a:solidFill>
                  <a:latin typeface="American Typewriter" panose="02090604020004020304" pitchFamily="18" charset="77"/>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2"/>
                  </a:solidFill>
                  <a:latin typeface="American Typewriter" panose="02090604020004020304" pitchFamily="18" charset="77"/>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2"/>
                  </a:solidFill>
                  <a:latin typeface="American Typewriter" panose="02090604020004020304" pitchFamily="18" charset="77"/>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'KPI3'!$B$3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2"/>
                    </a:solidFill>
                    <a:latin typeface="American Typewriter" panose="02090604020004020304" pitchFamily="18" charset="77"/>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'KPI3'!$A$4:$A$9</c:f>
              <c:strCache>
                <c:ptCount val="5"/>
                <c:pt idx="0">
                  <c:v>18-25</c:v>
                </c:pt>
                <c:pt idx="1">
                  <c:v>26-35</c:v>
                </c:pt>
                <c:pt idx="2">
                  <c:v>36-45</c:v>
                </c:pt>
                <c:pt idx="3">
                  <c:v>46-60</c:v>
                </c:pt>
                <c:pt idx="4">
                  <c:v>60</c:v>
                </c:pt>
              </c:strCache>
            </c:strRef>
          </c:cat>
          <c:val>
            <c:numRef>
              <c:f>'KPI3'!$B$4:$B$9</c:f>
              <c:numCache>
                <c:formatCode>General</c:formatCode>
                <c:ptCount val="5"/>
                <c:pt idx="0">
                  <c:v>572</c:v>
                </c:pt>
                <c:pt idx="1">
                  <c:v>805</c:v>
                </c:pt>
                <c:pt idx="2">
                  <c:v>706</c:v>
                </c:pt>
                <c:pt idx="3">
                  <c:v>1110</c:v>
                </c:pt>
                <c:pt idx="4">
                  <c:v>1807</c:v>
                </c:pt>
              </c:numCache>
            </c:numRef>
          </c:val>
          <c:extLst>
            <c:ext xmlns:c16="http://schemas.microsoft.com/office/drawing/2014/chart" uri="{C3380CC4-5D6E-409C-BE32-E72D297353CC}">
              <c16:uniqueId val="{00000000-3CE9-5248-86AD-B2B6E60BB3FB}"/>
            </c:ext>
          </c:extLst>
        </c:ser>
        <c:dLbls>
          <c:showLegendKey val="0"/>
          <c:showVal val="0"/>
          <c:showCatName val="0"/>
          <c:showSerName val="0"/>
          <c:showPercent val="0"/>
          <c:showBubbleSize val="0"/>
        </c:dLbls>
        <c:gapWidth val="100"/>
        <c:axId val="1839808383"/>
        <c:axId val="1629364672"/>
      </c:barChart>
      <c:catAx>
        <c:axId val="1839808383"/>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2"/>
                </a:solidFill>
                <a:latin typeface="American Typewriter Semibold" panose="02090604020004020304" pitchFamily="18" charset="77"/>
                <a:ea typeface="+mn-ea"/>
                <a:cs typeface="+mn-cs"/>
              </a:defRPr>
            </a:pPr>
            <a:endParaRPr lang="en-US"/>
          </a:p>
        </c:txPr>
        <c:crossAx val="1629364672"/>
        <c:crosses val="autoZero"/>
        <c:auto val="1"/>
        <c:lblAlgn val="ctr"/>
        <c:lblOffset val="100"/>
        <c:noMultiLvlLbl val="0"/>
      </c:catAx>
      <c:valAx>
        <c:axId val="1629364672"/>
        <c:scaling>
          <c:orientation val="minMax"/>
        </c:scaling>
        <c:delete val="1"/>
        <c:axPos val="b"/>
        <c:numFmt formatCode="General" sourceLinked="1"/>
        <c:majorTickMark val="none"/>
        <c:minorTickMark val="none"/>
        <c:tickLblPos val="nextTo"/>
        <c:crossAx val="18398083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0">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9.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0.33857</cdr:x>
      <cdr:y>0.53753</cdr:y>
    </cdr:from>
    <cdr:to>
      <cdr:x>0.42175</cdr:x>
      <cdr:y>0.65381</cdr:y>
    </cdr:to>
    <cdr:sp macro="" textlink="">
      <cdr:nvSpPr>
        <cdr:cNvPr id="2" name="TextBox 1">
          <a:extLst xmlns:a="http://schemas.openxmlformats.org/drawingml/2006/main">
            <a:ext uri="{FF2B5EF4-FFF2-40B4-BE49-F238E27FC236}">
              <a16:creationId xmlns:a16="http://schemas.microsoft.com/office/drawing/2014/main" id="{A079C225-6030-E3C3-A6FF-541DCE9B5E3F}"/>
            </a:ext>
          </a:extLst>
        </cdr:cNvPr>
        <cdr:cNvSpPr txBox="1"/>
      </cdr:nvSpPr>
      <cdr:spPr>
        <a:xfrm xmlns:a="http://schemas.openxmlformats.org/drawingml/2006/main">
          <a:off x="1580443" y="1435100"/>
          <a:ext cx="388247" cy="31044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fld id="{9694237F-3107-2E40-80E4-CAECFB8632C3}" type="TxLink">
            <a:rPr lang="en-US" sz="2000" b="1" i="0" u="none" strike="noStrike" kern="1200">
              <a:solidFill>
                <a:srgbClr val="000000"/>
              </a:solidFill>
              <a:latin typeface="Aptos Narrow"/>
            </a:rPr>
            <a:pPr/>
            <a:t>49</a:t>
          </a:fld>
          <a:endParaRPr lang="en-GB" sz="1800" b="1" kern="1200"/>
        </a:p>
      </cdr:txBody>
    </cdr:sp>
  </cdr:relSizeAnchor>
</c:userShapes>
</file>

<file path=ppt/drawings/drawing2.xml><?xml version="1.0" encoding="utf-8"?>
<c:userShapes xmlns:c="http://schemas.openxmlformats.org/drawingml/2006/chart">
  <cdr:relSizeAnchor xmlns:cdr="http://schemas.openxmlformats.org/drawingml/2006/chartDrawing">
    <cdr:from>
      <cdr:x>0.3811</cdr:x>
      <cdr:y>0.48611</cdr:y>
    </cdr:from>
    <cdr:to>
      <cdr:x>0.60061</cdr:x>
      <cdr:y>0.81944</cdr:y>
    </cdr:to>
    <cdr:sp macro="" textlink="">
      <cdr:nvSpPr>
        <cdr:cNvPr id="2" name="TextBox 1">
          <a:extLst xmlns:a="http://schemas.openxmlformats.org/drawingml/2006/main">
            <a:ext uri="{FF2B5EF4-FFF2-40B4-BE49-F238E27FC236}">
              <a16:creationId xmlns:a16="http://schemas.microsoft.com/office/drawing/2014/main" id="{6364ABFF-700D-B3DE-374E-A23CC2D03FC4}"/>
            </a:ext>
          </a:extLst>
        </cdr:cNvPr>
        <cdr:cNvSpPr txBox="1"/>
      </cdr:nvSpPr>
      <cdr:spPr>
        <a:xfrm xmlns:a="http://schemas.openxmlformats.org/drawingml/2006/main">
          <a:off x="1587500" y="13335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GB" sz="1100" kern="1200"/>
        </a:p>
      </cdr:txBody>
    </cdr:sp>
  </cdr:relSizeAnchor>
  <cdr:relSizeAnchor xmlns:cdr="http://schemas.openxmlformats.org/drawingml/2006/chartDrawing">
    <cdr:from>
      <cdr:x>0.33232</cdr:x>
      <cdr:y>0.50463</cdr:y>
    </cdr:from>
    <cdr:to>
      <cdr:x>0.55183</cdr:x>
      <cdr:y>0.83796</cdr:y>
    </cdr:to>
    <cdr:sp macro="" textlink="">
      <cdr:nvSpPr>
        <cdr:cNvPr id="3" name="TextBox 2">
          <a:extLst xmlns:a="http://schemas.openxmlformats.org/drawingml/2006/main">
            <a:ext uri="{FF2B5EF4-FFF2-40B4-BE49-F238E27FC236}">
              <a16:creationId xmlns:a16="http://schemas.microsoft.com/office/drawing/2014/main" id="{E7318112-5ED1-9D32-0FF4-F0305EF99D47}"/>
            </a:ext>
          </a:extLst>
        </cdr:cNvPr>
        <cdr:cNvSpPr txBox="1"/>
      </cdr:nvSpPr>
      <cdr:spPr>
        <a:xfrm xmlns:a="http://schemas.openxmlformats.org/drawingml/2006/main">
          <a:off x="1384300" y="13843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GB" sz="1100" kern="12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5AE645-EA34-5A44-96DD-4E6C8C65B0AD}" type="datetimeFigureOut">
              <a:rPr lang="en-US" smtClean="0"/>
              <a:t>7/16/25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0973DB-E10C-1840-A476-86DE893AA272}" type="slidenum">
              <a:rPr lang="en-US" smtClean="0"/>
              <a:t>‹#›</a:t>
            </a:fld>
            <a:endParaRPr lang="en-US"/>
          </a:p>
        </p:txBody>
      </p:sp>
    </p:spTree>
    <p:extLst>
      <p:ext uri="{BB962C8B-B14F-4D97-AF65-F5344CB8AC3E}">
        <p14:creationId xmlns:p14="http://schemas.microsoft.com/office/powerpoint/2010/main" val="2385646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0973DB-E10C-1840-A476-86DE893AA272}" type="slidenum">
              <a:rPr lang="en-US" smtClean="0"/>
              <a:t>7</a:t>
            </a:fld>
            <a:endParaRPr lang="en-US"/>
          </a:p>
        </p:txBody>
      </p:sp>
    </p:spTree>
    <p:extLst>
      <p:ext uri="{BB962C8B-B14F-4D97-AF65-F5344CB8AC3E}">
        <p14:creationId xmlns:p14="http://schemas.microsoft.com/office/powerpoint/2010/main" val="2806737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10842-E469-31F5-2DC6-765CC5ACC4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2006B3-F6D5-679D-B0BB-EA816B1DEC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7B32EB-C3BF-4CAC-942C-922ED2E85E4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A93BD8F-5EE0-E8DC-EB52-6F234F6B2A82}"/>
              </a:ext>
            </a:extLst>
          </p:cNvPr>
          <p:cNvSpPr>
            <a:spLocks noGrp="1"/>
          </p:cNvSpPr>
          <p:nvPr>
            <p:ph type="sldNum" sz="quarter" idx="5"/>
          </p:nvPr>
        </p:nvSpPr>
        <p:spPr/>
        <p:txBody>
          <a:bodyPr/>
          <a:lstStyle/>
          <a:p>
            <a:fld id="{3F0973DB-E10C-1840-A476-86DE893AA272}" type="slidenum">
              <a:rPr lang="en-US" smtClean="0"/>
              <a:t>9</a:t>
            </a:fld>
            <a:endParaRPr lang="en-US"/>
          </a:p>
        </p:txBody>
      </p:sp>
    </p:spTree>
    <p:extLst>
      <p:ext uri="{BB962C8B-B14F-4D97-AF65-F5344CB8AC3E}">
        <p14:creationId xmlns:p14="http://schemas.microsoft.com/office/powerpoint/2010/main" val="2025464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59733-5A31-D54F-E9EE-56D4863AA8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BA8D3C-F8A2-E776-BFD4-7ADC4AFEFA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E476D3-D639-9DBD-FC20-06D06FAC337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D9D133B-AA1F-3FDD-579F-34658E355B3B}"/>
              </a:ext>
            </a:extLst>
          </p:cNvPr>
          <p:cNvSpPr>
            <a:spLocks noGrp="1"/>
          </p:cNvSpPr>
          <p:nvPr>
            <p:ph type="sldNum" sz="quarter" idx="5"/>
          </p:nvPr>
        </p:nvSpPr>
        <p:spPr/>
        <p:txBody>
          <a:bodyPr/>
          <a:lstStyle/>
          <a:p>
            <a:fld id="{3F0973DB-E10C-1840-A476-86DE893AA272}" type="slidenum">
              <a:rPr lang="en-US" smtClean="0"/>
              <a:t>10</a:t>
            </a:fld>
            <a:endParaRPr lang="en-US"/>
          </a:p>
        </p:txBody>
      </p:sp>
    </p:spTree>
    <p:extLst>
      <p:ext uri="{BB962C8B-B14F-4D97-AF65-F5344CB8AC3E}">
        <p14:creationId xmlns:p14="http://schemas.microsoft.com/office/powerpoint/2010/main" val="4057032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66ACA-C51D-AEA5-E207-6E55C1A3F0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375F4D-FCFB-9595-EAED-BB00F5140E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31092A-93DE-2DD0-F2BE-30609729F13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14F9A09-37B2-391A-0448-493A1AE78973}"/>
              </a:ext>
            </a:extLst>
          </p:cNvPr>
          <p:cNvSpPr>
            <a:spLocks noGrp="1"/>
          </p:cNvSpPr>
          <p:nvPr>
            <p:ph type="sldNum" sz="quarter" idx="5"/>
          </p:nvPr>
        </p:nvSpPr>
        <p:spPr/>
        <p:txBody>
          <a:bodyPr/>
          <a:lstStyle/>
          <a:p>
            <a:fld id="{3F0973DB-E10C-1840-A476-86DE893AA272}" type="slidenum">
              <a:rPr lang="en-US" smtClean="0"/>
              <a:t>11</a:t>
            </a:fld>
            <a:endParaRPr lang="en-US"/>
          </a:p>
        </p:txBody>
      </p:sp>
    </p:spTree>
    <p:extLst>
      <p:ext uri="{BB962C8B-B14F-4D97-AF65-F5344CB8AC3E}">
        <p14:creationId xmlns:p14="http://schemas.microsoft.com/office/powerpoint/2010/main" val="3947600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F7BE6-E98C-54FC-A3BB-DF6CE53872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0A62F7-565C-0A19-E511-2C23DA4C1A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5739D9-271E-D518-ACE9-34C17FA5C9D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FC6AFD5-1631-692F-6908-66831F02498C}"/>
              </a:ext>
            </a:extLst>
          </p:cNvPr>
          <p:cNvSpPr>
            <a:spLocks noGrp="1"/>
          </p:cNvSpPr>
          <p:nvPr>
            <p:ph type="sldNum" sz="quarter" idx="5"/>
          </p:nvPr>
        </p:nvSpPr>
        <p:spPr/>
        <p:txBody>
          <a:bodyPr/>
          <a:lstStyle/>
          <a:p>
            <a:fld id="{3F0973DB-E10C-1840-A476-86DE893AA272}" type="slidenum">
              <a:rPr lang="en-US" smtClean="0"/>
              <a:t>15</a:t>
            </a:fld>
            <a:endParaRPr lang="en-US"/>
          </a:p>
        </p:txBody>
      </p:sp>
    </p:spTree>
    <p:extLst>
      <p:ext uri="{BB962C8B-B14F-4D97-AF65-F5344CB8AC3E}">
        <p14:creationId xmlns:p14="http://schemas.microsoft.com/office/powerpoint/2010/main" val="1815091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CEE8-77B5-551F-AF26-8546192AFD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DC28D68-9D5A-9BF0-C893-F524772041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9E72BB0-3FCC-A072-3AA4-76543915899A}"/>
              </a:ext>
            </a:extLst>
          </p:cNvPr>
          <p:cNvSpPr>
            <a:spLocks noGrp="1"/>
          </p:cNvSpPr>
          <p:nvPr>
            <p:ph type="dt" sz="half" idx="10"/>
          </p:nvPr>
        </p:nvSpPr>
        <p:spPr/>
        <p:txBody>
          <a:bodyPr/>
          <a:lstStyle/>
          <a:p>
            <a:fld id="{74B44E46-F3F3-4033-B44D-1DFDE34AB1C2}" type="datetimeFigureOut">
              <a:rPr lang="en-IN" smtClean="0"/>
              <a:t>16/07/25</a:t>
            </a:fld>
            <a:endParaRPr lang="en-IN"/>
          </a:p>
        </p:txBody>
      </p:sp>
      <p:sp>
        <p:nvSpPr>
          <p:cNvPr id="5" name="Footer Placeholder 4">
            <a:extLst>
              <a:ext uri="{FF2B5EF4-FFF2-40B4-BE49-F238E27FC236}">
                <a16:creationId xmlns:a16="http://schemas.microsoft.com/office/drawing/2014/main" id="{8A9F34AA-ED34-1FDE-A132-1643AE348F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3483E8-C95F-6887-E3C5-C4AAFA60B144}"/>
              </a:ext>
            </a:extLst>
          </p:cNvPr>
          <p:cNvSpPr>
            <a:spLocks noGrp="1"/>
          </p:cNvSpPr>
          <p:nvPr>
            <p:ph type="sldNum" sz="quarter" idx="12"/>
          </p:nvPr>
        </p:nvSpPr>
        <p:spPr/>
        <p:txBody>
          <a:bodyPr/>
          <a:lstStyle/>
          <a:p>
            <a:fld id="{DA87235B-66EF-477F-8BE5-CA266D6C4A94}" type="slidenum">
              <a:rPr lang="en-IN" smtClean="0"/>
              <a:t>‹#›</a:t>
            </a:fld>
            <a:endParaRPr lang="en-IN"/>
          </a:p>
        </p:txBody>
      </p:sp>
    </p:spTree>
    <p:extLst>
      <p:ext uri="{BB962C8B-B14F-4D97-AF65-F5344CB8AC3E}">
        <p14:creationId xmlns:p14="http://schemas.microsoft.com/office/powerpoint/2010/main" val="2488063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FD0F-E59B-7A8D-1282-9DBE099799E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8D62F5-1432-0AD4-A7F0-F746E790BE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ED97E9-898F-A658-1DF8-84C89960F40A}"/>
              </a:ext>
            </a:extLst>
          </p:cNvPr>
          <p:cNvSpPr>
            <a:spLocks noGrp="1"/>
          </p:cNvSpPr>
          <p:nvPr>
            <p:ph type="dt" sz="half" idx="10"/>
          </p:nvPr>
        </p:nvSpPr>
        <p:spPr/>
        <p:txBody>
          <a:bodyPr/>
          <a:lstStyle/>
          <a:p>
            <a:fld id="{74B44E46-F3F3-4033-B44D-1DFDE34AB1C2}" type="datetimeFigureOut">
              <a:rPr lang="en-IN" smtClean="0"/>
              <a:t>16/07/25</a:t>
            </a:fld>
            <a:endParaRPr lang="en-IN"/>
          </a:p>
        </p:txBody>
      </p:sp>
      <p:sp>
        <p:nvSpPr>
          <p:cNvPr id="5" name="Footer Placeholder 4">
            <a:extLst>
              <a:ext uri="{FF2B5EF4-FFF2-40B4-BE49-F238E27FC236}">
                <a16:creationId xmlns:a16="http://schemas.microsoft.com/office/drawing/2014/main" id="{DA845656-6EC9-3BE6-D3BA-5F62255CFC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54C1B8-1E2F-E1E6-F7BF-CEC8BFD27D3E}"/>
              </a:ext>
            </a:extLst>
          </p:cNvPr>
          <p:cNvSpPr>
            <a:spLocks noGrp="1"/>
          </p:cNvSpPr>
          <p:nvPr>
            <p:ph type="sldNum" sz="quarter" idx="12"/>
          </p:nvPr>
        </p:nvSpPr>
        <p:spPr/>
        <p:txBody>
          <a:bodyPr/>
          <a:lstStyle/>
          <a:p>
            <a:fld id="{DA87235B-66EF-477F-8BE5-CA266D6C4A94}" type="slidenum">
              <a:rPr lang="en-IN" smtClean="0"/>
              <a:t>‹#›</a:t>
            </a:fld>
            <a:endParaRPr lang="en-IN"/>
          </a:p>
        </p:txBody>
      </p:sp>
    </p:spTree>
    <p:extLst>
      <p:ext uri="{BB962C8B-B14F-4D97-AF65-F5344CB8AC3E}">
        <p14:creationId xmlns:p14="http://schemas.microsoft.com/office/powerpoint/2010/main" val="2449842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226BD7-1138-7BC0-0E26-3292068D0E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72CFBE-BC72-9E55-CB61-6ED90B0224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1F1F10-8034-B747-050F-856E22BE3676}"/>
              </a:ext>
            </a:extLst>
          </p:cNvPr>
          <p:cNvSpPr>
            <a:spLocks noGrp="1"/>
          </p:cNvSpPr>
          <p:nvPr>
            <p:ph type="dt" sz="half" idx="10"/>
          </p:nvPr>
        </p:nvSpPr>
        <p:spPr/>
        <p:txBody>
          <a:bodyPr/>
          <a:lstStyle/>
          <a:p>
            <a:fld id="{74B44E46-F3F3-4033-B44D-1DFDE34AB1C2}" type="datetimeFigureOut">
              <a:rPr lang="en-IN" smtClean="0"/>
              <a:t>16/07/25</a:t>
            </a:fld>
            <a:endParaRPr lang="en-IN"/>
          </a:p>
        </p:txBody>
      </p:sp>
      <p:sp>
        <p:nvSpPr>
          <p:cNvPr id="5" name="Footer Placeholder 4">
            <a:extLst>
              <a:ext uri="{FF2B5EF4-FFF2-40B4-BE49-F238E27FC236}">
                <a16:creationId xmlns:a16="http://schemas.microsoft.com/office/drawing/2014/main" id="{4AF4FC61-9758-8DEF-A714-212D27158F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D11A7E-285B-7BA8-8145-84FEB6BF4D46}"/>
              </a:ext>
            </a:extLst>
          </p:cNvPr>
          <p:cNvSpPr>
            <a:spLocks noGrp="1"/>
          </p:cNvSpPr>
          <p:nvPr>
            <p:ph type="sldNum" sz="quarter" idx="12"/>
          </p:nvPr>
        </p:nvSpPr>
        <p:spPr/>
        <p:txBody>
          <a:bodyPr/>
          <a:lstStyle/>
          <a:p>
            <a:fld id="{DA87235B-66EF-477F-8BE5-CA266D6C4A94}" type="slidenum">
              <a:rPr lang="en-IN" smtClean="0"/>
              <a:t>‹#›</a:t>
            </a:fld>
            <a:endParaRPr lang="en-IN"/>
          </a:p>
        </p:txBody>
      </p:sp>
    </p:spTree>
    <p:extLst>
      <p:ext uri="{BB962C8B-B14F-4D97-AF65-F5344CB8AC3E}">
        <p14:creationId xmlns:p14="http://schemas.microsoft.com/office/powerpoint/2010/main" val="3206109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D4E20-E89F-0698-D9AB-C12DACFBB0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F4A7EE-C4FC-160B-2E34-12E760856B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E1D704-4E6E-CD1D-3F4A-214882B81199}"/>
              </a:ext>
            </a:extLst>
          </p:cNvPr>
          <p:cNvSpPr>
            <a:spLocks noGrp="1"/>
          </p:cNvSpPr>
          <p:nvPr>
            <p:ph type="dt" sz="half" idx="10"/>
          </p:nvPr>
        </p:nvSpPr>
        <p:spPr/>
        <p:txBody>
          <a:bodyPr/>
          <a:lstStyle/>
          <a:p>
            <a:fld id="{74B44E46-F3F3-4033-B44D-1DFDE34AB1C2}" type="datetimeFigureOut">
              <a:rPr lang="en-IN" smtClean="0"/>
              <a:t>16/07/25</a:t>
            </a:fld>
            <a:endParaRPr lang="en-IN"/>
          </a:p>
        </p:txBody>
      </p:sp>
      <p:sp>
        <p:nvSpPr>
          <p:cNvPr id="5" name="Footer Placeholder 4">
            <a:extLst>
              <a:ext uri="{FF2B5EF4-FFF2-40B4-BE49-F238E27FC236}">
                <a16:creationId xmlns:a16="http://schemas.microsoft.com/office/drawing/2014/main" id="{0377E973-6A01-55D7-E271-EA89F838B8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D4AE3A-C0AF-EDCD-8FCB-65D0B6AF2216}"/>
              </a:ext>
            </a:extLst>
          </p:cNvPr>
          <p:cNvSpPr>
            <a:spLocks noGrp="1"/>
          </p:cNvSpPr>
          <p:nvPr>
            <p:ph type="sldNum" sz="quarter" idx="12"/>
          </p:nvPr>
        </p:nvSpPr>
        <p:spPr/>
        <p:txBody>
          <a:bodyPr/>
          <a:lstStyle/>
          <a:p>
            <a:fld id="{DA87235B-66EF-477F-8BE5-CA266D6C4A94}" type="slidenum">
              <a:rPr lang="en-IN" smtClean="0"/>
              <a:t>‹#›</a:t>
            </a:fld>
            <a:endParaRPr lang="en-IN"/>
          </a:p>
        </p:txBody>
      </p:sp>
    </p:spTree>
    <p:extLst>
      <p:ext uri="{BB962C8B-B14F-4D97-AF65-F5344CB8AC3E}">
        <p14:creationId xmlns:p14="http://schemas.microsoft.com/office/powerpoint/2010/main" val="2789798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8D175-4A30-A721-4FCC-2E488710BA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C833C2-1234-880C-7DC4-30315C5391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049FCC-8880-165D-9AE0-CCC5310CAD5C}"/>
              </a:ext>
            </a:extLst>
          </p:cNvPr>
          <p:cNvSpPr>
            <a:spLocks noGrp="1"/>
          </p:cNvSpPr>
          <p:nvPr>
            <p:ph type="dt" sz="half" idx="10"/>
          </p:nvPr>
        </p:nvSpPr>
        <p:spPr/>
        <p:txBody>
          <a:bodyPr/>
          <a:lstStyle/>
          <a:p>
            <a:fld id="{74B44E46-F3F3-4033-B44D-1DFDE34AB1C2}" type="datetimeFigureOut">
              <a:rPr lang="en-IN" smtClean="0"/>
              <a:t>16/07/25</a:t>
            </a:fld>
            <a:endParaRPr lang="en-IN"/>
          </a:p>
        </p:txBody>
      </p:sp>
      <p:sp>
        <p:nvSpPr>
          <p:cNvPr id="5" name="Footer Placeholder 4">
            <a:extLst>
              <a:ext uri="{FF2B5EF4-FFF2-40B4-BE49-F238E27FC236}">
                <a16:creationId xmlns:a16="http://schemas.microsoft.com/office/drawing/2014/main" id="{1E6C7644-7D4F-0F9E-C97F-5F36DBC601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57BC43-FBCC-719B-2A7D-063EEBBA03E2}"/>
              </a:ext>
            </a:extLst>
          </p:cNvPr>
          <p:cNvSpPr>
            <a:spLocks noGrp="1"/>
          </p:cNvSpPr>
          <p:nvPr>
            <p:ph type="sldNum" sz="quarter" idx="12"/>
          </p:nvPr>
        </p:nvSpPr>
        <p:spPr/>
        <p:txBody>
          <a:bodyPr/>
          <a:lstStyle/>
          <a:p>
            <a:fld id="{DA87235B-66EF-477F-8BE5-CA266D6C4A94}" type="slidenum">
              <a:rPr lang="en-IN" smtClean="0"/>
              <a:t>‹#›</a:t>
            </a:fld>
            <a:endParaRPr lang="en-IN"/>
          </a:p>
        </p:txBody>
      </p:sp>
    </p:spTree>
    <p:extLst>
      <p:ext uri="{BB962C8B-B14F-4D97-AF65-F5344CB8AC3E}">
        <p14:creationId xmlns:p14="http://schemas.microsoft.com/office/powerpoint/2010/main" val="3975612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01DC7-3D19-E51A-9B7B-EBA0A27D46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47FC56-9820-452A-29F9-C86BA1D08C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643AC1-8B3E-CD9B-6703-E58F66389A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4924747-C3D4-319F-C032-CB10390FB76C}"/>
              </a:ext>
            </a:extLst>
          </p:cNvPr>
          <p:cNvSpPr>
            <a:spLocks noGrp="1"/>
          </p:cNvSpPr>
          <p:nvPr>
            <p:ph type="dt" sz="half" idx="10"/>
          </p:nvPr>
        </p:nvSpPr>
        <p:spPr/>
        <p:txBody>
          <a:bodyPr/>
          <a:lstStyle/>
          <a:p>
            <a:fld id="{74B44E46-F3F3-4033-B44D-1DFDE34AB1C2}" type="datetimeFigureOut">
              <a:rPr lang="en-IN" smtClean="0"/>
              <a:t>16/07/25</a:t>
            </a:fld>
            <a:endParaRPr lang="en-IN"/>
          </a:p>
        </p:txBody>
      </p:sp>
      <p:sp>
        <p:nvSpPr>
          <p:cNvPr id="6" name="Footer Placeholder 5">
            <a:extLst>
              <a:ext uri="{FF2B5EF4-FFF2-40B4-BE49-F238E27FC236}">
                <a16:creationId xmlns:a16="http://schemas.microsoft.com/office/drawing/2014/main" id="{E938984E-1A52-F6CD-BCAA-57B0FADACF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5DEB4C-E2E7-161E-6BC5-976BC8927495}"/>
              </a:ext>
            </a:extLst>
          </p:cNvPr>
          <p:cNvSpPr>
            <a:spLocks noGrp="1"/>
          </p:cNvSpPr>
          <p:nvPr>
            <p:ph type="sldNum" sz="quarter" idx="12"/>
          </p:nvPr>
        </p:nvSpPr>
        <p:spPr/>
        <p:txBody>
          <a:bodyPr/>
          <a:lstStyle/>
          <a:p>
            <a:fld id="{DA87235B-66EF-477F-8BE5-CA266D6C4A94}" type="slidenum">
              <a:rPr lang="en-IN" smtClean="0"/>
              <a:t>‹#›</a:t>
            </a:fld>
            <a:endParaRPr lang="en-IN"/>
          </a:p>
        </p:txBody>
      </p:sp>
    </p:spTree>
    <p:extLst>
      <p:ext uri="{BB962C8B-B14F-4D97-AF65-F5344CB8AC3E}">
        <p14:creationId xmlns:p14="http://schemas.microsoft.com/office/powerpoint/2010/main" val="3183086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96E32-197A-8E57-B026-049EFD33DD1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4C903B-55F2-5CC1-5383-2179F6363C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4A4EFD-CE35-23F2-EBBB-AD86B1BB42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10595E2-28D9-16BB-09D0-2D778F963D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5B22B9-6A31-7F53-4535-623A1EF9AE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4FC7F7A-23B1-6D1F-E22A-9670D517BCF4}"/>
              </a:ext>
            </a:extLst>
          </p:cNvPr>
          <p:cNvSpPr>
            <a:spLocks noGrp="1"/>
          </p:cNvSpPr>
          <p:nvPr>
            <p:ph type="dt" sz="half" idx="10"/>
          </p:nvPr>
        </p:nvSpPr>
        <p:spPr/>
        <p:txBody>
          <a:bodyPr/>
          <a:lstStyle/>
          <a:p>
            <a:fld id="{74B44E46-F3F3-4033-B44D-1DFDE34AB1C2}" type="datetimeFigureOut">
              <a:rPr lang="en-IN" smtClean="0"/>
              <a:t>16/07/25</a:t>
            </a:fld>
            <a:endParaRPr lang="en-IN"/>
          </a:p>
        </p:txBody>
      </p:sp>
      <p:sp>
        <p:nvSpPr>
          <p:cNvPr id="8" name="Footer Placeholder 7">
            <a:extLst>
              <a:ext uri="{FF2B5EF4-FFF2-40B4-BE49-F238E27FC236}">
                <a16:creationId xmlns:a16="http://schemas.microsoft.com/office/drawing/2014/main" id="{6BE63297-0B62-F1EB-4ACA-1E99EC7CE9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82C5D9-147D-FD00-6943-9471244D5252}"/>
              </a:ext>
            </a:extLst>
          </p:cNvPr>
          <p:cNvSpPr>
            <a:spLocks noGrp="1"/>
          </p:cNvSpPr>
          <p:nvPr>
            <p:ph type="sldNum" sz="quarter" idx="12"/>
          </p:nvPr>
        </p:nvSpPr>
        <p:spPr/>
        <p:txBody>
          <a:bodyPr/>
          <a:lstStyle/>
          <a:p>
            <a:fld id="{DA87235B-66EF-477F-8BE5-CA266D6C4A94}" type="slidenum">
              <a:rPr lang="en-IN" smtClean="0"/>
              <a:t>‹#›</a:t>
            </a:fld>
            <a:endParaRPr lang="en-IN"/>
          </a:p>
        </p:txBody>
      </p:sp>
    </p:spTree>
    <p:extLst>
      <p:ext uri="{BB962C8B-B14F-4D97-AF65-F5344CB8AC3E}">
        <p14:creationId xmlns:p14="http://schemas.microsoft.com/office/powerpoint/2010/main" val="935675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67B42-B717-6FC0-910F-A5A750F1E4C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61646B-1D6D-3197-5562-FBC75A485444}"/>
              </a:ext>
            </a:extLst>
          </p:cNvPr>
          <p:cNvSpPr>
            <a:spLocks noGrp="1"/>
          </p:cNvSpPr>
          <p:nvPr>
            <p:ph type="dt" sz="half" idx="10"/>
          </p:nvPr>
        </p:nvSpPr>
        <p:spPr/>
        <p:txBody>
          <a:bodyPr/>
          <a:lstStyle/>
          <a:p>
            <a:fld id="{74B44E46-F3F3-4033-B44D-1DFDE34AB1C2}" type="datetimeFigureOut">
              <a:rPr lang="en-IN" smtClean="0"/>
              <a:t>16/07/25</a:t>
            </a:fld>
            <a:endParaRPr lang="en-IN"/>
          </a:p>
        </p:txBody>
      </p:sp>
      <p:sp>
        <p:nvSpPr>
          <p:cNvPr id="4" name="Footer Placeholder 3">
            <a:extLst>
              <a:ext uri="{FF2B5EF4-FFF2-40B4-BE49-F238E27FC236}">
                <a16:creationId xmlns:a16="http://schemas.microsoft.com/office/drawing/2014/main" id="{31027827-F8D5-9D67-2C95-61E2FF5A4D9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B840505-E22A-A5AB-EE55-0FA1404425A0}"/>
              </a:ext>
            </a:extLst>
          </p:cNvPr>
          <p:cNvSpPr>
            <a:spLocks noGrp="1"/>
          </p:cNvSpPr>
          <p:nvPr>
            <p:ph type="sldNum" sz="quarter" idx="12"/>
          </p:nvPr>
        </p:nvSpPr>
        <p:spPr/>
        <p:txBody>
          <a:bodyPr/>
          <a:lstStyle/>
          <a:p>
            <a:fld id="{DA87235B-66EF-477F-8BE5-CA266D6C4A94}" type="slidenum">
              <a:rPr lang="en-IN" smtClean="0"/>
              <a:t>‹#›</a:t>
            </a:fld>
            <a:endParaRPr lang="en-IN"/>
          </a:p>
        </p:txBody>
      </p:sp>
    </p:spTree>
    <p:extLst>
      <p:ext uri="{BB962C8B-B14F-4D97-AF65-F5344CB8AC3E}">
        <p14:creationId xmlns:p14="http://schemas.microsoft.com/office/powerpoint/2010/main" val="1364069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8940C7-FAB7-A3CF-3626-2ECD97D57EA3}"/>
              </a:ext>
            </a:extLst>
          </p:cNvPr>
          <p:cNvSpPr>
            <a:spLocks noGrp="1"/>
          </p:cNvSpPr>
          <p:nvPr>
            <p:ph type="dt" sz="half" idx="10"/>
          </p:nvPr>
        </p:nvSpPr>
        <p:spPr/>
        <p:txBody>
          <a:bodyPr/>
          <a:lstStyle/>
          <a:p>
            <a:fld id="{74B44E46-F3F3-4033-B44D-1DFDE34AB1C2}" type="datetimeFigureOut">
              <a:rPr lang="en-IN" smtClean="0"/>
              <a:t>16/07/25</a:t>
            </a:fld>
            <a:endParaRPr lang="en-IN"/>
          </a:p>
        </p:txBody>
      </p:sp>
      <p:sp>
        <p:nvSpPr>
          <p:cNvPr id="3" name="Footer Placeholder 2">
            <a:extLst>
              <a:ext uri="{FF2B5EF4-FFF2-40B4-BE49-F238E27FC236}">
                <a16:creationId xmlns:a16="http://schemas.microsoft.com/office/drawing/2014/main" id="{8994DB74-0BFB-CBCC-70E3-3EC84C2C22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A55B938-3FB3-FA04-8164-28F3C11BB2E7}"/>
              </a:ext>
            </a:extLst>
          </p:cNvPr>
          <p:cNvSpPr>
            <a:spLocks noGrp="1"/>
          </p:cNvSpPr>
          <p:nvPr>
            <p:ph type="sldNum" sz="quarter" idx="12"/>
          </p:nvPr>
        </p:nvSpPr>
        <p:spPr/>
        <p:txBody>
          <a:bodyPr/>
          <a:lstStyle/>
          <a:p>
            <a:fld id="{DA87235B-66EF-477F-8BE5-CA266D6C4A94}" type="slidenum">
              <a:rPr lang="en-IN" smtClean="0"/>
              <a:t>‹#›</a:t>
            </a:fld>
            <a:endParaRPr lang="en-IN"/>
          </a:p>
        </p:txBody>
      </p:sp>
    </p:spTree>
    <p:extLst>
      <p:ext uri="{BB962C8B-B14F-4D97-AF65-F5344CB8AC3E}">
        <p14:creationId xmlns:p14="http://schemas.microsoft.com/office/powerpoint/2010/main" val="530003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5C035-6FC7-284C-6381-F3D68D9B67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A352EA7-4C51-B0CB-452D-C3CB9B1548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80A352A-45CA-04EA-E402-151F62C9EE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EA5E47-F450-471D-EC3F-06FAA56A4774}"/>
              </a:ext>
            </a:extLst>
          </p:cNvPr>
          <p:cNvSpPr>
            <a:spLocks noGrp="1"/>
          </p:cNvSpPr>
          <p:nvPr>
            <p:ph type="dt" sz="half" idx="10"/>
          </p:nvPr>
        </p:nvSpPr>
        <p:spPr/>
        <p:txBody>
          <a:bodyPr/>
          <a:lstStyle/>
          <a:p>
            <a:fld id="{74B44E46-F3F3-4033-B44D-1DFDE34AB1C2}" type="datetimeFigureOut">
              <a:rPr lang="en-IN" smtClean="0"/>
              <a:t>16/07/25</a:t>
            </a:fld>
            <a:endParaRPr lang="en-IN"/>
          </a:p>
        </p:txBody>
      </p:sp>
      <p:sp>
        <p:nvSpPr>
          <p:cNvPr id="6" name="Footer Placeholder 5">
            <a:extLst>
              <a:ext uri="{FF2B5EF4-FFF2-40B4-BE49-F238E27FC236}">
                <a16:creationId xmlns:a16="http://schemas.microsoft.com/office/drawing/2014/main" id="{37EB8542-EB9F-A738-5B94-BF453120D2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224989-66AE-C55F-5A9B-E14C470FFD6E}"/>
              </a:ext>
            </a:extLst>
          </p:cNvPr>
          <p:cNvSpPr>
            <a:spLocks noGrp="1"/>
          </p:cNvSpPr>
          <p:nvPr>
            <p:ph type="sldNum" sz="quarter" idx="12"/>
          </p:nvPr>
        </p:nvSpPr>
        <p:spPr/>
        <p:txBody>
          <a:bodyPr/>
          <a:lstStyle/>
          <a:p>
            <a:fld id="{DA87235B-66EF-477F-8BE5-CA266D6C4A94}" type="slidenum">
              <a:rPr lang="en-IN" smtClean="0"/>
              <a:t>‹#›</a:t>
            </a:fld>
            <a:endParaRPr lang="en-IN"/>
          </a:p>
        </p:txBody>
      </p:sp>
    </p:spTree>
    <p:extLst>
      <p:ext uri="{BB962C8B-B14F-4D97-AF65-F5344CB8AC3E}">
        <p14:creationId xmlns:p14="http://schemas.microsoft.com/office/powerpoint/2010/main" val="1171908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4BD9C-8714-E170-C3FE-89D364BC74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01C284-A345-26C3-23BC-B523311D86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6E1D04D-1454-F3BC-0A88-4648A0127B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9C430-CDA0-335A-DC02-E766018E2C5B}"/>
              </a:ext>
            </a:extLst>
          </p:cNvPr>
          <p:cNvSpPr>
            <a:spLocks noGrp="1"/>
          </p:cNvSpPr>
          <p:nvPr>
            <p:ph type="dt" sz="half" idx="10"/>
          </p:nvPr>
        </p:nvSpPr>
        <p:spPr/>
        <p:txBody>
          <a:bodyPr/>
          <a:lstStyle/>
          <a:p>
            <a:fld id="{74B44E46-F3F3-4033-B44D-1DFDE34AB1C2}" type="datetimeFigureOut">
              <a:rPr lang="en-IN" smtClean="0"/>
              <a:t>16/07/25</a:t>
            </a:fld>
            <a:endParaRPr lang="en-IN"/>
          </a:p>
        </p:txBody>
      </p:sp>
      <p:sp>
        <p:nvSpPr>
          <p:cNvPr id="6" name="Footer Placeholder 5">
            <a:extLst>
              <a:ext uri="{FF2B5EF4-FFF2-40B4-BE49-F238E27FC236}">
                <a16:creationId xmlns:a16="http://schemas.microsoft.com/office/drawing/2014/main" id="{92EA36D8-EFE7-4818-D337-671EDF1D01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779156-A348-FE82-10A1-0600E6F61BB2}"/>
              </a:ext>
            </a:extLst>
          </p:cNvPr>
          <p:cNvSpPr>
            <a:spLocks noGrp="1"/>
          </p:cNvSpPr>
          <p:nvPr>
            <p:ph type="sldNum" sz="quarter" idx="12"/>
          </p:nvPr>
        </p:nvSpPr>
        <p:spPr/>
        <p:txBody>
          <a:bodyPr/>
          <a:lstStyle/>
          <a:p>
            <a:fld id="{DA87235B-66EF-477F-8BE5-CA266D6C4A94}" type="slidenum">
              <a:rPr lang="en-IN" smtClean="0"/>
              <a:t>‹#›</a:t>
            </a:fld>
            <a:endParaRPr lang="en-IN"/>
          </a:p>
        </p:txBody>
      </p:sp>
    </p:spTree>
    <p:extLst>
      <p:ext uri="{BB962C8B-B14F-4D97-AF65-F5344CB8AC3E}">
        <p14:creationId xmlns:p14="http://schemas.microsoft.com/office/powerpoint/2010/main" val="1714584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8576DB-7BF1-901A-172E-B2F22B84FF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EFE78E-FCC9-7512-E8B9-06941FA0C7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17B406-E76A-4ED3-B50B-E9386CA1BA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B44E46-F3F3-4033-B44D-1DFDE34AB1C2}" type="datetimeFigureOut">
              <a:rPr lang="en-IN" smtClean="0"/>
              <a:t>16/07/25</a:t>
            </a:fld>
            <a:endParaRPr lang="en-IN"/>
          </a:p>
        </p:txBody>
      </p:sp>
      <p:sp>
        <p:nvSpPr>
          <p:cNvPr id="5" name="Footer Placeholder 4">
            <a:extLst>
              <a:ext uri="{FF2B5EF4-FFF2-40B4-BE49-F238E27FC236}">
                <a16:creationId xmlns:a16="http://schemas.microsoft.com/office/drawing/2014/main" id="{BE17D408-1C9C-9721-8E44-AD5A222EDF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850D4CE-28AD-23BF-54F6-94FCC3BA2C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87235B-66EF-477F-8BE5-CA266D6C4A94}" type="slidenum">
              <a:rPr lang="en-IN" smtClean="0"/>
              <a:t>‹#›</a:t>
            </a:fld>
            <a:endParaRPr lang="en-IN"/>
          </a:p>
        </p:txBody>
      </p:sp>
    </p:spTree>
    <p:extLst>
      <p:ext uri="{BB962C8B-B14F-4D97-AF65-F5344CB8AC3E}">
        <p14:creationId xmlns:p14="http://schemas.microsoft.com/office/powerpoint/2010/main" val="1151013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chart" Target="../charts/chart8.xml"/></Relationships>
</file>

<file path=ppt/slides/_rels/slide8.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chart" Target="../charts/char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8E54F9-849C-4865-8C5E-FD967B81D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91AE6B3-1D2D-4C67-A4DB-888635B527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193A180-36CA-9137-F42E-F7C9BC72EEE3}"/>
              </a:ext>
            </a:extLst>
          </p:cNvPr>
          <p:cNvSpPr>
            <a:spLocks noGrp="1"/>
          </p:cNvSpPr>
          <p:nvPr>
            <p:ph type="ctrTitle"/>
          </p:nvPr>
        </p:nvSpPr>
        <p:spPr>
          <a:xfrm>
            <a:off x="1524000" y="589413"/>
            <a:ext cx="9144000" cy="2526738"/>
          </a:xfrm>
        </p:spPr>
        <p:txBody>
          <a:bodyPr>
            <a:normAutofit/>
          </a:bodyPr>
          <a:lstStyle/>
          <a:p>
            <a:r>
              <a:rPr lang="en-IN" b="1" dirty="0">
                <a:solidFill>
                  <a:schemeClr val="bg1"/>
                </a:solidFill>
                <a:latin typeface="Times New Roman" panose="02020603050405020304" pitchFamily="18" charset="0"/>
                <a:cs typeface="Times New Roman" panose="02020603050405020304" pitchFamily="18" charset="0"/>
              </a:rPr>
              <a:t>Project Name : P935 Insurance Analytics</a:t>
            </a:r>
            <a:endParaRPr lang="en-US" sz="6600" b="1"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FE2CDAA-BA7B-BEBF-1D4B-FB25D9A11E49}"/>
              </a:ext>
            </a:extLst>
          </p:cNvPr>
          <p:cNvSpPr>
            <a:spLocks noGrp="1"/>
          </p:cNvSpPr>
          <p:nvPr>
            <p:ph type="subTitle" idx="1"/>
          </p:nvPr>
        </p:nvSpPr>
        <p:spPr>
          <a:xfrm>
            <a:off x="1524000" y="3865249"/>
            <a:ext cx="9144000" cy="1909339"/>
          </a:xfrm>
        </p:spPr>
        <p:txBody>
          <a:bodyPr>
            <a:normAutofit/>
          </a:bodyPr>
          <a:lstStyle/>
          <a:p>
            <a:r>
              <a:rPr lang="en-IN" b="1" dirty="0">
                <a:latin typeface="Calisto MT" panose="02040603050505030304" pitchFamily="18" charset="0"/>
              </a:rPr>
              <a:t>Presented by -</a:t>
            </a:r>
            <a:r>
              <a:rPr lang="en-IN" b="1" dirty="0">
                <a:latin typeface="Times New Roman" panose="02020603050405020304" pitchFamily="18" charset="0"/>
                <a:cs typeface="Times New Roman" panose="02020603050405020304" pitchFamily="18" charset="0"/>
              </a:rPr>
              <a:t>Group - 7</a:t>
            </a:r>
            <a:endParaRPr lang="en-IN" sz="1600" dirty="0">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Ankit Kumar Gupta</a:t>
            </a:r>
          </a:p>
          <a:p>
            <a:r>
              <a:rPr lang="en-IN" dirty="0">
                <a:solidFill>
                  <a:schemeClr val="bg1"/>
                </a:solidFill>
                <a:latin typeface="Times New Roman" panose="02020603050405020304" pitchFamily="18" charset="0"/>
                <a:cs typeface="Times New Roman" panose="02020603050405020304" pitchFamily="18" charset="0"/>
              </a:rPr>
              <a:t>Himani Srivastava</a:t>
            </a:r>
          </a:p>
          <a:p>
            <a:r>
              <a:rPr lang="en-IN" dirty="0">
                <a:solidFill>
                  <a:schemeClr val="bg1"/>
                </a:solidFill>
                <a:latin typeface="Times New Roman" panose="02020603050405020304" pitchFamily="18" charset="0"/>
                <a:cs typeface="Times New Roman" panose="02020603050405020304" pitchFamily="18" charset="0"/>
              </a:rPr>
              <a:t>E Hima Priya</a:t>
            </a:r>
          </a:p>
          <a:p>
            <a:endParaRPr lang="en-IN" b="1" dirty="0"/>
          </a:p>
        </p:txBody>
      </p:sp>
      <p:sp>
        <p:nvSpPr>
          <p:cNvPr id="12" name="sketch line">
            <a:extLst>
              <a:ext uri="{FF2B5EF4-FFF2-40B4-BE49-F238E27FC236}">
                <a16:creationId xmlns:a16="http://schemas.microsoft.com/office/drawing/2014/main" id="{6D080EC2-42B5-4E04-BBF7-F0BC5CB7C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5665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0062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013E09-4393-A714-B57F-B81C1C124A9C}"/>
            </a:ext>
          </a:extLst>
        </p:cNvPr>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D47E2BE-784B-E21D-5221-189EF4FAB427}"/>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dirty="0">
                <a:solidFill>
                  <a:schemeClr val="tx1"/>
                </a:solidFill>
                <a:latin typeface="Times New Roman" panose="02020603050405020304" pitchFamily="18" charset="0"/>
                <a:ea typeface="+mj-ea"/>
                <a:cs typeface="Times New Roman" panose="02020603050405020304" pitchFamily="18" charset="0"/>
              </a:rPr>
              <a:t>Some Key Business Suggestions for Insurance Analytics</a:t>
            </a:r>
          </a:p>
        </p:txBody>
      </p:sp>
      <p:sp>
        <p:nvSpPr>
          <p:cNvPr id="4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9CF28E2-442E-45ED-C1EB-407D0B326D58}"/>
              </a:ext>
            </a:extLst>
          </p:cNvPr>
          <p:cNvSpPr txBox="1"/>
          <p:nvPr/>
        </p:nvSpPr>
        <p:spPr>
          <a:xfrm>
            <a:off x="838200" y="2077730"/>
            <a:ext cx="10515600" cy="441514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1700" dirty="0"/>
          </a:p>
        </p:txBody>
      </p:sp>
      <p:sp>
        <p:nvSpPr>
          <p:cNvPr id="5" name="TextBox 4">
            <a:extLst>
              <a:ext uri="{FF2B5EF4-FFF2-40B4-BE49-F238E27FC236}">
                <a16:creationId xmlns:a16="http://schemas.microsoft.com/office/drawing/2014/main" id="{413A8072-8E69-FFA1-3A03-B1593F705902}"/>
              </a:ext>
            </a:extLst>
          </p:cNvPr>
          <p:cNvSpPr txBox="1"/>
          <p:nvPr/>
        </p:nvSpPr>
        <p:spPr>
          <a:xfrm>
            <a:off x="838200" y="2151122"/>
            <a:ext cx="10684764" cy="3970318"/>
          </a:xfrm>
          <a:prstGeom prst="rect">
            <a:avLst/>
          </a:prstGeom>
          <a:noFill/>
        </p:spPr>
        <p:txBody>
          <a:bodyPr wrap="square">
            <a:spAutoFit/>
          </a:bodyPr>
          <a:lstStyle/>
          <a:p>
            <a:pPr algn="l">
              <a:buNone/>
            </a:pPr>
            <a:r>
              <a:rPr lang="en-IN" b="1" i="0" u="none" strike="noStrike" dirty="0">
                <a:solidFill>
                  <a:srgbClr val="000000"/>
                </a:solidFill>
                <a:effectLst/>
              </a:rPr>
              <a:t>For Branch Performance &amp; Sales Execution</a:t>
            </a:r>
          </a:p>
          <a:p>
            <a:pPr algn="l">
              <a:buNone/>
            </a:pPr>
            <a:endParaRPr lang="en-IN" b="1" i="0" u="none" strike="noStrike" dirty="0">
              <a:solidFill>
                <a:srgbClr val="000000"/>
              </a:solidFill>
              <a:effectLst/>
            </a:endParaRPr>
          </a:p>
          <a:p>
            <a:pPr algn="l">
              <a:buFont typeface="+mj-lt"/>
              <a:buAutoNum type="arabicPeriod"/>
            </a:pPr>
            <a:r>
              <a:rPr lang="en-IN" b="1" i="0" u="none" strike="noStrike" dirty="0">
                <a:solidFill>
                  <a:srgbClr val="000000"/>
                </a:solidFill>
                <a:effectLst/>
              </a:rPr>
              <a:t>Set Realistic Targets by Category &amp; Executive</a:t>
            </a:r>
            <a:br>
              <a:rPr lang="en-IN" b="0" i="0" u="none" strike="noStrike" dirty="0">
                <a:solidFill>
                  <a:srgbClr val="000000"/>
                </a:solidFill>
                <a:effectLst/>
              </a:rPr>
            </a:br>
            <a:r>
              <a:rPr lang="en-IN" b="0" i="0" u="none" strike="noStrike" dirty="0">
                <a:solidFill>
                  <a:srgbClr val="000000"/>
                </a:solidFill>
                <a:effectLst/>
              </a:rPr>
              <a:t>Align targets with past performance, product potential, and branch capability to improve achievement rates and reduce over/underperformance.</a:t>
            </a:r>
          </a:p>
          <a:p>
            <a:pPr algn="l">
              <a:buFont typeface="+mj-lt"/>
              <a:buAutoNum type="arabicPeriod"/>
            </a:pPr>
            <a:r>
              <a:rPr lang="en-IN" b="1" i="0" u="none" strike="noStrike" dirty="0">
                <a:solidFill>
                  <a:srgbClr val="000000"/>
                </a:solidFill>
                <a:effectLst/>
              </a:rPr>
              <a:t>Strengthen Follow-Up on Open Opportunities</a:t>
            </a:r>
            <a:br>
              <a:rPr lang="en-IN" b="0" i="0" u="none" strike="noStrike" dirty="0">
                <a:solidFill>
                  <a:srgbClr val="000000"/>
                </a:solidFill>
                <a:effectLst/>
              </a:rPr>
            </a:br>
            <a:r>
              <a:rPr lang="en-IN" b="0" i="0" u="none" strike="noStrike" dirty="0">
                <a:solidFill>
                  <a:srgbClr val="000000"/>
                </a:solidFill>
                <a:effectLst/>
              </a:rPr>
              <a:t>A large number of high-value opportunities remain in early stages. Prioritize timely follow-ups and closure strategies to boost conversion rates.</a:t>
            </a:r>
          </a:p>
          <a:p>
            <a:pPr algn="l">
              <a:buFont typeface="+mj-lt"/>
              <a:buAutoNum type="arabicPeriod"/>
            </a:pPr>
            <a:r>
              <a:rPr lang="en-IN" b="1" i="0" u="none" strike="noStrike" dirty="0">
                <a:solidFill>
                  <a:srgbClr val="000000"/>
                </a:solidFill>
                <a:effectLst/>
              </a:rPr>
              <a:t>Improve Placement vs Meeting Effectiveness</a:t>
            </a:r>
            <a:br>
              <a:rPr lang="en-IN" b="0" i="0" u="none" strike="noStrike" dirty="0">
                <a:solidFill>
                  <a:srgbClr val="000000"/>
                </a:solidFill>
                <a:effectLst/>
              </a:rPr>
            </a:br>
            <a:r>
              <a:rPr lang="en-IN" b="0" i="0" u="none" strike="noStrike" dirty="0">
                <a:solidFill>
                  <a:srgbClr val="000000"/>
                </a:solidFill>
                <a:effectLst/>
              </a:rPr>
              <a:t>Track not just the number of meetings, but their outcomes. Use conversion ratios to coach AEs on quality over quantity.</a:t>
            </a:r>
          </a:p>
          <a:p>
            <a:pPr algn="l">
              <a:buFont typeface="+mj-lt"/>
              <a:buAutoNum type="arabicPeriod"/>
            </a:pPr>
            <a:r>
              <a:rPr lang="en-IN" b="1" i="0" u="none" strike="noStrike" dirty="0">
                <a:solidFill>
                  <a:srgbClr val="000000"/>
                </a:solidFill>
                <a:effectLst/>
              </a:rPr>
              <a:t>Balance AE Portfolio Across Business Types</a:t>
            </a:r>
            <a:br>
              <a:rPr lang="en-IN" b="0" i="0" u="none" strike="noStrike" dirty="0">
                <a:solidFill>
                  <a:srgbClr val="000000"/>
                </a:solidFill>
                <a:effectLst/>
              </a:rPr>
            </a:br>
            <a:r>
              <a:rPr lang="en-IN" b="0" i="0" u="none" strike="noStrike" dirty="0">
                <a:solidFill>
                  <a:srgbClr val="000000"/>
                </a:solidFill>
                <a:effectLst/>
              </a:rPr>
              <a:t>Encourage account executives to diversify efforts across New, Cross Sell, and Renewal to reduce risk from single-line dependency.</a:t>
            </a:r>
          </a:p>
        </p:txBody>
      </p:sp>
    </p:spTree>
    <p:extLst>
      <p:ext uri="{BB962C8B-B14F-4D97-AF65-F5344CB8AC3E}">
        <p14:creationId xmlns:p14="http://schemas.microsoft.com/office/powerpoint/2010/main" val="1794566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CB43C06-E5A3-861E-25D4-BF7B06A4CC64}"/>
            </a:ext>
          </a:extLst>
        </p:cNvPr>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5DA36678-856E-A342-D2C4-AB28D241B8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7E8DD2C-2979-0757-F915-13A91BDE6CBC}"/>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dirty="0">
                <a:solidFill>
                  <a:schemeClr val="tx1"/>
                </a:solidFill>
                <a:latin typeface="Times New Roman" panose="02020603050405020304" pitchFamily="18" charset="0"/>
                <a:ea typeface="+mj-ea"/>
                <a:cs typeface="Times New Roman" panose="02020603050405020304" pitchFamily="18" charset="0"/>
              </a:rPr>
              <a:t>Some Key Business Suggestions for Insurance Analytics</a:t>
            </a:r>
          </a:p>
        </p:txBody>
      </p:sp>
      <p:sp>
        <p:nvSpPr>
          <p:cNvPr id="47" name="sketch line">
            <a:extLst>
              <a:ext uri="{FF2B5EF4-FFF2-40B4-BE49-F238E27FC236}">
                <a16:creationId xmlns:a16="http://schemas.microsoft.com/office/drawing/2014/main" id="{43D222A1-0F66-62E1-2B16-5A37764D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E185A51-CE8E-199E-450B-1258B1B392C0}"/>
              </a:ext>
            </a:extLst>
          </p:cNvPr>
          <p:cNvSpPr txBox="1"/>
          <p:nvPr/>
        </p:nvSpPr>
        <p:spPr>
          <a:xfrm>
            <a:off x="838200" y="2077730"/>
            <a:ext cx="10515600" cy="441514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1700" dirty="0"/>
          </a:p>
        </p:txBody>
      </p:sp>
      <p:sp>
        <p:nvSpPr>
          <p:cNvPr id="5" name="TextBox 4">
            <a:extLst>
              <a:ext uri="{FF2B5EF4-FFF2-40B4-BE49-F238E27FC236}">
                <a16:creationId xmlns:a16="http://schemas.microsoft.com/office/drawing/2014/main" id="{1A0AC244-502D-F834-52BF-5820E68BF75E}"/>
              </a:ext>
            </a:extLst>
          </p:cNvPr>
          <p:cNvSpPr txBox="1"/>
          <p:nvPr/>
        </p:nvSpPr>
        <p:spPr>
          <a:xfrm>
            <a:off x="838200" y="2151122"/>
            <a:ext cx="10684764" cy="4247317"/>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For Policy &amp; Customer Insights</a:t>
            </a:r>
          </a:p>
          <a:p>
            <a:endParaRPr lang="en-IN" b="1" dirty="0">
              <a:latin typeface="Times New Roman" panose="02020603050405020304" pitchFamily="18" charset="0"/>
              <a:cs typeface="Times New Roman" panose="02020603050405020304" pitchFamily="18" charset="0"/>
            </a:endParaRPr>
          </a:p>
          <a:p>
            <a:r>
              <a:rPr lang="en-IN" b="1" dirty="0"/>
              <a:t>Focus on Young and Untapped Age Segments</a:t>
            </a:r>
            <a:br>
              <a:rPr lang="en-IN" dirty="0"/>
            </a:br>
            <a:r>
              <a:rPr lang="en-IN" dirty="0"/>
              <a:t>Engagement is low in the 18–25 age bracket. Promote relevant products (e.g., term insurance, health plans) to attract younger customers.</a:t>
            </a:r>
          </a:p>
          <a:p>
            <a:r>
              <a:rPr lang="en-IN" b="1" dirty="0"/>
              <a:t>Enhance Claim Approval Rate &amp; Reduce Pending Volume</a:t>
            </a:r>
            <a:br>
              <a:rPr lang="en-IN" dirty="0"/>
            </a:br>
            <a:r>
              <a:rPr lang="en-IN" dirty="0"/>
              <a:t>One-third of claims remain pending. Improve claim turnaround time and communication for better customer trust.</a:t>
            </a:r>
          </a:p>
          <a:p>
            <a:r>
              <a:rPr lang="en-IN" b="1" dirty="0"/>
              <a:t>Boost Auto &amp; Miscellaneous Policy Adoption</a:t>
            </a:r>
            <a:br>
              <a:rPr lang="en-IN" dirty="0"/>
            </a:br>
            <a:r>
              <a:rPr lang="en-IN" dirty="0"/>
              <a:t>Product distribution shows weaker adoption in Auto and Misc categories. Target marketing and awareness campaigns to grow these lines.</a:t>
            </a:r>
          </a:p>
          <a:p>
            <a:r>
              <a:rPr lang="en-IN" b="1" dirty="0"/>
              <a:t>Resolve Payment Failures Proactively</a:t>
            </a:r>
            <a:br>
              <a:rPr lang="en-IN" dirty="0"/>
            </a:br>
            <a:r>
              <a:rPr lang="en-IN" dirty="0"/>
              <a:t>With 50% of payments marked as failed, strengthen payment collection workflows, follow-up reminders, and digital payment methods.</a:t>
            </a:r>
          </a:p>
          <a:p>
            <a:pPr algn="l">
              <a:buNone/>
            </a:pPr>
            <a:endParaRPr lang="en-IN" b="1" i="0" u="none" strike="noStrike" dirty="0">
              <a:solidFill>
                <a:srgbClr val="000000"/>
              </a:solidFill>
              <a:effectLst/>
            </a:endParaRPr>
          </a:p>
        </p:txBody>
      </p:sp>
    </p:spTree>
    <p:extLst>
      <p:ext uri="{BB962C8B-B14F-4D97-AF65-F5344CB8AC3E}">
        <p14:creationId xmlns:p14="http://schemas.microsoft.com/office/powerpoint/2010/main" val="685262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281447-DE7D-5700-F9C4-CA17399601CA}"/>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b="1"/>
              <a:t>Dashboards</a:t>
            </a:r>
          </a:p>
        </p:txBody>
      </p:sp>
      <p:sp>
        <p:nvSpPr>
          <p:cNvPr id="29"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7D02FCE-08A2-5D70-8B5A-4E6F99C573C8}"/>
              </a:ext>
            </a:extLst>
          </p:cNvPr>
          <p:cNvPicPr>
            <a:picLocks noChangeAspect="1"/>
          </p:cNvPicPr>
          <p:nvPr/>
        </p:nvPicPr>
        <p:blipFill>
          <a:blip r:embed="rId2"/>
          <a:stretch>
            <a:fillRect/>
          </a:stretch>
        </p:blipFill>
        <p:spPr>
          <a:xfrm>
            <a:off x="380001" y="2975706"/>
            <a:ext cx="5614416" cy="3340577"/>
          </a:xfrm>
          <a:prstGeom prst="rect">
            <a:avLst/>
          </a:prstGeom>
        </p:spPr>
      </p:pic>
      <p:pic>
        <p:nvPicPr>
          <p:cNvPr id="10" name="Picture 9">
            <a:extLst>
              <a:ext uri="{FF2B5EF4-FFF2-40B4-BE49-F238E27FC236}">
                <a16:creationId xmlns:a16="http://schemas.microsoft.com/office/drawing/2014/main" id="{C9E0C31B-D573-5385-F9D4-BA5404E2CC62}"/>
              </a:ext>
            </a:extLst>
          </p:cNvPr>
          <p:cNvPicPr>
            <a:picLocks noChangeAspect="1"/>
          </p:cNvPicPr>
          <p:nvPr/>
        </p:nvPicPr>
        <p:blipFill>
          <a:blip r:embed="rId3"/>
          <a:stretch>
            <a:fillRect/>
          </a:stretch>
        </p:blipFill>
        <p:spPr>
          <a:xfrm>
            <a:off x="6374417" y="2948277"/>
            <a:ext cx="5614416" cy="3303999"/>
          </a:xfrm>
          <a:prstGeom prst="rect">
            <a:avLst/>
          </a:prstGeom>
        </p:spPr>
      </p:pic>
      <p:sp>
        <p:nvSpPr>
          <p:cNvPr id="11" name="TextBox 10">
            <a:extLst>
              <a:ext uri="{FF2B5EF4-FFF2-40B4-BE49-F238E27FC236}">
                <a16:creationId xmlns:a16="http://schemas.microsoft.com/office/drawing/2014/main" id="{03F18637-8AAC-8EBB-7DE1-E046430A208F}"/>
              </a:ext>
            </a:extLst>
          </p:cNvPr>
          <p:cNvSpPr txBox="1"/>
          <p:nvPr/>
        </p:nvSpPr>
        <p:spPr>
          <a:xfrm>
            <a:off x="5005109" y="2283014"/>
            <a:ext cx="2414444"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Excel Dashboards</a:t>
            </a:r>
          </a:p>
        </p:txBody>
      </p:sp>
    </p:spTree>
    <p:extLst>
      <p:ext uri="{BB962C8B-B14F-4D97-AF65-F5344CB8AC3E}">
        <p14:creationId xmlns:p14="http://schemas.microsoft.com/office/powerpoint/2010/main" val="4228379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F4CDB2F-9768-12C8-367D-2BB661BCB5F7}"/>
            </a:ext>
          </a:extLst>
        </p:cNvPr>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ABC638-8174-88CF-3231-DC22E876BC75}"/>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b="1"/>
              <a:t>Dashboards</a:t>
            </a:r>
          </a:p>
        </p:txBody>
      </p:sp>
      <p:sp>
        <p:nvSpPr>
          <p:cNvPr id="11" name="TextBox 10">
            <a:extLst>
              <a:ext uri="{FF2B5EF4-FFF2-40B4-BE49-F238E27FC236}">
                <a16:creationId xmlns:a16="http://schemas.microsoft.com/office/drawing/2014/main" id="{3A4CA9E9-76BA-281C-4D1A-54E47491F031}"/>
              </a:ext>
            </a:extLst>
          </p:cNvPr>
          <p:cNvSpPr txBox="1"/>
          <p:nvPr/>
        </p:nvSpPr>
        <p:spPr>
          <a:xfrm>
            <a:off x="1198181" y="1839595"/>
            <a:ext cx="9795638" cy="943119"/>
          </a:xfrm>
          <a:prstGeom prst="rect">
            <a:avLst/>
          </a:prstGeom>
        </p:spPr>
        <p:txBody>
          <a:bodyPr vert="horz" lIns="91440" tIns="45720" rIns="91440" bIns="45720" rtlCol="0">
            <a:normAutofit/>
          </a:bodyPr>
          <a:lstStyle/>
          <a:p>
            <a:pPr algn="ctr">
              <a:lnSpc>
                <a:spcPct val="90000"/>
              </a:lnSpc>
              <a:spcBef>
                <a:spcPts val="1000"/>
              </a:spcBef>
            </a:pPr>
            <a:r>
              <a:rPr lang="en-US" sz="2400"/>
              <a:t>Tableau Dashboards</a:t>
            </a:r>
          </a:p>
        </p:txBody>
      </p:sp>
      <p:pic>
        <p:nvPicPr>
          <p:cNvPr id="3" name="Picture 2">
            <a:extLst>
              <a:ext uri="{FF2B5EF4-FFF2-40B4-BE49-F238E27FC236}">
                <a16:creationId xmlns:a16="http://schemas.microsoft.com/office/drawing/2014/main" id="{567CC1A0-6186-8A70-2F76-96C204AB2B9A}"/>
              </a:ext>
            </a:extLst>
          </p:cNvPr>
          <p:cNvPicPr>
            <a:picLocks noChangeAspect="1"/>
          </p:cNvPicPr>
          <p:nvPr/>
        </p:nvPicPr>
        <p:blipFill>
          <a:blip r:embed="rId2"/>
          <a:stretch>
            <a:fillRect/>
          </a:stretch>
        </p:blipFill>
        <p:spPr>
          <a:xfrm>
            <a:off x="181234" y="2668250"/>
            <a:ext cx="5828261" cy="3266676"/>
          </a:xfrm>
          <a:prstGeom prst="rect">
            <a:avLst/>
          </a:prstGeom>
        </p:spPr>
      </p:pic>
      <p:pic>
        <p:nvPicPr>
          <p:cNvPr id="4" name="Picture 3">
            <a:extLst>
              <a:ext uri="{FF2B5EF4-FFF2-40B4-BE49-F238E27FC236}">
                <a16:creationId xmlns:a16="http://schemas.microsoft.com/office/drawing/2014/main" id="{BE43914B-3491-B6FB-EC54-FA653C2AA669}"/>
              </a:ext>
            </a:extLst>
          </p:cNvPr>
          <p:cNvPicPr>
            <a:picLocks noChangeAspect="1"/>
          </p:cNvPicPr>
          <p:nvPr/>
        </p:nvPicPr>
        <p:blipFill>
          <a:blip r:embed="rId3"/>
          <a:stretch>
            <a:fillRect/>
          </a:stretch>
        </p:blipFill>
        <p:spPr>
          <a:xfrm>
            <a:off x="6182505" y="2668251"/>
            <a:ext cx="5828261" cy="3193822"/>
          </a:xfrm>
          <a:prstGeom prst="rect">
            <a:avLst/>
          </a:prstGeom>
        </p:spPr>
      </p:pic>
    </p:spTree>
    <p:extLst>
      <p:ext uri="{BB962C8B-B14F-4D97-AF65-F5344CB8AC3E}">
        <p14:creationId xmlns:p14="http://schemas.microsoft.com/office/powerpoint/2010/main" val="426532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0010C6-3E8F-A6F1-2FDA-560A46FEE2E3}"/>
            </a:ext>
          </a:extLst>
        </p:cNvPr>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A9E6CB-5DC4-C07F-B5D4-793E2424B71C}"/>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b="1"/>
              <a:t>Dashboards</a:t>
            </a:r>
          </a:p>
        </p:txBody>
      </p:sp>
      <p:sp>
        <p:nvSpPr>
          <p:cNvPr id="11" name="TextBox 10">
            <a:extLst>
              <a:ext uri="{FF2B5EF4-FFF2-40B4-BE49-F238E27FC236}">
                <a16:creationId xmlns:a16="http://schemas.microsoft.com/office/drawing/2014/main" id="{BA6046E6-D5E0-2B3F-7FA5-E20D5F113C6C}"/>
              </a:ext>
            </a:extLst>
          </p:cNvPr>
          <p:cNvSpPr txBox="1"/>
          <p:nvPr/>
        </p:nvSpPr>
        <p:spPr>
          <a:xfrm>
            <a:off x="1198181" y="1839595"/>
            <a:ext cx="9795638" cy="943119"/>
          </a:xfrm>
          <a:prstGeom prst="rect">
            <a:avLst/>
          </a:prstGeom>
        </p:spPr>
        <p:txBody>
          <a:bodyPr vert="horz" lIns="91440" tIns="45720" rIns="91440" bIns="45720" rtlCol="0">
            <a:normAutofit/>
          </a:bodyPr>
          <a:lstStyle/>
          <a:p>
            <a:pPr algn="ctr">
              <a:lnSpc>
                <a:spcPct val="90000"/>
              </a:lnSpc>
              <a:spcBef>
                <a:spcPts val="1000"/>
              </a:spcBef>
            </a:pPr>
            <a:r>
              <a:rPr lang="en-US" sz="2400"/>
              <a:t>PowerBI Dashboards</a:t>
            </a:r>
          </a:p>
        </p:txBody>
      </p:sp>
      <p:pic>
        <p:nvPicPr>
          <p:cNvPr id="4" name="Picture 3">
            <a:extLst>
              <a:ext uri="{FF2B5EF4-FFF2-40B4-BE49-F238E27FC236}">
                <a16:creationId xmlns:a16="http://schemas.microsoft.com/office/drawing/2014/main" id="{DA4B8F61-0753-0311-DCB2-50753D1C2DCE}"/>
              </a:ext>
            </a:extLst>
          </p:cNvPr>
          <p:cNvPicPr>
            <a:picLocks noChangeAspect="1"/>
          </p:cNvPicPr>
          <p:nvPr/>
        </p:nvPicPr>
        <p:blipFill>
          <a:blip r:embed="rId2"/>
          <a:stretch>
            <a:fillRect/>
          </a:stretch>
        </p:blipFill>
        <p:spPr>
          <a:xfrm>
            <a:off x="181234" y="2782714"/>
            <a:ext cx="5828261" cy="3480051"/>
          </a:xfrm>
          <a:prstGeom prst="rect">
            <a:avLst/>
          </a:prstGeom>
        </p:spPr>
      </p:pic>
      <p:pic>
        <p:nvPicPr>
          <p:cNvPr id="3" name="Picture 2">
            <a:extLst>
              <a:ext uri="{FF2B5EF4-FFF2-40B4-BE49-F238E27FC236}">
                <a16:creationId xmlns:a16="http://schemas.microsoft.com/office/drawing/2014/main" id="{1A2E8A65-7323-7EB3-F04A-F3C207B33B7B}"/>
              </a:ext>
            </a:extLst>
          </p:cNvPr>
          <p:cNvPicPr>
            <a:picLocks noChangeAspect="1"/>
          </p:cNvPicPr>
          <p:nvPr/>
        </p:nvPicPr>
        <p:blipFill>
          <a:blip r:embed="rId3"/>
          <a:stretch>
            <a:fillRect/>
          </a:stretch>
        </p:blipFill>
        <p:spPr>
          <a:xfrm>
            <a:off x="6182505" y="2768143"/>
            <a:ext cx="5828261" cy="3480051"/>
          </a:xfrm>
          <a:prstGeom prst="rect">
            <a:avLst/>
          </a:prstGeom>
        </p:spPr>
      </p:pic>
    </p:spTree>
    <p:extLst>
      <p:ext uri="{BB962C8B-B14F-4D97-AF65-F5344CB8AC3E}">
        <p14:creationId xmlns:p14="http://schemas.microsoft.com/office/powerpoint/2010/main" val="4114110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F453008-1ABA-FC11-3AED-D26C3326CE9E}"/>
            </a:ext>
          </a:extLst>
        </p:cNvPr>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C0374EB0-E2BD-3D9F-7B4C-3980CDF19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3E0E5B5-7E2E-172F-BEFC-011C7A21A083}"/>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IN" sz="4000" b="1" dirty="0">
                <a:latin typeface="Times New Roman" panose="02020603050405020304" pitchFamily="18" charset="0"/>
                <a:cs typeface="Times New Roman" panose="02020603050405020304" pitchFamily="18" charset="0"/>
              </a:rPr>
              <a:t>Project Conclusion</a:t>
            </a:r>
            <a:endParaRPr lang="en-US" sz="7200" b="1" kern="1200" dirty="0">
              <a:solidFill>
                <a:schemeClr val="tx1"/>
              </a:solidFill>
              <a:latin typeface="Times New Roman" panose="02020603050405020304" pitchFamily="18" charset="0"/>
              <a:ea typeface="+mj-ea"/>
              <a:cs typeface="Times New Roman" panose="02020603050405020304" pitchFamily="18" charset="0"/>
            </a:endParaRPr>
          </a:p>
        </p:txBody>
      </p:sp>
      <p:sp>
        <p:nvSpPr>
          <p:cNvPr id="47" name="sketch line">
            <a:extLst>
              <a:ext uri="{FF2B5EF4-FFF2-40B4-BE49-F238E27FC236}">
                <a16:creationId xmlns:a16="http://schemas.microsoft.com/office/drawing/2014/main" id="{4B039B57-B7CC-5605-1E5C-0AC4141AD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0C86E17-A638-4027-61E3-0185020F9E13}"/>
              </a:ext>
            </a:extLst>
          </p:cNvPr>
          <p:cNvSpPr txBox="1"/>
          <p:nvPr/>
        </p:nvSpPr>
        <p:spPr>
          <a:xfrm>
            <a:off x="669036" y="2077730"/>
            <a:ext cx="10401735" cy="4415145"/>
          </a:xfrm>
          <a:prstGeom prst="rect">
            <a:avLst/>
          </a:prstGeom>
        </p:spPr>
        <p:txBody>
          <a:bodyPr vert="horz" lIns="91440" tIns="45720" rIns="91440" bIns="45720" rtlCol="0">
            <a:normAutofit/>
          </a:bodyPr>
          <a:lstStyle/>
          <a:p>
            <a:r>
              <a:rPr lang="en-IN" dirty="0"/>
              <a:t>The Insurance Analytics project delivered a comprehensive view of both </a:t>
            </a:r>
            <a:r>
              <a:rPr lang="en-IN" b="1" dirty="0"/>
              <a:t>sales performance at the branch level</a:t>
            </a:r>
            <a:r>
              <a:rPr lang="en-IN" dirty="0"/>
              <a:t> and </a:t>
            </a:r>
            <a:r>
              <a:rPr lang="en-IN" b="1" dirty="0"/>
              <a:t>customer-policy behavior at the portfolio level</a:t>
            </a:r>
            <a:r>
              <a:rPr lang="en-IN" dirty="0"/>
              <a:t>. Using dashboards in Excel, Power BI, and Tableau, we successfully transformed raw insurance data into actionable insights.</a:t>
            </a:r>
          </a:p>
          <a:p>
            <a:endParaRPr lang="en-IN" dirty="0"/>
          </a:p>
          <a:p>
            <a:pPr marL="285750" indent="-285750">
              <a:buFont typeface="Arial" panose="020B0604020202020204" pitchFamily="34" charset="0"/>
              <a:buChar char="•"/>
            </a:pPr>
            <a:r>
              <a:rPr lang="en-IN" dirty="0"/>
              <a:t>The </a:t>
            </a:r>
            <a:r>
              <a:rPr lang="en-IN" b="1" dirty="0"/>
              <a:t>Branch Dashboard</a:t>
            </a:r>
            <a:r>
              <a:rPr lang="en-IN" dirty="0"/>
              <a:t> highlighted key gaps in target achievement, especially in </a:t>
            </a:r>
            <a:r>
              <a:rPr lang="en-IN" b="1" dirty="0"/>
              <a:t>new and cross-sell business</a:t>
            </a:r>
            <a:r>
              <a:rPr lang="en-IN" dirty="0"/>
              <a:t>, while identifying </a:t>
            </a:r>
            <a:r>
              <a:rPr lang="en-IN" b="1" dirty="0"/>
              <a:t>top-performing executives</a:t>
            </a:r>
            <a:r>
              <a:rPr lang="en-IN" dirty="0"/>
              <a:t> and </a:t>
            </a:r>
            <a:r>
              <a:rPr lang="en-IN" b="1" dirty="0"/>
              <a:t>high-value open opportunities</a:t>
            </a:r>
            <a:r>
              <a:rPr lang="en-IN" dirty="0"/>
              <a:t> for strategic follow-up.</a:t>
            </a:r>
          </a:p>
          <a:p>
            <a:pPr marL="285750" indent="-285750">
              <a:buFont typeface="Arial" panose="020B0604020202020204" pitchFamily="34" charset="0"/>
              <a:buChar char="•"/>
            </a:pPr>
            <a:r>
              <a:rPr lang="en-IN" dirty="0"/>
              <a:t>The </a:t>
            </a:r>
            <a:r>
              <a:rPr lang="en-IN" b="1" dirty="0"/>
              <a:t>Policy Dashboard</a:t>
            </a:r>
            <a:r>
              <a:rPr lang="en-IN" dirty="0"/>
              <a:t> offered insights into customer segmentation by </a:t>
            </a:r>
            <a:r>
              <a:rPr lang="en-IN" b="1" dirty="0"/>
              <a:t>age, gender, and policy type</a:t>
            </a:r>
            <a:r>
              <a:rPr lang="en-IN" dirty="0"/>
              <a:t>, with visibility into </a:t>
            </a:r>
            <a:r>
              <a:rPr lang="en-IN" b="1" dirty="0"/>
              <a:t>claims</a:t>
            </a:r>
            <a:r>
              <a:rPr lang="en-IN" dirty="0"/>
              <a:t>, </a:t>
            </a:r>
            <a:r>
              <a:rPr lang="en-IN" b="1" dirty="0"/>
              <a:t>premium growth</a:t>
            </a:r>
            <a:r>
              <a:rPr lang="en-IN" dirty="0"/>
              <a:t>, and </a:t>
            </a:r>
            <a:r>
              <a:rPr lang="en-IN" b="1" dirty="0"/>
              <a:t>payment status</a:t>
            </a:r>
            <a:r>
              <a:rPr lang="en-IN" dirty="0"/>
              <a:t>, helping monitor operational and financial KPIs.</a:t>
            </a:r>
          </a:p>
          <a:p>
            <a:pPr marL="285750" indent="-285750">
              <a:buFont typeface="Arial" panose="020B0604020202020204" pitchFamily="34" charset="0"/>
              <a:buChar char="•"/>
            </a:pPr>
            <a:r>
              <a:rPr lang="en-IN" dirty="0"/>
              <a:t>Critical business issues such as </a:t>
            </a:r>
            <a:r>
              <a:rPr lang="en-IN" b="1" dirty="0"/>
              <a:t>payment failures</a:t>
            </a:r>
            <a:r>
              <a:rPr lang="en-IN" dirty="0"/>
              <a:t>, </a:t>
            </a:r>
            <a:r>
              <a:rPr lang="en-IN" b="1" dirty="0"/>
              <a:t>pending claims</a:t>
            </a:r>
            <a:r>
              <a:rPr lang="en-IN" dirty="0"/>
              <a:t>, and </a:t>
            </a:r>
            <a:r>
              <a:rPr lang="en-IN" b="1" dirty="0"/>
              <a:t>low opportunity conversion</a:t>
            </a:r>
            <a:r>
              <a:rPr lang="en-IN" dirty="0"/>
              <a:t> were clearly identified, allowing for focused corrective actions.</a:t>
            </a:r>
          </a:p>
          <a:p>
            <a:pPr marL="285750" indent="-285750">
              <a:buFont typeface="Arial" panose="020B0604020202020204" pitchFamily="34" charset="0"/>
              <a:buChar char="•"/>
            </a:pPr>
            <a:r>
              <a:rPr lang="en-IN" dirty="0"/>
              <a:t>Overall, the dashboards empower stakeholders with </a:t>
            </a:r>
            <a:r>
              <a:rPr lang="en-IN" b="1" dirty="0"/>
              <a:t>data-driven visibility</a:t>
            </a:r>
            <a:r>
              <a:rPr lang="en-IN" dirty="0"/>
              <a:t> to improve sales execution, customer service, and portfolio performance, supporting smarter decisions and long-term growth.</a:t>
            </a:r>
          </a:p>
          <a:p>
            <a:pPr>
              <a:lnSpc>
                <a:spcPct val="90000"/>
              </a:lnSpc>
              <a:spcAft>
                <a:spcPts val="600"/>
              </a:spcAft>
            </a:pPr>
            <a:endParaRPr lang="en-US" sz="1700" dirty="0"/>
          </a:p>
        </p:txBody>
      </p:sp>
    </p:spTree>
    <p:extLst>
      <p:ext uri="{BB962C8B-B14F-4D97-AF65-F5344CB8AC3E}">
        <p14:creationId xmlns:p14="http://schemas.microsoft.com/office/powerpoint/2010/main" val="2030034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Handshake">
            <a:extLst>
              <a:ext uri="{FF2B5EF4-FFF2-40B4-BE49-F238E27FC236}">
                <a16:creationId xmlns:a16="http://schemas.microsoft.com/office/drawing/2014/main" id="{9CD7DCFA-446D-E0BC-850D-081F16A34B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23" name="Freeform: Shape 22">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extBox 1">
            <a:extLst>
              <a:ext uri="{FF2B5EF4-FFF2-40B4-BE49-F238E27FC236}">
                <a16:creationId xmlns:a16="http://schemas.microsoft.com/office/drawing/2014/main" id="{C3AE80E0-1709-8D45-5316-A8470DBBC084}"/>
              </a:ext>
            </a:extLst>
          </p:cNvPr>
          <p:cNvSpPr txBox="1"/>
          <p:nvPr/>
        </p:nvSpPr>
        <p:spPr>
          <a:xfrm>
            <a:off x="5622061" y="762538"/>
            <a:ext cx="5649349" cy="319986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i="1" kern="1200">
                <a:solidFill>
                  <a:srgbClr val="FFFFFF"/>
                </a:solidFill>
                <a:latin typeface="+mj-lt"/>
                <a:ea typeface="+mj-ea"/>
                <a:cs typeface="+mj-cs"/>
              </a:rPr>
              <a:t>THANK YOU..</a:t>
            </a:r>
          </a:p>
        </p:txBody>
      </p:sp>
      <p:sp>
        <p:nvSpPr>
          <p:cNvPr id="25"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7682" y="4043302"/>
            <a:ext cx="5303520" cy="18288"/>
          </a:xfrm>
          <a:custGeom>
            <a:avLst/>
            <a:gdLst>
              <a:gd name="connsiteX0" fmla="*/ 0 w 5303520"/>
              <a:gd name="connsiteY0" fmla="*/ 0 h 18288"/>
              <a:gd name="connsiteX1" fmla="*/ 556870 w 5303520"/>
              <a:gd name="connsiteY1" fmla="*/ 0 h 18288"/>
              <a:gd name="connsiteX2" fmla="*/ 1272845 w 5303520"/>
              <a:gd name="connsiteY2" fmla="*/ 0 h 18288"/>
              <a:gd name="connsiteX3" fmla="*/ 1882750 w 5303520"/>
              <a:gd name="connsiteY3" fmla="*/ 0 h 18288"/>
              <a:gd name="connsiteX4" fmla="*/ 2439619 w 5303520"/>
              <a:gd name="connsiteY4" fmla="*/ 0 h 18288"/>
              <a:gd name="connsiteX5" fmla="*/ 3155594 w 5303520"/>
              <a:gd name="connsiteY5" fmla="*/ 0 h 18288"/>
              <a:gd name="connsiteX6" fmla="*/ 3818534 w 5303520"/>
              <a:gd name="connsiteY6" fmla="*/ 0 h 18288"/>
              <a:gd name="connsiteX7" fmla="*/ 4481474 w 5303520"/>
              <a:gd name="connsiteY7" fmla="*/ 0 h 18288"/>
              <a:gd name="connsiteX8" fmla="*/ 5303520 w 5303520"/>
              <a:gd name="connsiteY8" fmla="*/ 0 h 18288"/>
              <a:gd name="connsiteX9" fmla="*/ 5303520 w 5303520"/>
              <a:gd name="connsiteY9" fmla="*/ 18288 h 18288"/>
              <a:gd name="connsiteX10" fmla="*/ 4746650 w 5303520"/>
              <a:gd name="connsiteY10" fmla="*/ 18288 h 18288"/>
              <a:gd name="connsiteX11" fmla="*/ 4242816 w 5303520"/>
              <a:gd name="connsiteY11" fmla="*/ 18288 h 18288"/>
              <a:gd name="connsiteX12" fmla="*/ 3526841 w 5303520"/>
              <a:gd name="connsiteY12" fmla="*/ 18288 h 18288"/>
              <a:gd name="connsiteX13" fmla="*/ 2969971 w 5303520"/>
              <a:gd name="connsiteY13" fmla="*/ 18288 h 18288"/>
              <a:gd name="connsiteX14" fmla="*/ 2253996 w 5303520"/>
              <a:gd name="connsiteY14" fmla="*/ 18288 h 18288"/>
              <a:gd name="connsiteX15" fmla="*/ 1484986 w 5303520"/>
              <a:gd name="connsiteY15" fmla="*/ 18288 h 18288"/>
              <a:gd name="connsiteX16" fmla="*/ 875081 w 5303520"/>
              <a:gd name="connsiteY16" fmla="*/ 18288 h 18288"/>
              <a:gd name="connsiteX17" fmla="*/ 0 w 5303520"/>
              <a:gd name="connsiteY17" fmla="*/ 18288 h 18288"/>
              <a:gd name="connsiteX18" fmla="*/ 0 w 530352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18288"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4050" y="6954"/>
                  <a:pt x="5304254" y="12839"/>
                  <a:pt x="5303520" y="18288"/>
                </a:cubicBezTo>
                <a:cubicBezTo>
                  <a:pt x="5132450" y="501"/>
                  <a:pt x="4953391" y="18714"/>
                  <a:pt x="4746650" y="18288"/>
                </a:cubicBezTo>
                <a:cubicBezTo>
                  <a:pt x="4539909" y="17863"/>
                  <a:pt x="4361261" y="7168"/>
                  <a:pt x="4242816" y="18288"/>
                </a:cubicBezTo>
                <a:cubicBezTo>
                  <a:pt x="4124371" y="29408"/>
                  <a:pt x="3754907" y="21026"/>
                  <a:pt x="3526841" y="18288"/>
                </a:cubicBezTo>
                <a:cubicBezTo>
                  <a:pt x="3298775" y="15550"/>
                  <a:pt x="3164473" y="3913"/>
                  <a:pt x="2969971" y="18288"/>
                </a:cubicBezTo>
                <a:cubicBezTo>
                  <a:pt x="2775469" y="32664"/>
                  <a:pt x="2608536" y="2050"/>
                  <a:pt x="2253996" y="18288"/>
                </a:cubicBezTo>
                <a:cubicBezTo>
                  <a:pt x="1899456" y="34526"/>
                  <a:pt x="1752044" y="28789"/>
                  <a:pt x="1484986" y="18288"/>
                </a:cubicBezTo>
                <a:cubicBezTo>
                  <a:pt x="1217928" y="7788"/>
                  <a:pt x="1060609" y="-4784"/>
                  <a:pt x="875081" y="18288"/>
                </a:cubicBezTo>
                <a:cubicBezTo>
                  <a:pt x="689553" y="41360"/>
                  <a:pt x="188846" y="25228"/>
                  <a:pt x="0" y="18288"/>
                </a:cubicBezTo>
                <a:cubicBezTo>
                  <a:pt x="-570" y="9279"/>
                  <a:pt x="132" y="5100"/>
                  <a:pt x="0" y="0"/>
                </a:cubicBezTo>
                <a:close/>
              </a:path>
              <a:path w="5303520" h="18288"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2837" y="5414"/>
                  <a:pt x="5302800" y="12510"/>
                  <a:pt x="5303520" y="18288"/>
                </a:cubicBezTo>
                <a:cubicBezTo>
                  <a:pt x="5082751" y="18456"/>
                  <a:pt x="4993374" y="24100"/>
                  <a:pt x="4746650" y="18288"/>
                </a:cubicBezTo>
                <a:cubicBezTo>
                  <a:pt x="4499926" y="12477"/>
                  <a:pt x="4368648" y="-7187"/>
                  <a:pt x="4083710" y="18288"/>
                </a:cubicBezTo>
                <a:cubicBezTo>
                  <a:pt x="3798772" y="43763"/>
                  <a:pt x="3729434" y="5501"/>
                  <a:pt x="3473806" y="18288"/>
                </a:cubicBezTo>
                <a:cubicBezTo>
                  <a:pt x="3218178" y="31075"/>
                  <a:pt x="3056855" y="30003"/>
                  <a:pt x="2704795" y="18288"/>
                </a:cubicBezTo>
                <a:cubicBezTo>
                  <a:pt x="2352735" y="6573"/>
                  <a:pt x="2319447" y="29257"/>
                  <a:pt x="1935785" y="18288"/>
                </a:cubicBezTo>
                <a:cubicBezTo>
                  <a:pt x="1552123" y="7320"/>
                  <a:pt x="1532619" y="-467"/>
                  <a:pt x="1378915" y="18288"/>
                </a:cubicBezTo>
                <a:cubicBezTo>
                  <a:pt x="1225211" y="37043"/>
                  <a:pt x="1038692" y="34308"/>
                  <a:pt x="715975" y="18288"/>
                </a:cubicBezTo>
                <a:cubicBezTo>
                  <a:pt x="393258" y="2268"/>
                  <a:pt x="303768" y="26944"/>
                  <a:pt x="0" y="18288"/>
                </a:cubicBezTo>
                <a:cubicBezTo>
                  <a:pt x="-306" y="11061"/>
                  <a:pt x="-655" y="7751"/>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158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3B57638-DE34-8234-6C16-1FD40C7900CE}"/>
              </a:ext>
            </a:extLst>
          </p:cNvPr>
          <p:cNvSpPr txBox="1"/>
          <p:nvPr/>
        </p:nvSpPr>
        <p:spPr>
          <a:xfrm>
            <a:off x="836676" y="486959"/>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dirty="0">
                <a:solidFill>
                  <a:schemeClr val="tx1"/>
                </a:solidFill>
                <a:latin typeface="Times New Roman" panose="02020603050405020304" pitchFamily="18" charset="0"/>
                <a:ea typeface="+mj-ea"/>
                <a:cs typeface="Times New Roman" panose="02020603050405020304" pitchFamily="18" charset="0"/>
              </a:rPr>
              <a:t>Overview of </a:t>
            </a:r>
            <a:r>
              <a:rPr lang="en-IN" sz="3600" b="1" dirty="0">
                <a:latin typeface="Times New Roman" panose="02020603050405020304" pitchFamily="18" charset="0"/>
                <a:cs typeface="Times New Roman" panose="02020603050405020304" pitchFamily="18" charset="0"/>
              </a:rPr>
              <a:t>Insurance Analytics</a:t>
            </a:r>
            <a:endParaRPr lang="en-US" sz="3600" kern="1200" dirty="0">
              <a:latin typeface="Times New Roman" panose="02020603050405020304" pitchFamily="18" charset="0"/>
              <a:ea typeface="+mj-ea"/>
              <a:cs typeface="Times New Roman" panose="02020603050405020304"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560EE9C-910A-B5BB-CC42-FC76DAFA3CF8}"/>
              </a:ext>
            </a:extLst>
          </p:cNvPr>
          <p:cNvSpPr txBox="1"/>
          <p:nvPr/>
        </p:nvSpPr>
        <p:spPr>
          <a:xfrm>
            <a:off x="669036" y="1812522"/>
            <a:ext cx="11522964" cy="4805121"/>
          </a:xfrm>
          <a:prstGeom prst="rect">
            <a:avLst/>
          </a:prstGeom>
        </p:spPr>
        <p:txBody>
          <a:bodyPr vert="horz" lIns="91440" tIns="45720" rIns="91440" bIns="45720" rtlCol="0">
            <a:normAutofit lnSpcReduction="10000"/>
          </a:bodyPr>
          <a:lstStyle/>
          <a:p>
            <a:r>
              <a:rPr lang="en-IN" dirty="0"/>
              <a:t>Insurance analytics involves using BI tools and data modelling to help insurance companies understand customer behavior, policy trends, and business performance. This project focused on building KPI dashboards for stakeholders to assess sales, claims, renewals, meetings, and target vs achievement at both individual and branch levels.</a:t>
            </a:r>
          </a:p>
          <a:p>
            <a:endParaRPr lang="en-IN" dirty="0"/>
          </a:p>
          <a:p>
            <a:r>
              <a:rPr lang="en-IN" b="1" dirty="0"/>
              <a:t>What It’s Used For:</a:t>
            </a:r>
            <a:br>
              <a:rPr lang="en-IN" dirty="0"/>
            </a:br>
            <a:r>
              <a:rPr lang="en-IN" dirty="0"/>
              <a:t>To track branch-level performance across various insurance products including new, cross-sell, and renewal policies.</a:t>
            </a:r>
          </a:p>
          <a:p>
            <a:endParaRPr lang="en-IN" dirty="0"/>
          </a:p>
          <a:p>
            <a:r>
              <a:rPr lang="en-IN" b="1" dirty="0"/>
              <a:t>How It Works:</a:t>
            </a:r>
            <a:br>
              <a:rPr lang="en-IN" dirty="0"/>
            </a:br>
            <a:r>
              <a:rPr lang="en-IN" dirty="0"/>
              <a:t>We collected policy, meeting, opportunity, and invoice data and created interactive dashboards using Excel, Tableau, Power BI, and SQL to </a:t>
            </a:r>
            <a:r>
              <a:rPr lang="en-IN" dirty="0" err="1"/>
              <a:t>analyze</a:t>
            </a:r>
            <a:r>
              <a:rPr lang="en-IN" dirty="0"/>
              <a:t> key KPIs like policy count, customer segmentation, claim status, premium growth, and payment behavior.</a:t>
            </a:r>
          </a:p>
          <a:p>
            <a:endParaRPr lang="en-IN" dirty="0"/>
          </a:p>
          <a:p>
            <a:r>
              <a:rPr lang="en-IN" b="1" dirty="0"/>
              <a:t>Key Characteristics:</a:t>
            </a:r>
            <a:endParaRPr lang="en-IN" dirty="0"/>
          </a:p>
          <a:p>
            <a:r>
              <a:rPr lang="en-IN" dirty="0"/>
              <a:t>Uses real operational insurance data.</a:t>
            </a:r>
          </a:p>
          <a:p>
            <a:r>
              <a:rPr lang="en-IN" dirty="0"/>
              <a:t>Covers both new and renewal business.</a:t>
            </a:r>
          </a:p>
          <a:p>
            <a:r>
              <a:rPr lang="en-IN" dirty="0"/>
              <a:t>Tracks performance by region, account executive, and branch.</a:t>
            </a:r>
          </a:p>
          <a:p>
            <a:r>
              <a:rPr lang="en-IN" dirty="0"/>
              <a:t>Identifies conversion patterns from opportunity to policy.</a:t>
            </a:r>
          </a:p>
          <a:p>
            <a:r>
              <a:rPr lang="en-IN" dirty="0"/>
              <a:t>Focuses on targets, achievement %, meetings, and claims.</a:t>
            </a:r>
          </a:p>
          <a:p>
            <a:pPr indent="-228600">
              <a:lnSpc>
                <a:spcPct val="90000"/>
              </a:lnSpc>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1525716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C0CDC1B-85F3-EE6D-86EC-BDC797F5A185}"/>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dirty="0">
                <a:solidFill>
                  <a:schemeClr val="tx1"/>
                </a:solidFill>
                <a:latin typeface="Times New Roman" panose="02020603050405020304" pitchFamily="18" charset="0"/>
                <a:ea typeface="+mj-ea"/>
                <a:cs typeface="Times New Roman" panose="02020603050405020304" pitchFamily="18" charset="0"/>
              </a:rPr>
              <a:t>Tools Used &amp; Project Workflow</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78F8066-37AA-F0D3-0C36-D244DAB9FAA5}"/>
              </a:ext>
            </a:extLst>
          </p:cNvPr>
          <p:cNvSpPr txBox="1"/>
          <p:nvPr/>
        </p:nvSpPr>
        <p:spPr>
          <a:xfrm>
            <a:off x="838200" y="1929384"/>
            <a:ext cx="10515600" cy="4251960"/>
          </a:xfrm>
          <a:prstGeom prst="rect">
            <a:avLst/>
          </a:prstGeom>
        </p:spPr>
        <p:txBody>
          <a:bodyPr vert="horz" lIns="91440" tIns="45720" rIns="91440" bIns="45720" rtlCol="0">
            <a:normAutofit/>
          </a:bodyPr>
          <a:lstStyle/>
          <a:p>
            <a:r>
              <a:rPr lang="en-IN" sz="2000" b="1" dirty="0"/>
              <a:t>Excel Dashboard:</a:t>
            </a:r>
            <a:r>
              <a:rPr lang="en-IN" sz="2000" dirty="0"/>
              <a:t> Initial dashboard with pivot charts and KPI summaries.</a:t>
            </a:r>
          </a:p>
          <a:p>
            <a:endParaRPr lang="en-IN" sz="2000" dirty="0"/>
          </a:p>
          <a:p>
            <a:r>
              <a:rPr lang="en-IN" sz="2000" b="1" dirty="0"/>
              <a:t>SQL:</a:t>
            </a:r>
            <a:r>
              <a:rPr lang="en-IN" sz="2000" dirty="0"/>
              <a:t> Structured data loading, cleaning, and transformation.</a:t>
            </a:r>
          </a:p>
          <a:p>
            <a:endParaRPr lang="en-IN" sz="2000" dirty="0"/>
          </a:p>
          <a:p>
            <a:r>
              <a:rPr lang="en-IN" sz="2000" b="1" dirty="0"/>
              <a:t>Power BI / Tableau:</a:t>
            </a:r>
            <a:r>
              <a:rPr lang="en-IN" sz="2000" dirty="0"/>
              <a:t> Developed dynamic visual dashboards with slicers and drill-downs.</a:t>
            </a:r>
          </a:p>
          <a:p>
            <a:endParaRPr lang="en-IN" sz="2000" dirty="0"/>
          </a:p>
          <a:p>
            <a:r>
              <a:rPr lang="en-IN" sz="2000" b="1" dirty="0"/>
              <a:t>Workflow Steps:</a:t>
            </a:r>
            <a:endParaRPr lang="en-IN" sz="2000" dirty="0"/>
          </a:p>
          <a:p>
            <a:r>
              <a:rPr lang="en-IN" sz="2000" dirty="0"/>
              <a:t>Data Extraction from raw Excel sheets</a:t>
            </a:r>
          </a:p>
          <a:p>
            <a:r>
              <a:rPr lang="en-IN" sz="2000" dirty="0"/>
              <a:t>SQL Integration (Insurance DB schema)</a:t>
            </a:r>
          </a:p>
          <a:p>
            <a:r>
              <a:rPr lang="en-IN" sz="2000" dirty="0"/>
              <a:t>Building KPIs &amp; data model</a:t>
            </a:r>
          </a:p>
          <a:p>
            <a:r>
              <a:rPr lang="en-IN" sz="2000" dirty="0"/>
              <a:t>Dashboard creation</a:t>
            </a:r>
          </a:p>
          <a:p>
            <a:r>
              <a:rPr lang="en-IN" sz="2000" dirty="0"/>
              <a:t>QA &amp; final presentation</a:t>
            </a:r>
          </a:p>
          <a:p>
            <a:pPr indent="-228600">
              <a:lnSpc>
                <a:spcPct val="90000"/>
              </a:lnSpc>
              <a:spcAft>
                <a:spcPts val="600"/>
              </a:spcAft>
              <a:buFont typeface="Arial" panose="020B0604020202020204" pitchFamily="34" charset="0"/>
              <a:buChar char="•"/>
            </a:pPr>
            <a:endParaRPr lang="en-US" sz="2200" dirty="0"/>
          </a:p>
        </p:txBody>
      </p:sp>
    </p:spTree>
    <p:extLst>
      <p:ext uri="{BB962C8B-B14F-4D97-AF65-F5344CB8AC3E}">
        <p14:creationId xmlns:p14="http://schemas.microsoft.com/office/powerpoint/2010/main" val="512332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5C9AD08-FF6E-B4CA-CE50-41641F0AAD1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C72A724-B9A0-EA75-0F96-DC5713B7E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789F0B7-CE48-6648-777E-74D66A48C26C}"/>
              </a:ext>
            </a:extLst>
          </p:cNvPr>
          <p:cNvSpPr txBox="1"/>
          <p:nvPr/>
        </p:nvSpPr>
        <p:spPr>
          <a:xfrm>
            <a:off x="669036" y="838810"/>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IN" sz="3200" b="1" dirty="0">
                <a:latin typeface="Times New Roman" panose="02020603050405020304" pitchFamily="18" charset="0"/>
                <a:cs typeface="Times New Roman" panose="02020603050405020304" pitchFamily="18" charset="0"/>
              </a:rPr>
              <a:t>Branch Dashboard Overview &amp; </a:t>
            </a:r>
            <a:r>
              <a:rPr lang="en-US" sz="3200" b="1" dirty="0">
                <a:latin typeface="Times New Roman" panose="02020603050405020304" pitchFamily="18" charset="0"/>
                <a:cs typeface="Times New Roman" panose="02020603050405020304" pitchFamily="18" charset="0"/>
              </a:rPr>
              <a:t>Key Insights </a:t>
            </a:r>
          </a:p>
          <a:p>
            <a:pPr>
              <a:lnSpc>
                <a:spcPct val="90000"/>
              </a:lnSpc>
              <a:spcBef>
                <a:spcPct val="0"/>
              </a:spcBef>
              <a:spcAft>
                <a:spcPts val="600"/>
              </a:spcAft>
            </a:pPr>
            <a:endParaRPr lang="en-US" sz="4800" b="1" kern="1200" dirty="0">
              <a:latin typeface="Times New Roman" panose="02020603050405020304" pitchFamily="18" charset="0"/>
              <a:ea typeface="+mj-ea"/>
              <a:cs typeface="Times New Roman" panose="02020603050405020304" pitchFamily="18" charset="0"/>
            </a:endParaRPr>
          </a:p>
        </p:txBody>
      </p:sp>
      <p:sp>
        <p:nvSpPr>
          <p:cNvPr id="10" name="sketch line">
            <a:extLst>
              <a:ext uri="{FF2B5EF4-FFF2-40B4-BE49-F238E27FC236}">
                <a16:creationId xmlns:a16="http://schemas.microsoft.com/office/drawing/2014/main" id="{4A67F6C4-9D1F-6279-3381-BE3B6BF63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89F07DD-FA88-BFD8-6010-4ED236D310A4}"/>
              </a:ext>
            </a:extLst>
          </p:cNvPr>
          <p:cNvSpPr txBox="1"/>
          <p:nvPr/>
        </p:nvSpPr>
        <p:spPr>
          <a:xfrm>
            <a:off x="597843" y="3002936"/>
            <a:ext cx="6850076" cy="3736394"/>
          </a:xfrm>
          <a:prstGeom prst="rect">
            <a:avLst/>
          </a:prstGeom>
        </p:spPr>
        <p:txBody>
          <a:bodyPr vert="horz" lIns="91440" tIns="45720" rIns="91440" bIns="45720" rtlCol="0">
            <a:normAutofit fontScale="92500" lnSpcReduction="10000"/>
          </a:bodyPr>
          <a:lstStyle/>
          <a:p>
            <a:r>
              <a:rPr lang="en-IN" sz="1900" b="1" dirty="0"/>
              <a:t>Number of Invoices by Account Executive</a:t>
            </a:r>
          </a:p>
          <a:p>
            <a:endParaRPr lang="en-IN"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t>Account Executives like Vinay, Vikas Shah, and Kiran have contributed invoices across multiple categories (New, Renewal, Cross Sell).</a:t>
            </a:r>
          </a:p>
          <a:p>
            <a:pPr marL="285750" indent="-285750">
              <a:buFont typeface="Arial" panose="020B0604020202020204" pitchFamily="34" charset="0"/>
              <a:buChar char="•"/>
            </a:pPr>
            <a:r>
              <a:rPr lang="en-IN" dirty="0"/>
              <a:t>Vinay and Kiran generated the highest volume of invoices overall.</a:t>
            </a:r>
          </a:p>
          <a:p>
            <a:pPr marL="285750" indent="-285750">
              <a:buFont typeface="Arial" panose="020B0604020202020204" pitchFamily="34" charset="0"/>
              <a:buChar char="•"/>
            </a:pPr>
            <a:r>
              <a:rPr lang="en-IN" dirty="0"/>
              <a:t>Balanced invoicing across categories is seen from AE like Mark and Himanshu Kumar.</a:t>
            </a:r>
          </a:p>
          <a:p>
            <a:endParaRPr lang="en-IN" dirty="0"/>
          </a:p>
          <a:p>
            <a:pPr>
              <a:lnSpc>
                <a:spcPct val="90000"/>
              </a:lnSpc>
              <a:spcAft>
                <a:spcPts val="600"/>
              </a:spcAft>
            </a:pPr>
            <a:r>
              <a:rPr lang="en-IN" dirty="0"/>
              <a:t>Yearly Meeting Count</a:t>
            </a:r>
            <a:endParaRPr lang="en-US" dirty="0"/>
          </a:p>
          <a:p>
            <a:pPr marL="342900" indent="-342900">
              <a:buFont typeface="Arial" panose="020B0604020202020204" pitchFamily="34" charset="0"/>
              <a:buChar char="•"/>
            </a:pPr>
            <a:r>
              <a:rPr lang="en-IN" dirty="0"/>
              <a:t>The slicer indicates meetings from 2019 and 2020.</a:t>
            </a:r>
          </a:p>
          <a:p>
            <a:pPr marL="342900" indent="-342900">
              <a:buFont typeface="Arial" panose="020B0604020202020204" pitchFamily="34" charset="0"/>
              <a:buChar char="•"/>
            </a:pPr>
            <a:r>
              <a:rPr lang="en-IN" dirty="0"/>
              <a:t>Abhisar Sharma conducted the most meetings (7) followed by Assistant Shivani and Kiran.</a:t>
            </a:r>
          </a:p>
          <a:p>
            <a:pPr marL="342900" indent="-342900">
              <a:buFont typeface="Arial" panose="020B0604020202020204" pitchFamily="34" charset="0"/>
              <a:buChar char="•"/>
            </a:pPr>
            <a:r>
              <a:rPr lang="en-IN" dirty="0"/>
              <a:t>AEs with fewer meetings like Rajkumar or Mark might need further engagement push.</a:t>
            </a:r>
          </a:p>
          <a:p>
            <a:endParaRPr lang="en-IN" sz="1600" dirty="0"/>
          </a:p>
          <a:p>
            <a:endParaRPr lang="en-US" sz="1600" b="1" dirty="0">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CF9AFE85-6D65-2C4A-B0A6-E7883BB0676C}"/>
              </a:ext>
            </a:extLst>
          </p:cNvPr>
          <p:cNvGraphicFramePr>
            <a:graphicFrameLocks/>
          </p:cNvGraphicFramePr>
          <p:nvPr>
            <p:extLst>
              <p:ext uri="{D42A27DB-BD31-4B8C-83A1-F6EECF244321}">
                <p14:modId xmlns:p14="http://schemas.microsoft.com/office/powerpoint/2010/main" val="2427461165"/>
              </p:ext>
            </p:extLst>
          </p:nvPr>
        </p:nvGraphicFramePr>
        <p:xfrm>
          <a:off x="7383509" y="3302967"/>
          <a:ext cx="4365625" cy="1873426"/>
        </p:xfrm>
        <a:graphic>
          <a:graphicData uri="http://schemas.openxmlformats.org/drawingml/2006/chart">
            <c:chart xmlns:c="http://schemas.openxmlformats.org/drawingml/2006/chart" xmlns:r="http://schemas.openxmlformats.org/officeDocument/2006/relationships" r:id="rId2"/>
          </a:graphicData>
        </a:graphic>
      </p:graphicFrame>
      <p:pic>
        <p:nvPicPr>
          <p:cNvPr id="5" name="Graphic 4">
            <a:extLst>
              <a:ext uri="{FF2B5EF4-FFF2-40B4-BE49-F238E27FC236}">
                <a16:creationId xmlns:a16="http://schemas.microsoft.com/office/drawing/2014/main" id="{56ADDD0F-23BF-5652-417F-BF2BA4497D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83509" y="5401795"/>
            <a:ext cx="4111805" cy="888790"/>
          </a:xfrm>
          <a:prstGeom prst="rect">
            <a:avLst/>
          </a:prstGeom>
        </p:spPr>
      </p:pic>
      <p:sp>
        <p:nvSpPr>
          <p:cNvPr id="6" name="TextBox 5">
            <a:extLst>
              <a:ext uri="{FF2B5EF4-FFF2-40B4-BE49-F238E27FC236}">
                <a16:creationId xmlns:a16="http://schemas.microsoft.com/office/drawing/2014/main" id="{DE50E8C5-1B15-DBB4-4B48-29CE7D4BBC12}"/>
              </a:ext>
            </a:extLst>
          </p:cNvPr>
          <p:cNvSpPr txBox="1"/>
          <p:nvPr/>
        </p:nvSpPr>
        <p:spPr>
          <a:xfrm>
            <a:off x="641386" y="1787288"/>
            <a:ext cx="10853928" cy="1200329"/>
          </a:xfrm>
          <a:prstGeom prst="rect">
            <a:avLst/>
          </a:prstGeom>
          <a:noFill/>
        </p:spPr>
        <p:txBody>
          <a:bodyPr wrap="square" rtlCol="0">
            <a:spAutoFit/>
          </a:bodyPr>
          <a:lstStyle/>
          <a:p>
            <a:r>
              <a:rPr lang="en-IN" dirty="0"/>
              <a:t>The </a:t>
            </a:r>
            <a:r>
              <a:rPr lang="en-IN" b="1" dirty="0"/>
              <a:t>Branch Dashboard</a:t>
            </a:r>
            <a:r>
              <a:rPr lang="en-IN" dirty="0"/>
              <a:t> provides a performance snapshot for each branch across </a:t>
            </a:r>
            <a:r>
              <a:rPr lang="en-IN" b="1" dirty="0"/>
              <a:t>three main business types</a:t>
            </a:r>
            <a:r>
              <a:rPr lang="en-IN" dirty="0"/>
              <a:t>: </a:t>
            </a:r>
            <a:r>
              <a:rPr lang="en-IN" b="1" dirty="0"/>
              <a:t>Cross Sell, New, and Renewal</a:t>
            </a:r>
            <a:r>
              <a:rPr lang="en-IN" dirty="0"/>
              <a:t>. It allows the </a:t>
            </a:r>
            <a:r>
              <a:rPr lang="en-IN" b="1" dirty="0"/>
              <a:t>Corporate Team</a:t>
            </a:r>
            <a:r>
              <a:rPr lang="en-IN" dirty="0"/>
              <a:t> to monitor </a:t>
            </a:r>
            <a:r>
              <a:rPr lang="en-IN" b="1" dirty="0"/>
              <a:t>targets</a:t>
            </a:r>
            <a:r>
              <a:rPr lang="en-IN" dirty="0"/>
              <a:t>, </a:t>
            </a:r>
            <a:r>
              <a:rPr lang="en-IN" b="1" dirty="0"/>
              <a:t>achievements</a:t>
            </a:r>
            <a:r>
              <a:rPr lang="en-IN" dirty="0"/>
              <a:t>, </a:t>
            </a:r>
            <a:r>
              <a:rPr lang="en-IN" b="1" dirty="0"/>
              <a:t>invoicing</a:t>
            </a:r>
            <a:r>
              <a:rPr lang="en-IN" dirty="0"/>
              <a:t>, and </a:t>
            </a:r>
            <a:r>
              <a:rPr lang="en-IN" b="1" dirty="0"/>
              <a:t>conversion metrics</a:t>
            </a:r>
            <a:r>
              <a:rPr lang="en-IN" dirty="0"/>
              <a:t> at both </a:t>
            </a:r>
            <a:r>
              <a:rPr lang="en-IN" b="1" dirty="0"/>
              <a:t>branch and individual account executive level</a:t>
            </a:r>
            <a:r>
              <a:rPr lang="en-IN" dirty="0"/>
              <a:t>. The dashboard is essential for </a:t>
            </a:r>
            <a:r>
              <a:rPr lang="en-IN" b="1" dirty="0"/>
              <a:t>strategic decision-making</a:t>
            </a:r>
            <a:r>
              <a:rPr lang="en-IN" dirty="0"/>
              <a:t>, ensuring alignment between sales efforts and business goals.</a:t>
            </a:r>
          </a:p>
        </p:txBody>
      </p:sp>
    </p:spTree>
    <p:extLst>
      <p:ext uri="{BB962C8B-B14F-4D97-AF65-F5344CB8AC3E}">
        <p14:creationId xmlns:p14="http://schemas.microsoft.com/office/powerpoint/2010/main" val="2408729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0636728-8FFF-4817-992B-69869380F6C3}"/>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793699E-F892-FB57-7897-F73B64A1EA85}"/>
              </a:ext>
            </a:extLst>
          </p:cNvPr>
          <p:cNvSpPr txBox="1"/>
          <p:nvPr/>
        </p:nvSpPr>
        <p:spPr>
          <a:xfrm>
            <a:off x="813880" y="806470"/>
            <a:ext cx="6155988" cy="81472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kern="1200" dirty="0">
                <a:solidFill>
                  <a:schemeClr val="tx1"/>
                </a:solidFill>
                <a:latin typeface="Times New Roman" panose="02020603050405020304" pitchFamily="18" charset="0"/>
                <a:ea typeface="+mj-ea"/>
                <a:cs typeface="Times New Roman" panose="02020603050405020304" pitchFamily="18" charset="0"/>
              </a:rPr>
              <a:t>Key Insights &amp; Patterns</a:t>
            </a:r>
          </a:p>
        </p:txBody>
      </p:sp>
      <p:cxnSp>
        <p:nvCxnSpPr>
          <p:cNvPr id="25" name="Straight Connector 24">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CE527CB-E6FC-5118-977F-EF4493D333ED}"/>
              </a:ext>
            </a:extLst>
          </p:cNvPr>
          <p:cNvSpPr txBox="1"/>
          <p:nvPr/>
        </p:nvSpPr>
        <p:spPr>
          <a:xfrm>
            <a:off x="802461" y="1756525"/>
            <a:ext cx="7101262" cy="4871296"/>
          </a:xfrm>
          <a:prstGeom prst="rect">
            <a:avLst/>
          </a:prstGeom>
        </p:spPr>
        <p:txBody>
          <a:bodyPr vert="horz" lIns="91440" tIns="45720" rIns="91440" bIns="45720" rtlCol="0" anchor="t">
            <a:normAutofit fontScale="92500" lnSpcReduction="20000"/>
          </a:bodyPr>
          <a:lstStyle/>
          <a:p>
            <a:r>
              <a:rPr lang="en-IN" b="1" dirty="0"/>
              <a:t>Cross Sell – Target, Achieve (Placed &amp; Invoice)</a:t>
            </a:r>
          </a:p>
          <a:p>
            <a:endParaRPr lang="en-IN" b="1" dirty="0"/>
          </a:p>
          <a:p>
            <a:pPr marL="285750" indent="-285750">
              <a:buFont typeface="Arial" panose="020B0604020202020204" pitchFamily="34" charset="0"/>
              <a:buChar char="•"/>
            </a:pPr>
            <a:r>
              <a:rPr lang="en-IN" dirty="0"/>
              <a:t>Target: ₹10.67M | Placed: ₹0.24M | Invoiced: ₹0.03M</a:t>
            </a:r>
          </a:p>
          <a:p>
            <a:pPr marL="285750" indent="-285750">
              <a:buFont typeface="Arial" panose="020B0604020202020204" pitchFamily="34" charset="0"/>
              <a:buChar char="•"/>
            </a:pPr>
            <a:r>
              <a:rPr lang="en-IN" dirty="0"/>
              <a:t>Placed Achievement: 2.24% | Invoiced Achievement: 0.64%</a:t>
            </a:r>
          </a:p>
          <a:p>
            <a:pPr marL="285750" indent="-285750">
              <a:buFont typeface="Arial" panose="020B0604020202020204" pitchFamily="34" charset="0"/>
              <a:buChar char="•"/>
            </a:pPr>
            <a:r>
              <a:rPr lang="en-IN" dirty="0"/>
              <a:t>Insight: Cross-sell performance is significantly below target, highlighting a major gap in execution.</a:t>
            </a:r>
          </a:p>
          <a:p>
            <a:pPr indent="-228600">
              <a:lnSpc>
                <a:spcPct val="90000"/>
              </a:lnSpc>
              <a:spcAft>
                <a:spcPts val="600"/>
              </a:spcAft>
              <a:buFont typeface="Arial" panose="020B0604020202020204" pitchFamily="34" charset="0"/>
              <a:buChar char="•"/>
            </a:pPr>
            <a:endParaRPr lang="en-US" sz="2200" dirty="0">
              <a:solidFill>
                <a:schemeClr val="tx1">
                  <a:alpha val="80000"/>
                </a:schemeClr>
              </a:solidFill>
              <a:latin typeface="Times New Roman" panose="02020603050405020304" pitchFamily="18" charset="0"/>
              <a:cs typeface="Times New Roman" panose="02020603050405020304" pitchFamily="18" charset="0"/>
            </a:endParaRPr>
          </a:p>
          <a:p>
            <a:r>
              <a:rPr lang="en-IN" b="1" dirty="0"/>
              <a:t>New Business – Target, Achieve (Placed &amp; Invoice)</a:t>
            </a:r>
          </a:p>
          <a:p>
            <a:endParaRPr lang="en-IN" b="1" dirty="0"/>
          </a:p>
          <a:p>
            <a:pPr marL="285750" indent="-285750">
              <a:buFont typeface="Arial" panose="020B0604020202020204" pitchFamily="34" charset="0"/>
              <a:buChar char="•"/>
            </a:pPr>
            <a:r>
              <a:rPr lang="en-IN" dirty="0"/>
              <a:t>Target: ₹3.10M | Placed: ₹0.03M | Invoiced: ₹0.03M</a:t>
            </a:r>
          </a:p>
          <a:p>
            <a:pPr marL="285750" indent="-285750">
              <a:buFont typeface="Arial" panose="020B0604020202020204" pitchFamily="34" charset="0"/>
              <a:buChar char="•"/>
            </a:pPr>
            <a:r>
              <a:rPr lang="en-IN" dirty="0"/>
              <a:t>Placed Achievement: 0.87% | Invoiced Achievement: 0.23%</a:t>
            </a:r>
          </a:p>
          <a:p>
            <a:pPr marL="285750" indent="-285750">
              <a:buFont typeface="Arial" panose="020B0604020202020204" pitchFamily="34" charset="0"/>
              <a:buChar char="•"/>
            </a:pPr>
            <a:r>
              <a:rPr lang="en-IN" dirty="0"/>
              <a:t>Insight: Very low achievement in new business; suggests lead conversion issues or lack of follow-ups.</a:t>
            </a:r>
          </a:p>
          <a:p>
            <a:pPr marL="342900" indent="-342900">
              <a:lnSpc>
                <a:spcPct val="90000"/>
              </a:lnSpc>
              <a:spcAft>
                <a:spcPts val="600"/>
              </a:spcAft>
              <a:buFont typeface="Arial" panose="020B0604020202020204" pitchFamily="34" charset="0"/>
              <a:buChar char="•"/>
            </a:pPr>
            <a:endParaRPr lang="en-US" sz="2200" dirty="0">
              <a:solidFill>
                <a:schemeClr val="tx1">
                  <a:alpha val="80000"/>
                </a:schemeClr>
              </a:solidFill>
              <a:latin typeface="Times New Roman" panose="02020603050405020304" pitchFamily="18" charset="0"/>
              <a:cs typeface="Times New Roman" panose="02020603050405020304" pitchFamily="18" charset="0"/>
            </a:endParaRPr>
          </a:p>
          <a:p>
            <a:r>
              <a:rPr lang="en-IN" b="1" dirty="0"/>
              <a:t>Renewal – Target, Achieve (Placed &amp; Invoice)</a:t>
            </a:r>
          </a:p>
          <a:p>
            <a:endParaRPr lang="en-IN" b="1" dirty="0"/>
          </a:p>
          <a:p>
            <a:pPr marL="285750" indent="-285750">
              <a:buFont typeface="Arial" panose="020B0604020202020204" pitchFamily="34" charset="0"/>
              <a:buChar char="•"/>
            </a:pPr>
            <a:r>
              <a:rPr lang="en-IN" dirty="0"/>
              <a:t>Target: ₹17.01M | Placed: ₹1.34M | Invoiced: ₹0.39M</a:t>
            </a:r>
          </a:p>
          <a:p>
            <a:pPr marL="285750" indent="-285750">
              <a:buFont typeface="Arial" panose="020B0604020202020204" pitchFamily="34" charset="0"/>
              <a:buChar char="•"/>
            </a:pPr>
            <a:r>
              <a:rPr lang="en-IN" dirty="0"/>
              <a:t>Placed Achievement: 7.87% | Invoiced Achievement: 3.74%</a:t>
            </a:r>
          </a:p>
          <a:p>
            <a:pPr marL="285750" indent="-285750">
              <a:buFont typeface="Arial" panose="020B0604020202020204" pitchFamily="34" charset="0"/>
              <a:buChar char="•"/>
            </a:pPr>
            <a:r>
              <a:rPr lang="en-IN" dirty="0"/>
              <a:t>Insight: Renewal business is performing better than other segments, but still far from full target.</a:t>
            </a:r>
          </a:p>
          <a:p>
            <a:pPr>
              <a:lnSpc>
                <a:spcPct val="90000"/>
              </a:lnSpc>
              <a:spcAft>
                <a:spcPts val="600"/>
              </a:spcAft>
            </a:pPr>
            <a:endParaRPr lang="en-US" sz="2200" dirty="0">
              <a:solidFill>
                <a:schemeClr val="tx1">
                  <a:alpha val="80000"/>
                </a:schemeClr>
              </a:solidFill>
              <a:latin typeface="Times New Roman" panose="02020603050405020304" pitchFamily="18" charset="0"/>
              <a:cs typeface="Times New Roman" panose="02020603050405020304" pitchFamily="18" charset="0"/>
            </a:endParaRPr>
          </a:p>
          <a:p>
            <a:pPr>
              <a:lnSpc>
                <a:spcPct val="90000"/>
              </a:lnSpc>
              <a:spcAft>
                <a:spcPts val="600"/>
              </a:spcAft>
            </a:pPr>
            <a:endParaRPr lang="en-US" sz="1300" dirty="0">
              <a:solidFill>
                <a:schemeClr val="tx1">
                  <a:alpha val="80000"/>
                </a:schemeClr>
              </a:solidFill>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sz="1300" dirty="0">
              <a:solidFill>
                <a:schemeClr val="tx1">
                  <a:alpha val="80000"/>
                </a:schemeClr>
              </a:solidFill>
              <a:latin typeface="Times New Roman" panose="02020603050405020304" pitchFamily="18" charset="0"/>
              <a:cs typeface="Times New Roman" panose="02020603050405020304" pitchFamily="18" charset="0"/>
            </a:endParaRPr>
          </a:p>
        </p:txBody>
      </p:sp>
      <p:sp>
        <p:nvSpPr>
          <p:cNvPr id="2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2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graphicFrame>
        <p:nvGraphicFramePr>
          <p:cNvPr id="5" name="Chart 4">
            <a:extLst>
              <a:ext uri="{FF2B5EF4-FFF2-40B4-BE49-F238E27FC236}">
                <a16:creationId xmlns:a16="http://schemas.microsoft.com/office/drawing/2014/main" id="{2AE98276-5F67-334B-AB26-2634451FBE86}"/>
              </a:ext>
            </a:extLst>
          </p:cNvPr>
          <p:cNvGraphicFramePr>
            <a:graphicFrameLocks/>
          </p:cNvGraphicFramePr>
          <p:nvPr>
            <p:extLst>
              <p:ext uri="{D42A27DB-BD31-4B8C-83A1-F6EECF244321}">
                <p14:modId xmlns:p14="http://schemas.microsoft.com/office/powerpoint/2010/main" val="3285653772"/>
              </p:ext>
            </p:extLst>
          </p:nvPr>
        </p:nvGraphicFramePr>
        <p:xfrm>
          <a:off x="8314119" y="1539773"/>
          <a:ext cx="3703709" cy="1397000"/>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a:extLst>
              <a:ext uri="{FF2B5EF4-FFF2-40B4-BE49-F238E27FC236}">
                <a16:creationId xmlns:a16="http://schemas.microsoft.com/office/drawing/2014/main" id="{24A0EA1E-3948-E918-0549-42C5B99832B7}"/>
              </a:ext>
            </a:extLst>
          </p:cNvPr>
          <p:cNvSpPr/>
          <p:nvPr/>
        </p:nvSpPr>
        <p:spPr>
          <a:xfrm>
            <a:off x="7798182" y="1619148"/>
            <a:ext cx="515938" cy="1317625"/>
          </a:xfrm>
          <a:prstGeom prst="rect">
            <a:avLst/>
          </a:prstGeom>
          <a:solidFill>
            <a:schemeClr val="bg2">
              <a:lumMod val="90000"/>
            </a:schemeClr>
          </a:solidFill>
        </p:spPr>
        <p:style>
          <a:lnRef idx="2">
            <a:schemeClr val="accent6"/>
          </a:lnRef>
          <a:fillRef idx="1">
            <a:schemeClr val="lt1"/>
          </a:fillRef>
          <a:effectRef idx="0">
            <a:schemeClr val="accent6"/>
          </a:effectRef>
          <a:fontRef idx="minor">
            <a:schemeClr val="dk1"/>
          </a:fontRef>
        </p:style>
        <p:txBody>
          <a:bodyPr vert="vert270"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GB" sz="1800" b="1" i="0">
                <a:solidFill>
                  <a:schemeClr val="tx1"/>
                </a:solidFill>
                <a:latin typeface="American Typewriter Semibold" panose="02090604020004020304" pitchFamily="18" charset="77"/>
              </a:rPr>
              <a:t>Cross</a:t>
            </a:r>
            <a:r>
              <a:rPr lang="en-GB" sz="1800" b="1" i="0" baseline="0">
                <a:solidFill>
                  <a:schemeClr val="tx1"/>
                </a:solidFill>
                <a:latin typeface="American Typewriter Semibold" panose="02090604020004020304" pitchFamily="18" charset="77"/>
              </a:rPr>
              <a:t> sell</a:t>
            </a:r>
            <a:endParaRPr lang="en-GB" sz="1800" b="1" i="0">
              <a:solidFill>
                <a:schemeClr val="tx1"/>
              </a:solidFill>
              <a:latin typeface="American Typewriter Semibold" panose="02090604020004020304" pitchFamily="18" charset="77"/>
            </a:endParaRPr>
          </a:p>
        </p:txBody>
      </p:sp>
      <p:sp>
        <p:nvSpPr>
          <p:cNvPr id="8" name="Rectangle 7">
            <a:extLst>
              <a:ext uri="{FF2B5EF4-FFF2-40B4-BE49-F238E27FC236}">
                <a16:creationId xmlns:a16="http://schemas.microsoft.com/office/drawing/2014/main" id="{24A0EA1E-3948-E918-0549-42C5B99832B7}"/>
              </a:ext>
            </a:extLst>
          </p:cNvPr>
          <p:cNvSpPr/>
          <p:nvPr/>
        </p:nvSpPr>
        <p:spPr>
          <a:xfrm>
            <a:off x="7827927" y="3350811"/>
            <a:ext cx="515938" cy="1317625"/>
          </a:xfrm>
          <a:prstGeom prst="rect">
            <a:avLst/>
          </a:prstGeom>
          <a:solidFill>
            <a:schemeClr val="bg2">
              <a:lumMod val="90000"/>
            </a:schemeClr>
          </a:solidFill>
        </p:spPr>
        <p:style>
          <a:lnRef idx="2">
            <a:schemeClr val="accent6"/>
          </a:lnRef>
          <a:fillRef idx="1">
            <a:schemeClr val="lt1"/>
          </a:fillRef>
          <a:effectRef idx="0">
            <a:schemeClr val="accent6"/>
          </a:effectRef>
          <a:fontRef idx="minor">
            <a:schemeClr val="dk1"/>
          </a:fontRef>
        </p:style>
        <p:txBody>
          <a:bodyPr vert="vert270"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GB" sz="1800" b="1" i="0" dirty="0">
                <a:solidFill>
                  <a:schemeClr val="tx1"/>
                </a:solidFill>
                <a:latin typeface="American Typewriter Semibold" panose="02090604020004020304" pitchFamily="18" charset="77"/>
              </a:rPr>
              <a:t>Cross</a:t>
            </a:r>
            <a:r>
              <a:rPr lang="en-GB" sz="1800" b="1" i="0" baseline="0" dirty="0">
                <a:solidFill>
                  <a:schemeClr val="tx1"/>
                </a:solidFill>
                <a:latin typeface="American Typewriter Semibold" panose="02090604020004020304" pitchFamily="18" charset="77"/>
              </a:rPr>
              <a:t> sell</a:t>
            </a:r>
            <a:endParaRPr lang="en-GB" sz="1800" b="1" i="0" dirty="0">
              <a:solidFill>
                <a:schemeClr val="tx1"/>
              </a:solidFill>
              <a:latin typeface="American Typewriter Semibold" panose="02090604020004020304" pitchFamily="18" charset="77"/>
            </a:endParaRPr>
          </a:p>
        </p:txBody>
      </p:sp>
      <p:graphicFrame>
        <p:nvGraphicFramePr>
          <p:cNvPr id="9" name="Chart 8">
            <a:extLst>
              <a:ext uri="{FF2B5EF4-FFF2-40B4-BE49-F238E27FC236}">
                <a16:creationId xmlns:a16="http://schemas.microsoft.com/office/drawing/2014/main" id="{E65758F3-5192-1E43-94E0-0876B1CF0D1F}"/>
              </a:ext>
            </a:extLst>
          </p:cNvPr>
          <p:cNvGraphicFramePr>
            <a:graphicFrameLocks/>
          </p:cNvGraphicFramePr>
          <p:nvPr>
            <p:extLst>
              <p:ext uri="{D42A27DB-BD31-4B8C-83A1-F6EECF244321}">
                <p14:modId xmlns:p14="http://schemas.microsoft.com/office/powerpoint/2010/main" val="1214032627"/>
              </p:ext>
            </p:extLst>
          </p:nvPr>
        </p:nvGraphicFramePr>
        <p:xfrm>
          <a:off x="8343865" y="3293440"/>
          <a:ext cx="3580542" cy="1330325"/>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9E98D118-EFD6-1C47-8AF7-90E88AEAFF65}"/>
              </a:ext>
            </a:extLst>
          </p:cNvPr>
          <p:cNvSpPr/>
          <p:nvPr/>
        </p:nvSpPr>
        <p:spPr>
          <a:xfrm>
            <a:off x="7840281" y="5030702"/>
            <a:ext cx="573087" cy="1313392"/>
          </a:xfrm>
          <a:prstGeom prst="rect">
            <a:avLst/>
          </a:prstGeom>
          <a:solidFill>
            <a:schemeClr val="bg2">
              <a:lumMod val="90000"/>
            </a:schemeClr>
          </a:solidFill>
        </p:spPr>
        <p:style>
          <a:lnRef idx="2">
            <a:schemeClr val="accent6"/>
          </a:lnRef>
          <a:fillRef idx="1">
            <a:schemeClr val="lt1"/>
          </a:fillRef>
          <a:effectRef idx="0">
            <a:schemeClr val="accent6"/>
          </a:effectRef>
          <a:fontRef idx="minor">
            <a:schemeClr val="dk1"/>
          </a:fontRef>
        </p:style>
        <p:txBody>
          <a:bodyPr vert="vert270"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lgn="ctr"/>
            <a:r>
              <a:rPr lang="en-GB" sz="1800" b="1" i="0">
                <a:solidFill>
                  <a:schemeClr val="tx1"/>
                </a:solidFill>
                <a:latin typeface="American Typewriter Semibold" panose="02090604020004020304" pitchFamily="18" charset="77"/>
                <a:ea typeface="+mn-ea"/>
                <a:cs typeface="+mn-cs"/>
              </a:rPr>
              <a:t>Renewal</a:t>
            </a:r>
          </a:p>
        </p:txBody>
      </p:sp>
      <p:graphicFrame>
        <p:nvGraphicFramePr>
          <p:cNvPr id="11" name="Chart 10">
            <a:extLst>
              <a:ext uri="{FF2B5EF4-FFF2-40B4-BE49-F238E27FC236}">
                <a16:creationId xmlns:a16="http://schemas.microsoft.com/office/drawing/2014/main" id="{5A081249-99BC-1644-95AF-B5AEFCD8FA37}"/>
              </a:ext>
            </a:extLst>
          </p:cNvPr>
          <p:cNvGraphicFramePr>
            <a:graphicFrameLocks/>
          </p:cNvGraphicFramePr>
          <p:nvPr>
            <p:extLst>
              <p:ext uri="{D42A27DB-BD31-4B8C-83A1-F6EECF244321}">
                <p14:modId xmlns:p14="http://schemas.microsoft.com/office/powerpoint/2010/main" val="3657732719"/>
              </p:ext>
            </p:extLst>
          </p:nvPr>
        </p:nvGraphicFramePr>
        <p:xfrm>
          <a:off x="8413368" y="4980432"/>
          <a:ext cx="4106104" cy="136366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69783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A7E6033-4095-2C1B-E94A-1A0B2A61C6E2}"/>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0B7889FE-03E3-2E6F-C376-CDB21F819317}"/>
              </a:ext>
            </a:extLst>
          </p:cNvPr>
          <p:cNvSpPr txBox="1"/>
          <p:nvPr/>
        </p:nvSpPr>
        <p:spPr>
          <a:xfrm>
            <a:off x="696686" y="806470"/>
            <a:ext cx="6155988" cy="73729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kern="1200" dirty="0">
                <a:solidFill>
                  <a:schemeClr val="tx1"/>
                </a:solidFill>
                <a:latin typeface="Times New Roman" panose="02020603050405020304" pitchFamily="18" charset="0"/>
                <a:ea typeface="+mj-ea"/>
                <a:cs typeface="Times New Roman" panose="02020603050405020304" pitchFamily="18" charset="0"/>
              </a:rPr>
              <a:t>Key Insights &amp; Patterns</a:t>
            </a:r>
          </a:p>
        </p:txBody>
      </p:sp>
      <p:cxnSp>
        <p:nvCxnSpPr>
          <p:cNvPr id="25" name="Straight Connector 24">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D84E08D-A15D-5C10-4E56-17092117B3A3}"/>
              </a:ext>
            </a:extLst>
          </p:cNvPr>
          <p:cNvSpPr txBox="1"/>
          <p:nvPr/>
        </p:nvSpPr>
        <p:spPr>
          <a:xfrm>
            <a:off x="696686" y="1612941"/>
            <a:ext cx="6357726" cy="4918485"/>
          </a:xfrm>
          <a:prstGeom prst="rect">
            <a:avLst/>
          </a:prstGeom>
        </p:spPr>
        <p:txBody>
          <a:bodyPr vert="horz" lIns="91440" tIns="45720" rIns="91440" bIns="45720" rtlCol="0" anchor="t">
            <a:normAutofit/>
          </a:bodyPr>
          <a:lstStyle/>
          <a:p>
            <a:r>
              <a:rPr lang="en-IN" b="1" dirty="0"/>
              <a:t>Stage by Revenue</a:t>
            </a:r>
          </a:p>
          <a:p>
            <a:endParaRPr lang="en-IN" b="1" dirty="0"/>
          </a:p>
          <a:p>
            <a:pPr marL="285750" indent="-285750">
              <a:buFont typeface="Arial" panose="020B0604020202020204" pitchFamily="34" charset="0"/>
              <a:buChar char="•"/>
            </a:pPr>
            <a:r>
              <a:rPr lang="en-IN" dirty="0"/>
              <a:t>Opportunities are mainly stuck in </a:t>
            </a:r>
            <a:r>
              <a:rPr lang="en-IN" b="1" dirty="0"/>
              <a:t>early stages</a:t>
            </a:r>
            <a:r>
              <a:rPr lang="en-IN" dirty="0"/>
              <a:t>:</a:t>
            </a:r>
          </a:p>
          <a:p>
            <a:pPr marL="742950" lvl="1" indent="-285750">
              <a:buFont typeface="Wingdings" pitchFamily="2" charset="2"/>
              <a:buChar char="Ø"/>
            </a:pPr>
            <a:r>
              <a:rPr lang="en-IN" b="1" dirty="0"/>
              <a:t>"Qualify Opportunity"</a:t>
            </a:r>
            <a:r>
              <a:rPr lang="en-IN" dirty="0"/>
              <a:t> and </a:t>
            </a:r>
            <a:r>
              <a:rPr lang="en-IN" b="1" dirty="0"/>
              <a:t>"Propose Solution"</a:t>
            </a:r>
            <a:r>
              <a:rPr lang="en-IN" dirty="0"/>
              <a:t> dominate.</a:t>
            </a:r>
          </a:p>
          <a:p>
            <a:pPr marL="742950" lvl="1" indent="-285750">
              <a:buFont typeface="Wingdings" pitchFamily="2" charset="2"/>
              <a:buChar char="Ø"/>
            </a:pPr>
            <a:r>
              <a:rPr lang="en-IN" dirty="0"/>
              <a:t>Very few are in the </a:t>
            </a:r>
            <a:r>
              <a:rPr lang="en-IN" b="1" dirty="0"/>
              <a:t>"Negotiate"</a:t>
            </a:r>
            <a:r>
              <a:rPr lang="en-IN" dirty="0"/>
              <a:t> or </a:t>
            </a:r>
            <a:r>
              <a:rPr lang="en-IN" b="1" dirty="0"/>
              <a:t>closure stage</a:t>
            </a:r>
            <a:r>
              <a:rPr lang="en-IN" dirty="0"/>
              <a:t>.</a:t>
            </a:r>
          </a:p>
          <a:p>
            <a:pPr marL="285750" indent="-285750">
              <a:buFont typeface="Arial" panose="020B0604020202020204" pitchFamily="34" charset="0"/>
              <a:buChar char="•"/>
            </a:pPr>
            <a:r>
              <a:rPr lang="en-IN" dirty="0"/>
              <a:t>Insight: Indicates </a:t>
            </a:r>
            <a:r>
              <a:rPr lang="en-IN" b="1" dirty="0"/>
              <a:t>slow movement of pipeline</a:t>
            </a:r>
            <a:r>
              <a:rPr lang="en-IN" dirty="0"/>
              <a:t>, requiring action to push deals ahead.</a:t>
            </a:r>
          </a:p>
          <a:p>
            <a:pPr marL="285750" indent="-285750">
              <a:buFont typeface="Arial" panose="020B0604020202020204" pitchFamily="34" charset="0"/>
              <a:buChar char="•"/>
            </a:pPr>
            <a:endParaRPr lang="en-IN" dirty="0"/>
          </a:p>
          <a:p>
            <a:r>
              <a:rPr lang="en-IN" b="1" dirty="0"/>
              <a:t>Number of Meetings by Account Executive</a:t>
            </a:r>
          </a:p>
          <a:p>
            <a:endParaRPr lang="en-IN" b="1" dirty="0"/>
          </a:p>
          <a:p>
            <a:pPr marL="285750" indent="-285750">
              <a:buFont typeface="Arial" panose="020B0604020202020204" pitchFamily="34" charset="0"/>
              <a:buChar char="•"/>
            </a:pPr>
            <a:r>
              <a:rPr lang="en-IN" dirty="0"/>
              <a:t>Gilbert leads with the highest number of invoices, focused entirely on </a:t>
            </a:r>
            <a:r>
              <a:rPr lang="en-IN" b="1" dirty="0"/>
              <a:t>Renewals</a:t>
            </a:r>
            <a:r>
              <a:rPr lang="en-IN" dirty="0"/>
              <a:t>.</a:t>
            </a:r>
          </a:p>
          <a:p>
            <a:pPr marL="285750" indent="-285750">
              <a:buFont typeface="Arial" panose="020B0604020202020204" pitchFamily="34" charset="0"/>
              <a:buChar char="•"/>
            </a:pPr>
            <a:r>
              <a:rPr lang="en-IN" dirty="0"/>
              <a:t>Ketan Jain and Juli show </a:t>
            </a:r>
            <a:r>
              <a:rPr lang="en-IN" b="1" dirty="0"/>
              <a:t>balanced contributions</a:t>
            </a:r>
            <a:r>
              <a:rPr lang="en-IN" dirty="0"/>
              <a:t> across Cross Sell, New, and Renewal.</a:t>
            </a:r>
          </a:p>
          <a:p>
            <a:pPr marL="285750" indent="-285750">
              <a:buFont typeface="Arial" panose="020B0604020202020204" pitchFamily="34" charset="0"/>
              <a:buChar char="•"/>
            </a:pPr>
            <a:r>
              <a:rPr lang="en-IN" dirty="0"/>
              <a:t>Animesh Rawat stands out in </a:t>
            </a:r>
            <a:r>
              <a:rPr lang="en-IN" b="1" dirty="0"/>
              <a:t>Cross Sell</a:t>
            </a:r>
            <a:r>
              <a:rPr lang="en-IN" dirty="0"/>
              <a:t> with 20 invoices.</a:t>
            </a:r>
          </a:p>
          <a:p>
            <a:pPr marL="285750" indent="-285750">
              <a:buFont typeface="Arial" panose="020B0604020202020204" pitchFamily="34" charset="0"/>
              <a:buChar char="•"/>
            </a:pPr>
            <a:r>
              <a:rPr lang="en-IN" dirty="0"/>
              <a:t>Some AEs like Mark and Abhinav Shivam have </a:t>
            </a:r>
            <a:r>
              <a:rPr lang="en-IN" b="1" dirty="0"/>
              <a:t>low invoicing activity</a:t>
            </a:r>
            <a:r>
              <a:rPr lang="en-IN" dirty="0"/>
              <a:t>, indicating room for improvement.</a:t>
            </a:r>
          </a:p>
          <a:p>
            <a:endParaRPr lang="en-IN" dirty="0"/>
          </a:p>
          <a:p>
            <a:pPr indent="-228600">
              <a:lnSpc>
                <a:spcPct val="90000"/>
              </a:lnSpc>
              <a:spcAft>
                <a:spcPts val="600"/>
              </a:spcAft>
              <a:buFont typeface="Arial" panose="020B0604020202020204" pitchFamily="34" charset="0"/>
              <a:buChar char="•"/>
            </a:pPr>
            <a:endParaRPr lang="en-US" sz="1900" dirty="0">
              <a:solidFill>
                <a:schemeClr val="tx1">
                  <a:alpha val="80000"/>
                </a:schemeClr>
              </a:solidFill>
            </a:endParaRPr>
          </a:p>
        </p:txBody>
      </p:sp>
      <p:sp>
        <p:nvSpPr>
          <p:cNvPr id="2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2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graphicFrame>
        <p:nvGraphicFramePr>
          <p:cNvPr id="5" name="Chart 4">
            <a:extLst>
              <a:ext uri="{FF2B5EF4-FFF2-40B4-BE49-F238E27FC236}">
                <a16:creationId xmlns:a16="http://schemas.microsoft.com/office/drawing/2014/main" id="{199A2F8B-2FBC-A348-A70A-DEE111E31C47}"/>
              </a:ext>
            </a:extLst>
          </p:cNvPr>
          <p:cNvGraphicFramePr>
            <a:graphicFrameLocks/>
          </p:cNvGraphicFramePr>
          <p:nvPr>
            <p:extLst>
              <p:ext uri="{D42A27DB-BD31-4B8C-83A1-F6EECF244321}">
                <p14:modId xmlns:p14="http://schemas.microsoft.com/office/powerpoint/2010/main" val="2078722437"/>
              </p:ext>
            </p:extLst>
          </p:nvPr>
        </p:nvGraphicFramePr>
        <p:xfrm>
          <a:off x="7557466" y="1152370"/>
          <a:ext cx="4379736" cy="21662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6BE3665B-4D71-2048-825A-694B49A6487C}"/>
              </a:ext>
            </a:extLst>
          </p:cNvPr>
          <p:cNvGraphicFramePr>
            <a:graphicFrameLocks/>
          </p:cNvGraphicFramePr>
          <p:nvPr>
            <p:extLst>
              <p:ext uri="{D42A27DB-BD31-4B8C-83A1-F6EECF244321}">
                <p14:modId xmlns:p14="http://schemas.microsoft.com/office/powerpoint/2010/main" val="1984242022"/>
              </p:ext>
            </p:extLst>
          </p:nvPr>
        </p:nvGraphicFramePr>
        <p:xfrm>
          <a:off x="7557466" y="4072183"/>
          <a:ext cx="4379736" cy="22481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24416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43DF4C4-42C4-D61D-157D-958B1196DC5C}"/>
            </a:ext>
          </a:extLst>
        </p:cNvPr>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78497C21-3FB9-D450-2ECC-A12EA4158804}"/>
              </a:ext>
            </a:extLst>
          </p:cNvPr>
          <p:cNvSpPr txBox="1"/>
          <p:nvPr/>
        </p:nvSpPr>
        <p:spPr>
          <a:xfrm>
            <a:off x="739873" y="819136"/>
            <a:ext cx="6155988" cy="70184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kern="1200" dirty="0">
                <a:solidFill>
                  <a:schemeClr val="tx1"/>
                </a:solidFill>
                <a:latin typeface="Times New Roman" panose="02020603050405020304" pitchFamily="18" charset="0"/>
                <a:ea typeface="+mj-ea"/>
                <a:cs typeface="Times New Roman" panose="02020603050405020304" pitchFamily="18" charset="0"/>
              </a:rPr>
              <a:t>Key Insights &amp; Patterns</a:t>
            </a:r>
          </a:p>
        </p:txBody>
      </p:sp>
      <p:cxnSp>
        <p:nvCxnSpPr>
          <p:cNvPr id="36" name="Straight Connector 35">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871D98B-DC66-1D9F-74F2-C7B57C6BD47E}"/>
              </a:ext>
            </a:extLst>
          </p:cNvPr>
          <p:cNvSpPr txBox="1"/>
          <p:nvPr/>
        </p:nvSpPr>
        <p:spPr>
          <a:xfrm>
            <a:off x="741243" y="1533649"/>
            <a:ext cx="7012450" cy="4975975"/>
          </a:xfrm>
          <a:prstGeom prst="rect">
            <a:avLst/>
          </a:prstGeom>
        </p:spPr>
        <p:txBody>
          <a:bodyPr vert="horz" lIns="91440" tIns="45720" rIns="91440" bIns="45720" rtlCol="0" anchor="t">
            <a:normAutofit fontScale="92500"/>
          </a:bodyPr>
          <a:lstStyle/>
          <a:p>
            <a:r>
              <a:rPr lang="en-IN" b="1" dirty="0"/>
              <a:t>Top Open Opportunities</a:t>
            </a:r>
          </a:p>
          <a:p>
            <a:endParaRPr lang="en-IN" b="1" dirty="0"/>
          </a:p>
          <a:p>
            <a:pPr marL="285750" indent="-285750">
              <a:buFont typeface="Arial" panose="020B0604020202020204" pitchFamily="34" charset="0"/>
              <a:buChar char="•"/>
            </a:pPr>
            <a:r>
              <a:rPr lang="en-IN" b="1" dirty="0"/>
              <a:t>EL-Group </a:t>
            </a:r>
            <a:r>
              <a:rPr lang="en-IN" b="1" dirty="0" err="1"/>
              <a:t>Medclaim</a:t>
            </a:r>
            <a:r>
              <a:rPr lang="en-IN" dirty="0"/>
              <a:t> and </a:t>
            </a:r>
            <a:r>
              <a:rPr lang="en-IN" b="1" dirty="0"/>
              <a:t>DB-Mega Policy</a:t>
            </a:r>
            <a:r>
              <a:rPr lang="en-IN" dirty="0"/>
              <a:t> are the top open deals, each valued at </a:t>
            </a:r>
            <a:r>
              <a:rPr lang="en-IN" b="1" dirty="0"/>
              <a:t>₹400,000</a:t>
            </a:r>
            <a:r>
              <a:rPr lang="en-IN" dirty="0"/>
              <a:t>.</a:t>
            </a:r>
          </a:p>
          <a:p>
            <a:pPr marL="285750" indent="-285750">
              <a:buFont typeface="Arial" panose="020B0604020202020204" pitchFamily="34" charset="0"/>
              <a:buChar char="•"/>
            </a:pPr>
            <a:r>
              <a:rPr lang="en-IN" b="1" dirty="0"/>
              <a:t>CVP GMC</a:t>
            </a:r>
            <a:r>
              <a:rPr lang="en-IN" dirty="0"/>
              <a:t> follows with an opportunity size of </a:t>
            </a:r>
            <a:r>
              <a:rPr lang="en-IN" b="1" dirty="0"/>
              <a:t>₹350,000</a:t>
            </a:r>
            <a:r>
              <a:rPr lang="en-IN" dirty="0"/>
              <a:t>.</a:t>
            </a:r>
          </a:p>
          <a:p>
            <a:pPr marL="285750" indent="-285750">
              <a:buFont typeface="Arial" panose="020B0604020202020204" pitchFamily="34" charset="0"/>
              <a:buChar char="•"/>
            </a:pPr>
            <a:r>
              <a:rPr lang="en-IN" dirty="0"/>
              <a:t>Four other high-value deals (DS-Employees GMC, FM-Group </a:t>
            </a:r>
            <a:r>
              <a:rPr lang="en-IN" dirty="0" err="1"/>
              <a:t>Medclaim</a:t>
            </a:r>
            <a:r>
              <a:rPr lang="en-IN" dirty="0"/>
              <a:t>, BE-Mega Policy, and DB-Terrorism Policy) are each worth </a:t>
            </a:r>
            <a:r>
              <a:rPr lang="en-IN" b="1" dirty="0"/>
              <a:t>₹300,000</a:t>
            </a:r>
            <a:r>
              <a:rPr lang="en-IN" dirty="0"/>
              <a:t>.</a:t>
            </a:r>
          </a:p>
          <a:p>
            <a:pPr marL="285750" indent="-285750">
              <a:buFont typeface="Arial" panose="020B0604020202020204" pitchFamily="34" charset="0"/>
              <a:buChar char="•"/>
            </a:pPr>
            <a:r>
              <a:rPr lang="en-IN" dirty="0"/>
              <a:t>Closing even a few of these can </a:t>
            </a:r>
            <a:r>
              <a:rPr lang="en-IN" b="1" dirty="0"/>
              <a:t>significantly impact revenue achievement</a:t>
            </a:r>
            <a:r>
              <a:rPr lang="en-IN" dirty="0"/>
              <a:t>.</a:t>
            </a:r>
          </a:p>
          <a:p>
            <a:pPr indent="-228600">
              <a:lnSpc>
                <a:spcPct val="90000"/>
              </a:lnSpc>
              <a:spcAft>
                <a:spcPts val="600"/>
              </a:spcAft>
              <a:buFont typeface="Arial" panose="020B0604020202020204" pitchFamily="34" charset="0"/>
              <a:buChar char="•"/>
            </a:pPr>
            <a:endParaRPr lang="en-US" sz="2000" b="1" dirty="0">
              <a:solidFill>
                <a:schemeClr val="tx1">
                  <a:alpha val="80000"/>
                </a:schemeClr>
              </a:solidFill>
              <a:latin typeface="Times New Roman" panose="02020603050405020304" pitchFamily="18" charset="0"/>
              <a:cs typeface="Times New Roman" panose="02020603050405020304" pitchFamily="18" charset="0"/>
            </a:endParaRPr>
          </a:p>
          <a:p>
            <a:r>
              <a:rPr lang="en-IN" b="1" dirty="0"/>
              <a:t>Product-Wise Opportunity Distribution – Overview</a:t>
            </a:r>
          </a:p>
          <a:p>
            <a:endParaRPr lang="en-IN" b="1" dirty="0"/>
          </a:p>
          <a:p>
            <a:pPr marL="285750" indent="-285750">
              <a:buFont typeface="Arial" panose="020B0604020202020204" pitchFamily="34" charset="0"/>
              <a:buChar char="•"/>
            </a:pPr>
            <a:r>
              <a:rPr lang="en-IN" b="1" dirty="0"/>
              <a:t>Employee Benefits</a:t>
            </a:r>
            <a:r>
              <a:rPr lang="en-IN" dirty="0"/>
              <a:t> leads with the highest opportunity count (</a:t>
            </a:r>
            <a:r>
              <a:rPr lang="en-IN" b="1" dirty="0"/>
              <a:t>15 opportunities</a:t>
            </a:r>
            <a:r>
              <a:rPr lang="en-IN" dirty="0"/>
              <a:t>).</a:t>
            </a:r>
          </a:p>
          <a:p>
            <a:pPr marL="285750" indent="-285750">
              <a:buFont typeface="Arial" panose="020B0604020202020204" pitchFamily="34" charset="0"/>
              <a:buChar char="•"/>
            </a:pPr>
            <a:r>
              <a:rPr lang="en-IN" b="1" dirty="0"/>
              <a:t>Fire</a:t>
            </a:r>
            <a:r>
              <a:rPr lang="en-IN" dirty="0"/>
              <a:t> is the second most focused category with </a:t>
            </a:r>
            <a:r>
              <a:rPr lang="en-IN" b="1" dirty="0"/>
              <a:t>13 opportunities</a:t>
            </a:r>
            <a:r>
              <a:rPr lang="en-IN" dirty="0"/>
              <a:t>.</a:t>
            </a:r>
          </a:p>
          <a:p>
            <a:pPr marL="285750" indent="-285750">
              <a:buFont typeface="Arial" panose="020B0604020202020204" pitchFamily="34" charset="0"/>
              <a:buChar char="•"/>
            </a:pPr>
            <a:r>
              <a:rPr lang="en-IN" b="1" dirty="0"/>
              <a:t>Marine</a:t>
            </a:r>
            <a:r>
              <a:rPr lang="en-IN" dirty="0"/>
              <a:t> and </a:t>
            </a:r>
            <a:r>
              <a:rPr lang="en-IN" b="1" dirty="0"/>
              <a:t>Engineering</a:t>
            </a:r>
            <a:r>
              <a:rPr lang="en-IN" dirty="0"/>
              <a:t> follow with </a:t>
            </a:r>
            <a:r>
              <a:rPr lang="en-IN" b="1" dirty="0"/>
              <a:t>7</a:t>
            </a:r>
            <a:r>
              <a:rPr lang="en-IN" dirty="0"/>
              <a:t> and </a:t>
            </a:r>
            <a:r>
              <a:rPr lang="en-IN" b="1" dirty="0"/>
              <a:t>6</a:t>
            </a:r>
            <a:r>
              <a:rPr lang="en-IN" dirty="0"/>
              <a:t> opportunities, respectively.</a:t>
            </a:r>
          </a:p>
          <a:p>
            <a:pPr marL="285750" indent="-285750">
              <a:buFont typeface="Arial" panose="020B0604020202020204" pitchFamily="34" charset="0"/>
              <a:buChar char="•"/>
            </a:pPr>
            <a:r>
              <a:rPr lang="en-IN" b="1" dirty="0"/>
              <a:t>Terrorism</a:t>
            </a:r>
            <a:r>
              <a:rPr lang="en-IN" dirty="0"/>
              <a:t>, </a:t>
            </a:r>
            <a:r>
              <a:rPr lang="en-IN" b="1" dirty="0"/>
              <a:t>Miscellaneous</a:t>
            </a:r>
            <a:r>
              <a:rPr lang="en-IN" dirty="0"/>
              <a:t>, and </a:t>
            </a:r>
            <a:r>
              <a:rPr lang="en-IN" b="1" dirty="0"/>
              <a:t>Liability</a:t>
            </a:r>
            <a:r>
              <a:rPr lang="en-IN" dirty="0"/>
              <a:t> have minimal focus, with </a:t>
            </a:r>
            <a:r>
              <a:rPr lang="en-IN" b="1" dirty="0"/>
              <a:t>1–5 opportunities</a:t>
            </a:r>
            <a:r>
              <a:rPr lang="en-IN" dirty="0"/>
              <a:t>.</a:t>
            </a:r>
          </a:p>
          <a:p>
            <a:pPr indent="-228600">
              <a:lnSpc>
                <a:spcPct val="90000"/>
              </a:lnSpc>
              <a:spcAft>
                <a:spcPts val="600"/>
              </a:spcAft>
              <a:buFont typeface="Arial" panose="020B0604020202020204" pitchFamily="34" charset="0"/>
              <a:buChar char="•"/>
            </a:pPr>
            <a:endParaRPr lang="en-US" sz="1700" dirty="0">
              <a:solidFill>
                <a:schemeClr val="tx1">
                  <a:alpha val="80000"/>
                </a:schemeClr>
              </a:solidFill>
            </a:endParaRPr>
          </a:p>
        </p:txBody>
      </p:sp>
      <p:sp>
        <p:nvSpPr>
          <p:cNvPr id="3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4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graphicFrame>
        <p:nvGraphicFramePr>
          <p:cNvPr id="4" name="Chart 3">
            <a:extLst>
              <a:ext uri="{FF2B5EF4-FFF2-40B4-BE49-F238E27FC236}">
                <a16:creationId xmlns:a16="http://schemas.microsoft.com/office/drawing/2014/main" id="{6548699F-9AE5-6440-901D-AFA34E6A0B60}"/>
              </a:ext>
            </a:extLst>
          </p:cNvPr>
          <p:cNvGraphicFramePr>
            <a:graphicFrameLocks/>
          </p:cNvGraphicFramePr>
          <p:nvPr>
            <p:extLst>
              <p:ext uri="{D42A27DB-BD31-4B8C-83A1-F6EECF244321}">
                <p14:modId xmlns:p14="http://schemas.microsoft.com/office/powerpoint/2010/main" val="833150461"/>
              </p:ext>
            </p:extLst>
          </p:nvPr>
        </p:nvGraphicFramePr>
        <p:xfrm>
          <a:off x="7903723" y="3827463"/>
          <a:ext cx="4143906" cy="268217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E868F97F-0823-E34E-8C93-42F6CD95C627}"/>
              </a:ext>
            </a:extLst>
          </p:cNvPr>
          <p:cNvGraphicFramePr>
            <a:graphicFrameLocks/>
          </p:cNvGraphicFramePr>
          <p:nvPr>
            <p:extLst>
              <p:ext uri="{D42A27DB-BD31-4B8C-83A1-F6EECF244321}">
                <p14:modId xmlns:p14="http://schemas.microsoft.com/office/powerpoint/2010/main" val="443139146"/>
              </p:ext>
            </p:extLst>
          </p:nvPr>
        </p:nvGraphicFramePr>
        <p:xfrm>
          <a:off x="7756522" y="850254"/>
          <a:ext cx="4438307" cy="267934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67548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AE5CE5-2600-B9FF-B50B-8962D96F1C8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3ACEF99-A218-748E-4C51-B95F8AE3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35DD4DA-03F0-E19F-4BA6-335254730A70}"/>
              </a:ext>
            </a:extLst>
          </p:cNvPr>
          <p:cNvSpPr txBox="1"/>
          <p:nvPr/>
        </p:nvSpPr>
        <p:spPr>
          <a:xfrm>
            <a:off x="669036" y="838810"/>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IN" sz="3200" b="1" dirty="0">
                <a:latin typeface="Times New Roman" panose="02020603050405020304" pitchFamily="18" charset="0"/>
                <a:cs typeface="Times New Roman" panose="02020603050405020304" pitchFamily="18" charset="0"/>
              </a:rPr>
              <a:t>Policy Dashboard - </a:t>
            </a:r>
            <a:r>
              <a:rPr lang="en-US" sz="3200" b="1" dirty="0">
                <a:latin typeface="Times New Roman" panose="02020603050405020304" pitchFamily="18" charset="0"/>
                <a:cs typeface="Times New Roman" panose="02020603050405020304" pitchFamily="18" charset="0"/>
              </a:rPr>
              <a:t>Key Insights </a:t>
            </a:r>
          </a:p>
          <a:p>
            <a:pPr>
              <a:lnSpc>
                <a:spcPct val="90000"/>
              </a:lnSpc>
              <a:spcBef>
                <a:spcPct val="0"/>
              </a:spcBef>
              <a:spcAft>
                <a:spcPts val="600"/>
              </a:spcAft>
            </a:pPr>
            <a:endParaRPr lang="en-US" sz="4800" b="1" kern="1200" dirty="0">
              <a:latin typeface="Times New Roman" panose="02020603050405020304" pitchFamily="18" charset="0"/>
              <a:ea typeface="+mj-ea"/>
              <a:cs typeface="Times New Roman" panose="02020603050405020304" pitchFamily="18" charset="0"/>
            </a:endParaRPr>
          </a:p>
        </p:txBody>
      </p:sp>
      <p:sp>
        <p:nvSpPr>
          <p:cNvPr id="10" name="sketch line">
            <a:extLst>
              <a:ext uri="{FF2B5EF4-FFF2-40B4-BE49-F238E27FC236}">
                <a16:creationId xmlns:a16="http://schemas.microsoft.com/office/drawing/2014/main" id="{40048AE2-52FE-ADB7-1151-4B60EE02C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5562CDA-4B72-ECA2-D673-F90D0EF05B49}"/>
              </a:ext>
            </a:extLst>
          </p:cNvPr>
          <p:cNvSpPr txBox="1"/>
          <p:nvPr/>
        </p:nvSpPr>
        <p:spPr>
          <a:xfrm>
            <a:off x="669035" y="2146535"/>
            <a:ext cx="7118437" cy="4286921"/>
          </a:xfrm>
          <a:prstGeom prst="rect">
            <a:avLst/>
          </a:prstGeom>
        </p:spPr>
        <p:txBody>
          <a:bodyPr vert="horz" lIns="91440" tIns="45720" rIns="91440" bIns="45720" rtlCol="0">
            <a:normAutofit fontScale="92500" lnSpcReduction="10000"/>
          </a:bodyPr>
          <a:lstStyle/>
          <a:p>
            <a:endParaRPr lang="en-IN" sz="2000" b="1" dirty="0"/>
          </a:p>
          <a:p>
            <a:r>
              <a:rPr lang="en-IN" sz="2000" b="1" dirty="0"/>
              <a:t>Age Bucket Wise Count</a:t>
            </a:r>
          </a:p>
          <a:p>
            <a:endParaRPr lang="en-IN" sz="2000" b="1" dirty="0"/>
          </a:p>
          <a:p>
            <a:pPr marL="285750" indent="-285750">
              <a:buFont typeface="Arial" panose="020B0604020202020204" pitchFamily="34" charset="0"/>
              <a:buChar char="•"/>
            </a:pPr>
            <a:r>
              <a:rPr lang="en-IN" sz="2000" dirty="0"/>
              <a:t>Majority of policies held by customers aged </a:t>
            </a:r>
            <a:r>
              <a:rPr lang="en-IN" sz="2000" b="1" dirty="0"/>
              <a:t>46–60 (1,807)</a:t>
            </a:r>
            <a:r>
              <a:rPr lang="en-IN" sz="2000" dirty="0"/>
              <a:t>.</a:t>
            </a:r>
          </a:p>
          <a:p>
            <a:pPr marL="285750" indent="-285750">
              <a:buFont typeface="Arial" panose="020B0604020202020204" pitchFamily="34" charset="0"/>
              <a:buChar char="•"/>
            </a:pPr>
            <a:r>
              <a:rPr lang="en-IN" sz="2000" b="1" dirty="0"/>
              <a:t>18–25</a:t>
            </a:r>
            <a:r>
              <a:rPr lang="en-IN" sz="2000" dirty="0"/>
              <a:t> age group has the lowest policy count (</a:t>
            </a:r>
            <a:r>
              <a:rPr lang="en-IN" sz="2000" b="1" dirty="0"/>
              <a:t>572</a:t>
            </a:r>
            <a:r>
              <a:rPr lang="en-IN" sz="2000" dirty="0"/>
              <a:t>), showing opportunity for youth engagement</a:t>
            </a:r>
            <a:r>
              <a:rPr lang="en-IN" dirty="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sz="2000" b="1" dirty="0"/>
              <a:t>Gender Wise Policy Count</a:t>
            </a:r>
          </a:p>
          <a:p>
            <a:endParaRPr lang="en-IN" sz="2000" b="1" dirty="0"/>
          </a:p>
          <a:p>
            <a:pPr marL="285750" indent="-285750">
              <a:buFont typeface="Arial" panose="020B0604020202020204" pitchFamily="34" charset="0"/>
              <a:buChar char="•"/>
            </a:pPr>
            <a:r>
              <a:rPr lang="en-IN" sz="2000" dirty="0"/>
              <a:t>Gender split is fairly even:</a:t>
            </a:r>
          </a:p>
          <a:p>
            <a:pPr marL="742950" lvl="1" indent="-285750">
              <a:buFont typeface="Arial" panose="020B0604020202020204" pitchFamily="34" charset="0"/>
              <a:buChar char="•"/>
            </a:pPr>
            <a:r>
              <a:rPr lang="en-IN" sz="2000" b="1" dirty="0"/>
              <a:t>Male: 34%</a:t>
            </a:r>
            <a:r>
              <a:rPr lang="en-IN" sz="2000" dirty="0"/>
              <a:t>, </a:t>
            </a:r>
            <a:r>
              <a:rPr lang="en-IN" sz="2000" b="1" dirty="0"/>
              <a:t>Female: 34%</a:t>
            </a:r>
            <a:r>
              <a:rPr lang="en-IN" sz="2000" dirty="0"/>
              <a:t>, </a:t>
            </a:r>
            <a:r>
              <a:rPr lang="en-IN" sz="2000" b="1" dirty="0"/>
              <a:t>Other: 32%</a:t>
            </a:r>
            <a:endParaRPr lang="en-IN" sz="2000" dirty="0"/>
          </a:p>
          <a:p>
            <a:pPr marL="285750" indent="-285750">
              <a:buFont typeface="Arial" panose="020B0604020202020204" pitchFamily="34" charset="0"/>
              <a:buChar char="•"/>
            </a:pPr>
            <a:r>
              <a:rPr lang="en-IN" sz="2000" dirty="0"/>
              <a:t>Reflects </a:t>
            </a:r>
            <a:r>
              <a:rPr lang="en-IN" sz="2000" b="1" dirty="0"/>
              <a:t>diverse customer base</a:t>
            </a:r>
            <a:r>
              <a:rPr lang="en-IN" sz="2000" dirty="0"/>
              <a:t> and inclusivity.</a:t>
            </a:r>
          </a:p>
          <a:p>
            <a:pPr marL="285750" indent="-285750">
              <a:buFont typeface="Arial" panose="020B0604020202020204" pitchFamily="34" charset="0"/>
              <a:buChar char="•"/>
            </a:pPr>
            <a:endParaRPr lang="en-IN" sz="1600" dirty="0"/>
          </a:p>
          <a:p>
            <a:endParaRPr lang="en-US" sz="1600" b="1" dirty="0">
              <a:latin typeface="Times New Roman" panose="02020603050405020304" pitchFamily="18" charset="0"/>
              <a:cs typeface="Times New Roman" panose="02020603050405020304" pitchFamily="18" charset="0"/>
            </a:endParaRPr>
          </a:p>
        </p:txBody>
      </p:sp>
      <p:graphicFrame>
        <p:nvGraphicFramePr>
          <p:cNvPr id="7" name="Chart 6">
            <a:extLst>
              <a:ext uri="{FF2B5EF4-FFF2-40B4-BE49-F238E27FC236}">
                <a16:creationId xmlns:a16="http://schemas.microsoft.com/office/drawing/2014/main" id="{B5CE132A-DE73-5B49-BB99-6CDDA0BA62B1}"/>
              </a:ext>
            </a:extLst>
          </p:cNvPr>
          <p:cNvGraphicFramePr>
            <a:graphicFrameLocks/>
          </p:cNvGraphicFramePr>
          <p:nvPr>
            <p:extLst>
              <p:ext uri="{D42A27DB-BD31-4B8C-83A1-F6EECF244321}">
                <p14:modId xmlns:p14="http://schemas.microsoft.com/office/powerpoint/2010/main" val="1272044353"/>
              </p:ext>
            </p:extLst>
          </p:nvPr>
        </p:nvGraphicFramePr>
        <p:xfrm>
          <a:off x="7707086" y="2036499"/>
          <a:ext cx="3796260" cy="18712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4C2AA5FC-5969-6648-96F8-1B61619FCB89}"/>
              </a:ext>
            </a:extLst>
          </p:cNvPr>
          <p:cNvGraphicFramePr>
            <a:graphicFrameLocks/>
          </p:cNvGraphicFramePr>
          <p:nvPr>
            <p:extLst>
              <p:ext uri="{D42A27DB-BD31-4B8C-83A1-F6EECF244321}">
                <p14:modId xmlns:p14="http://schemas.microsoft.com/office/powerpoint/2010/main" val="1629367958"/>
              </p:ext>
            </p:extLst>
          </p:nvPr>
        </p:nvGraphicFramePr>
        <p:xfrm>
          <a:off x="7787473" y="4102683"/>
          <a:ext cx="3639673" cy="25603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37183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0874B62-AEAC-50F9-E825-2B16286DD746}"/>
            </a:ext>
          </a:extLst>
        </p:cNvPr>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89D8D0E-FA70-F29C-C139-4081E56F2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25C4379B-E064-0795-D0C0-572610E0CB4E}"/>
              </a:ext>
            </a:extLst>
          </p:cNvPr>
          <p:cNvSpPr txBox="1"/>
          <p:nvPr/>
        </p:nvSpPr>
        <p:spPr>
          <a:xfrm>
            <a:off x="493178" y="311820"/>
            <a:ext cx="6917366" cy="118292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kern="1200" dirty="0">
                <a:solidFill>
                  <a:schemeClr val="tx1"/>
                </a:solidFill>
                <a:latin typeface="Times New Roman" panose="02020603050405020304" pitchFamily="18" charset="0"/>
                <a:ea typeface="+mj-ea"/>
                <a:cs typeface="Times New Roman" panose="02020603050405020304" pitchFamily="18" charset="0"/>
              </a:rPr>
              <a:t>Key Insights &amp; Patterns </a:t>
            </a:r>
          </a:p>
        </p:txBody>
      </p:sp>
      <p:cxnSp>
        <p:nvCxnSpPr>
          <p:cNvPr id="36" name="Straight Connector 35">
            <a:extLst>
              <a:ext uri="{FF2B5EF4-FFF2-40B4-BE49-F238E27FC236}">
                <a16:creationId xmlns:a16="http://schemas.microsoft.com/office/drawing/2014/main" id="{4E057EA4-C9D4-0E6C-9B87-D9E9DAFC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EBCCE68-B448-1750-718C-D4B13DA8B66B}"/>
              </a:ext>
            </a:extLst>
          </p:cNvPr>
          <p:cNvSpPr txBox="1"/>
          <p:nvPr/>
        </p:nvSpPr>
        <p:spPr>
          <a:xfrm>
            <a:off x="534613" y="1806098"/>
            <a:ext cx="7517163" cy="5051902"/>
          </a:xfrm>
          <a:prstGeom prst="rect">
            <a:avLst/>
          </a:prstGeom>
        </p:spPr>
        <p:txBody>
          <a:bodyPr vert="horz" lIns="91440" tIns="45720" rIns="91440" bIns="45720" rtlCol="0" anchor="t">
            <a:normAutofit/>
          </a:bodyPr>
          <a:lstStyle/>
          <a:p>
            <a:r>
              <a:rPr lang="en-IN" b="1" dirty="0"/>
              <a:t>Policy Type Wise Count</a:t>
            </a:r>
          </a:p>
          <a:p>
            <a:endParaRPr lang="en-IN" b="1" dirty="0"/>
          </a:p>
          <a:p>
            <a:pPr marL="285750" indent="-285750">
              <a:buFont typeface="Arial" panose="020B0604020202020204" pitchFamily="34" charset="0"/>
              <a:buChar char="•"/>
            </a:pPr>
            <a:r>
              <a:rPr lang="en-IN" dirty="0"/>
              <a:t>Most popular: </a:t>
            </a:r>
            <a:r>
              <a:rPr lang="en-IN" b="1" dirty="0"/>
              <a:t>Health (1,316)</a:t>
            </a:r>
            <a:r>
              <a:rPr lang="en-IN" dirty="0"/>
              <a:t>, followed by </a:t>
            </a:r>
            <a:r>
              <a:rPr lang="en-IN" b="1" dirty="0"/>
              <a:t>Property (1,236)</a:t>
            </a:r>
            <a:r>
              <a:rPr lang="en-IN" dirty="0"/>
              <a:t> and </a:t>
            </a:r>
            <a:r>
              <a:rPr lang="en-IN" b="1" dirty="0"/>
              <a:t>Life (1,234)</a:t>
            </a:r>
            <a:r>
              <a:rPr lang="en-IN" dirty="0"/>
              <a:t>.</a:t>
            </a:r>
          </a:p>
          <a:p>
            <a:pPr marL="285750" indent="-285750">
              <a:buFont typeface="Arial" panose="020B0604020202020204" pitchFamily="34" charset="0"/>
              <a:buChar char="•"/>
            </a:pPr>
            <a:r>
              <a:rPr lang="en-IN" b="1" dirty="0"/>
              <a:t>Auto insurance</a:t>
            </a:r>
            <a:r>
              <a:rPr lang="en-IN" dirty="0"/>
              <a:t> has the lowest count (1,214), suggesting potential to grow in that segment.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b="1" dirty="0"/>
              <a:t>Claim Status Distribution</a:t>
            </a:r>
          </a:p>
          <a:p>
            <a:endParaRPr lang="en-IN" b="1" dirty="0"/>
          </a:p>
          <a:p>
            <a:pPr marL="285750" indent="-285750">
              <a:buFont typeface="Arial" panose="020B0604020202020204" pitchFamily="34" charset="0"/>
              <a:buChar char="•"/>
            </a:pPr>
            <a:r>
              <a:rPr lang="en-IN" dirty="0"/>
              <a:t>Claims are </a:t>
            </a:r>
            <a:r>
              <a:rPr lang="en-IN" b="1" dirty="0"/>
              <a:t>evenly split</a:t>
            </a:r>
            <a:r>
              <a:rPr lang="en-IN" dirty="0"/>
              <a:t> among </a:t>
            </a:r>
            <a:r>
              <a:rPr lang="en-IN" b="1" dirty="0"/>
              <a:t>Approved (34%)</a:t>
            </a:r>
            <a:r>
              <a:rPr lang="en-IN" dirty="0"/>
              <a:t>, </a:t>
            </a:r>
            <a:r>
              <a:rPr lang="en-IN" b="1" dirty="0"/>
              <a:t>Denied (33%)</a:t>
            </a:r>
            <a:r>
              <a:rPr lang="en-IN" dirty="0"/>
              <a:t>, and </a:t>
            </a:r>
            <a:r>
              <a:rPr lang="en-IN" b="1" dirty="0"/>
              <a:t>Pending (33%)</a:t>
            </a:r>
            <a:r>
              <a:rPr lang="en-IN" dirty="0"/>
              <a:t>.</a:t>
            </a:r>
          </a:p>
          <a:p>
            <a:pPr marL="285750" indent="-285750">
              <a:buFont typeface="Arial" panose="020B0604020202020204" pitchFamily="34" charset="0"/>
              <a:buChar char="•"/>
            </a:pPr>
            <a:r>
              <a:rPr lang="en-IN" dirty="0"/>
              <a:t>High pending and denied rates highlight </a:t>
            </a:r>
            <a:r>
              <a:rPr lang="en-IN" b="1" dirty="0"/>
              <a:t>a need for better claim processing</a:t>
            </a:r>
            <a:r>
              <a:rPr lang="en-IN" dirty="0"/>
              <a:t>.</a:t>
            </a:r>
          </a:p>
          <a:p>
            <a:pPr>
              <a:lnSpc>
                <a:spcPct val="90000"/>
              </a:lnSpc>
              <a:spcAft>
                <a:spcPts val="600"/>
              </a:spcAft>
            </a:pPr>
            <a:endParaRPr lang="en-US" sz="1700" dirty="0">
              <a:solidFill>
                <a:schemeClr val="tx1">
                  <a:alpha val="80000"/>
                </a:schemeClr>
              </a:solidFill>
            </a:endParaRPr>
          </a:p>
        </p:txBody>
      </p:sp>
      <p:sp>
        <p:nvSpPr>
          <p:cNvPr id="38" name="Graphic 11">
            <a:extLst>
              <a:ext uri="{FF2B5EF4-FFF2-40B4-BE49-F238E27FC236}">
                <a16:creationId xmlns:a16="http://schemas.microsoft.com/office/drawing/2014/main" id="{106580FE-F3DA-5555-3809-F8607ADF98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40" name="Graphic 10">
            <a:extLst>
              <a:ext uri="{FF2B5EF4-FFF2-40B4-BE49-F238E27FC236}">
                <a16:creationId xmlns:a16="http://schemas.microsoft.com/office/drawing/2014/main" id="{E168B2E0-2DBC-5086-550E-AE071CF9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graphicFrame>
        <p:nvGraphicFramePr>
          <p:cNvPr id="5" name="Chart 4">
            <a:extLst>
              <a:ext uri="{FF2B5EF4-FFF2-40B4-BE49-F238E27FC236}">
                <a16:creationId xmlns:a16="http://schemas.microsoft.com/office/drawing/2014/main" id="{3B20BDD1-010F-1845-8994-A9716CD14525}"/>
              </a:ext>
            </a:extLst>
          </p:cNvPr>
          <p:cNvGraphicFramePr>
            <a:graphicFrameLocks/>
          </p:cNvGraphicFramePr>
          <p:nvPr>
            <p:extLst>
              <p:ext uri="{D42A27DB-BD31-4B8C-83A1-F6EECF244321}">
                <p14:modId xmlns:p14="http://schemas.microsoft.com/office/powerpoint/2010/main" val="2028449004"/>
              </p:ext>
            </p:extLst>
          </p:nvPr>
        </p:nvGraphicFramePr>
        <p:xfrm>
          <a:off x="7943111" y="1056191"/>
          <a:ext cx="3862329" cy="244974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A4A65E68-3928-B24E-9335-48587E176695}"/>
              </a:ext>
            </a:extLst>
          </p:cNvPr>
          <p:cNvGraphicFramePr>
            <a:graphicFrameLocks/>
          </p:cNvGraphicFramePr>
          <p:nvPr>
            <p:extLst>
              <p:ext uri="{D42A27DB-BD31-4B8C-83A1-F6EECF244321}">
                <p14:modId xmlns:p14="http://schemas.microsoft.com/office/powerpoint/2010/main" val="3842700170"/>
              </p:ext>
            </p:extLst>
          </p:nvPr>
        </p:nvGraphicFramePr>
        <p:xfrm>
          <a:off x="8438336" y="3852595"/>
          <a:ext cx="3503248" cy="26587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35791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2780</TotalTime>
  <Words>1495</Words>
  <Application>Microsoft Macintosh PowerPoint</Application>
  <PresentationFormat>Widescreen</PresentationFormat>
  <Paragraphs>188</Paragraphs>
  <Slides>16</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American Typewriter</vt:lpstr>
      <vt:lpstr>American Typewriter Semibold</vt:lpstr>
      <vt:lpstr>Aptos</vt:lpstr>
      <vt:lpstr>Aptos Narrow</vt:lpstr>
      <vt:lpstr>Arial</vt:lpstr>
      <vt:lpstr>Calibri</vt:lpstr>
      <vt:lpstr>Calibri Light</vt:lpstr>
      <vt:lpstr>Calisto MT</vt:lpstr>
      <vt:lpstr>Times New Roman</vt:lpstr>
      <vt:lpstr>Wingdings</vt:lpstr>
      <vt:lpstr>Office Theme</vt:lpstr>
      <vt:lpstr>Project Name : P935 Insurance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Dashboards</vt:lpstr>
      <vt:lpstr>Dashboards</vt:lpstr>
      <vt:lpstr>Dashboards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 k</dc:creator>
  <cp:lastModifiedBy>N R Monish Reddy</cp:lastModifiedBy>
  <cp:revision>28</cp:revision>
  <dcterms:created xsi:type="dcterms:W3CDTF">2025-06-16T15:16:14Z</dcterms:created>
  <dcterms:modified xsi:type="dcterms:W3CDTF">2025-07-18T03:45:07Z</dcterms:modified>
</cp:coreProperties>
</file>