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65BF4968-9BE4-46D2-9567-DB3C01E6DC58}" type="datetimeFigureOut">
              <a:rPr lang="en-US" smtClean="0"/>
              <a:t>2/11/2022</a:t>
            </a:fld>
            <a:endParaRPr 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2D37C410-AB6B-4DEC-973A-D7325762D5AC}" type="slidenum">
              <a:rPr lang="en-US" smtClean="0"/>
              <a:t>‹#›</a:t>
            </a:fld>
            <a:endParaRPr 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F4968-9BE4-46D2-9567-DB3C01E6DC58}"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7C410-AB6B-4DEC-973A-D7325762D5A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5BF4968-9BE4-46D2-9567-DB3C01E6DC58}"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7C410-AB6B-4DEC-973A-D7325762D5A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BF4968-9BE4-46D2-9567-DB3C01E6DC58}"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7C410-AB6B-4DEC-973A-D7325762D5A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BF4968-9BE4-46D2-9567-DB3C01E6DC58}" type="datetimeFigureOut">
              <a:rPr lang="en-US" smtClean="0"/>
              <a:t>2/11/2022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37C410-AB6B-4DEC-973A-D7325762D5A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65BF4968-9BE4-46D2-9567-DB3C01E6DC58}" type="datetimeFigureOut">
              <a:rPr lang="en-US" smtClean="0"/>
              <a:t>2/11/2022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37C410-AB6B-4DEC-973A-D7325762D5AC}" type="slidenum">
              <a:rPr lang="en-US" smtClean="0"/>
              <a:t>‹#›</a:t>
            </a:fld>
            <a:endParaRPr lang="en-US"/>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BF4968-9BE4-46D2-9567-DB3C01E6DC58}" type="datetimeFigureOut">
              <a:rPr lang="en-US" smtClean="0"/>
              <a:t>2/11/2022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37C410-AB6B-4DEC-973A-D7325762D5A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5BF4968-9BE4-46D2-9567-DB3C01E6DC58}" type="datetimeFigureOut">
              <a:rPr lang="en-US" smtClean="0"/>
              <a:t>2/11/2022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37C410-AB6B-4DEC-973A-D7325762D5A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F4968-9BE4-46D2-9567-DB3C01E6DC58}" type="datetimeFigureOut">
              <a:rPr lang="en-US" smtClean="0"/>
              <a:t>2/11/2022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37C410-AB6B-4DEC-973A-D7325762D5A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65BF4968-9BE4-46D2-9567-DB3C01E6DC58}" type="datetimeFigureOut">
              <a:rPr lang="en-US" smtClean="0"/>
              <a:t>2/11/2022</a:t>
            </a:fld>
            <a:endParaRPr lang="en-US"/>
          </a:p>
        </p:txBody>
      </p:sp>
      <p:sp>
        <p:nvSpPr>
          <p:cNvPr id="7" name="Slide Number Placeholder 6"/>
          <p:cNvSpPr>
            <a:spLocks noGrp="1"/>
          </p:cNvSpPr>
          <p:nvPr>
            <p:ph type="sldNum" sz="quarter" idx="12"/>
          </p:nvPr>
        </p:nvSpPr>
        <p:spPr/>
        <p:txBody>
          <a:bodyPr/>
          <a:lstStyle/>
          <a:p>
            <a:fld id="{2D37C410-AB6B-4DEC-973A-D7325762D5AC}" type="slidenum">
              <a:rPr lang="en-US" smtClean="0"/>
              <a:t>‹#›</a:t>
            </a:fld>
            <a:endParaRPr 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BF4968-9BE4-46D2-9567-DB3C01E6DC58}" type="datetimeFigureOut">
              <a:rPr lang="en-US" smtClean="0"/>
              <a:t>2/11/2022</a:t>
            </a:fld>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US"/>
          </a:p>
        </p:txBody>
      </p:sp>
      <p:sp>
        <p:nvSpPr>
          <p:cNvPr id="7" name="Slide Number Placeholder 6"/>
          <p:cNvSpPr>
            <a:spLocks noGrp="1"/>
          </p:cNvSpPr>
          <p:nvPr>
            <p:ph type="sldNum" sz="quarter" idx="12"/>
          </p:nvPr>
        </p:nvSpPr>
        <p:spPr/>
        <p:txBody>
          <a:bodyPr/>
          <a:lstStyle/>
          <a:p>
            <a:fld id="{2D37C410-AB6B-4DEC-973A-D7325762D5A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65BF4968-9BE4-46D2-9567-DB3C01E6DC58}" type="datetimeFigureOut">
              <a:rPr lang="en-US" smtClean="0"/>
              <a:t>2/11/2022</a:t>
            </a:fld>
            <a:endParaRPr 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2D37C410-AB6B-4DEC-973A-D7325762D5A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33365" y="2209800"/>
            <a:ext cx="3313355" cy="2133600"/>
          </a:xfrm>
        </p:spPr>
        <p:txBody>
          <a:bodyPr>
            <a:normAutofit fontScale="90000"/>
          </a:bodyPr>
          <a:lstStyle/>
          <a:p>
            <a:r>
              <a:rPr lang="en-US" u="sng" dirty="0"/>
              <a:t>Micro-Credit Defaulter Model</a:t>
            </a:r>
            <a:r>
              <a:rPr lang="en-US" dirty="0"/>
              <a:t/>
            </a: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17128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a:t>
            </a:r>
            <a:endParaRPr lang="en-US" dirty="0"/>
          </a:p>
        </p:txBody>
      </p:sp>
      <p:pic>
        <p:nvPicPr>
          <p:cNvPr id="4" name="Content Placeholder 3"/>
          <p:cNvPicPr>
            <a:picLocks noGrp="1"/>
          </p:cNvPicPr>
          <p:nvPr>
            <p:ph idx="1"/>
          </p:nvPr>
        </p:nvPicPr>
        <p:blipFill>
          <a:blip r:embed="rId2"/>
          <a:stretch>
            <a:fillRect/>
          </a:stretch>
        </p:blipFill>
        <p:spPr>
          <a:xfrm>
            <a:off x="1707356" y="2963862"/>
            <a:ext cx="5448300" cy="2228850"/>
          </a:xfrm>
          <a:prstGeom prst="rect">
            <a:avLst/>
          </a:prstGeom>
        </p:spPr>
      </p:pic>
    </p:spTree>
    <p:extLst>
      <p:ext uri="{BB962C8B-B14F-4D97-AF65-F5344CB8AC3E}">
        <p14:creationId xmlns:p14="http://schemas.microsoft.com/office/powerpoint/2010/main" val="2605705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Forest</a:t>
            </a:r>
            <a:endParaRPr lang="en-US" dirty="0"/>
          </a:p>
        </p:txBody>
      </p:sp>
      <p:pic>
        <p:nvPicPr>
          <p:cNvPr id="4" name="Content Placeholder 3"/>
          <p:cNvPicPr>
            <a:picLocks noGrp="1"/>
          </p:cNvPicPr>
          <p:nvPr>
            <p:ph idx="1"/>
          </p:nvPr>
        </p:nvPicPr>
        <p:blipFill>
          <a:blip r:embed="rId2"/>
          <a:stretch>
            <a:fillRect/>
          </a:stretch>
        </p:blipFill>
        <p:spPr>
          <a:xfrm>
            <a:off x="1654969" y="2930525"/>
            <a:ext cx="5553075" cy="2295525"/>
          </a:xfrm>
          <a:prstGeom prst="rect">
            <a:avLst/>
          </a:prstGeom>
        </p:spPr>
      </p:pic>
    </p:spTree>
    <p:extLst>
      <p:ext uri="{BB962C8B-B14F-4D97-AF65-F5344CB8AC3E}">
        <p14:creationId xmlns:p14="http://schemas.microsoft.com/office/powerpoint/2010/main" val="2843031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pic>
        <p:nvPicPr>
          <p:cNvPr id="4" name="Content Placeholder 3"/>
          <p:cNvPicPr>
            <a:picLocks noGrp="1"/>
          </p:cNvPicPr>
          <p:nvPr>
            <p:ph idx="1"/>
          </p:nvPr>
        </p:nvPicPr>
        <p:blipFill>
          <a:blip r:embed="rId2"/>
          <a:stretch>
            <a:fillRect/>
          </a:stretch>
        </p:blipFill>
        <p:spPr>
          <a:xfrm>
            <a:off x="2176123" y="2324100"/>
            <a:ext cx="4510767" cy="3508375"/>
          </a:xfrm>
          <a:prstGeom prst="rect">
            <a:avLst/>
          </a:prstGeom>
        </p:spPr>
      </p:pic>
    </p:spTree>
    <p:extLst>
      <p:ext uri="{BB962C8B-B14F-4D97-AF65-F5344CB8AC3E}">
        <p14:creationId xmlns:p14="http://schemas.microsoft.com/office/powerpoint/2010/main" val="3245435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pic>
        <p:nvPicPr>
          <p:cNvPr id="4" name="Content Placeholder 3"/>
          <p:cNvPicPr>
            <a:picLocks noGrp="1"/>
          </p:cNvPicPr>
          <p:nvPr>
            <p:ph idx="1"/>
          </p:nvPr>
        </p:nvPicPr>
        <p:blipFill>
          <a:blip r:embed="rId2"/>
          <a:stretch>
            <a:fillRect/>
          </a:stretch>
        </p:blipFill>
        <p:spPr>
          <a:xfrm>
            <a:off x="2498685" y="2324100"/>
            <a:ext cx="3865643" cy="3508375"/>
          </a:xfrm>
          <a:prstGeom prst="rect">
            <a:avLst/>
          </a:prstGeom>
        </p:spPr>
      </p:pic>
    </p:spTree>
    <p:extLst>
      <p:ext uri="{BB962C8B-B14F-4D97-AF65-F5344CB8AC3E}">
        <p14:creationId xmlns:p14="http://schemas.microsoft.com/office/powerpoint/2010/main" val="147576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Domain Knowledge</a:t>
            </a:r>
            <a:endParaRPr lang="en-US" dirty="0"/>
          </a:p>
        </p:txBody>
      </p:sp>
      <p:sp>
        <p:nvSpPr>
          <p:cNvPr id="3" name="Content Placeholder 2"/>
          <p:cNvSpPr>
            <a:spLocks noGrp="1"/>
          </p:cNvSpPr>
          <p:nvPr>
            <p:ph idx="1"/>
          </p:nvPr>
        </p:nvSpPr>
        <p:spPr/>
        <p:txBody>
          <a:bodyPr>
            <a:normAutofit/>
          </a:bodyPr>
          <a:lstStyle/>
          <a:p>
            <a:r>
              <a:rPr lang="en-US" dirty="0" smtClean="0"/>
              <a:t>The Telecom company </a:t>
            </a:r>
            <a:r>
              <a:rPr lang="en-US" dirty="0"/>
              <a:t>collaborating with an </a:t>
            </a:r>
            <a:r>
              <a:rPr lang="en-US" dirty="0" smtClean="0"/>
              <a:t>MFI(</a:t>
            </a:r>
            <a:r>
              <a:rPr lang="en-US" dirty="0"/>
              <a:t>microfinance institutions </a:t>
            </a:r>
            <a:r>
              <a:rPr lang="en-US" dirty="0" smtClean="0"/>
              <a:t>) </a:t>
            </a:r>
            <a:r>
              <a:rPr lang="en-US" dirty="0"/>
              <a:t>to provide micro-credit on mobile balances to be paid back in 5 days. </a:t>
            </a:r>
            <a:endParaRPr lang="en-US" dirty="0" smtClean="0"/>
          </a:p>
          <a:p>
            <a:r>
              <a:rPr lang="en-US" dirty="0" smtClean="0"/>
              <a:t>The </a:t>
            </a:r>
            <a:r>
              <a:rPr lang="en-US" dirty="0"/>
              <a:t>Consumer is believed to be defaulter if he deviates from the path of paying back the loaned amount within the time duration of 5 days. </a:t>
            </a:r>
          </a:p>
        </p:txBody>
      </p:sp>
    </p:spTree>
    <p:extLst>
      <p:ext uri="{BB962C8B-B14F-4D97-AF65-F5344CB8AC3E}">
        <p14:creationId xmlns:p14="http://schemas.microsoft.com/office/powerpoint/2010/main" val="9067024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Problem Statement: </a:t>
            </a:r>
            <a:endParaRPr lang="en-US" dirty="0"/>
          </a:p>
        </p:txBody>
      </p:sp>
      <p:sp>
        <p:nvSpPr>
          <p:cNvPr id="3" name="Content Placeholder 2"/>
          <p:cNvSpPr>
            <a:spLocks noGrp="1"/>
          </p:cNvSpPr>
          <p:nvPr>
            <p:ph idx="1"/>
          </p:nvPr>
        </p:nvSpPr>
        <p:spPr/>
        <p:txBody>
          <a:bodyPr/>
          <a:lstStyle/>
          <a:p>
            <a:r>
              <a:rPr lang="en-US" dirty="0"/>
              <a:t>P</a:t>
            </a:r>
            <a:r>
              <a:rPr lang="en-US" dirty="0" smtClean="0"/>
              <a:t>redict </a:t>
            </a:r>
            <a:r>
              <a:rPr lang="en-US" dirty="0"/>
              <a:t>in terms of a probability for each loan transaction, whether the customer will be paying back the loaned amount within 5 days of insurance of loan</a:t>
            </a:r>
            <a:r>
              <a:rPr lang="en-US" dirty="0" smtClean="0"/>
              <a:t>.</a:t>
            </a:r>
          </a:p>
          <a:p>
            <a:r>
              <a:rPr lang="en-US" dirty="0" smtClean="0"/>
              <a:t>Label </a:t>
            </a:r>
            <a:r>
              <a:rPr lang="en-US" dirty="0"/>
              <a:t>‘1’ indicates that the loan has been </a:t>
            </a:r>
            <a:r>
              <a:rPr lang="en-US" dirty="0" err="1"/>
              <a:t>payed</a:t>
            </a:r>
            <a:r>
              <a:rPr lang="en-US" dirty="0"/>
              <a:t> i.e. Non- </a:t>
            </a:r>
            <a:r>
              <a:rPr lang="en-US" dirty="0" smtClean="0"/>
              <a:t>defaulter.</a:t>
            </a:r>
          </a:p>
          <a:p>
            <a:r>
              <a:rPr lang="en-US" dirty="0" smtClean="0"/>
              <a:t>Label </a:t>
            </a:r>
            <a:r>
              <a:rPr lang="en-US" dirty="0"/>
              <a:t>‘0’ indicates that the loan has not been </a:t>
            </a:r>
            <a:r>
              <a:rPr lang="en-US" dirty="0" err="1"/>
              <a:t>payed</a:t>
            </a:r>
            <a:r>
              <a:rPr lang="en-US" dirty="0"/>
              <a:t> i.e. </a:t>
            </a:r>
            <a:r>
              <a:rPr lang="en-US" dirty="0" smtClean="0"/>
              <a:t>defaulter</a:t>
            </a:r>
          </a:p>
        </p:txBody>
      </p:sp>
    </p:spTree>
    <p:extLst>
      <p:ext uri="{BB962C8B-B14F-4D97-AF65-F5344CB8AC3E}">
        <p14:creationId xmlns:p14="http://schemas.microsoft.com/office/powerpoint/2010/main" val="4004891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EDA</a:t>
            </a:r>
            <a:endParaRPr lang="en-US" dirty="0"/>
          </a:p>
        </p:txBody>
      </p:sp>
      <p:sp>
        <p:nvSpPr>
          <p:cNvPr id="3" name="Content Placeholder 2"/>
          <p:cNvSpPr>
            <a:spLocks noGrp="1"/>
          </p:cNvSpPr>
          <p:nvPr>
            <p:ph idx="1"/>
          </p:nvPr>
        </p:nvSpPr>
        <p:spPr/>
        <p:txBody>
          <a:bodyPr>
            <a:normAutofit fontScale="70000" lnSpcReduction="20000"/>
          </a:bodyPr>
          <a:lstStyle/>
          <a:p>
            <a:r>
              <a:rPr lang="en-IN" dirty="0"/>
              <a:t>After analysing the data set, the following observation has been made:</a:t>
            </a:r>
            <a:endParaRPr lang="en-US" dirty="0"/>
          </a:p>
          <a:p>
            <a:pPr lvl="0"/>
            <a:r>
              <a:rPr lang="en-IN" dirty="0"/>
              <a:t>The shape of data set 209593 rows × 37 columns</a:t>
            </a:r>
            <a:r>
              <a:rPr lang="en-US" dirty="0"/>
              <a:t>, which shows that the number of attributes is 37 in number.</a:t>
            </a:r>
          </a:p>
          <a:p>
            <a:pPr lvl="0"/>
            <a:r>
              <a:rPr lang="en-IN" dirty="0"/>
              <a:t>There are no null values in the data set.</a:t>
            </a:r>
            <a:endParaRPr lang="en-US" dirty="0"/>
          </a:p>
          <a:p>
            <a:pPr lvl="0"/>
            <a:r>
              <a:rPr lang="en-IN" dirty="0"/>
              <a:t>The data set is imbalanced, which was resolved by SMOTE technique.</a:t>
            </a:r>
            <a:endParaRPr lang="en-US" dirty="0"/>
          </a:p>
          <a:p>
            <a:pPr lvl="0"/>
            <a:r>
              <a:rPr lang="en-IN" dirty="0"/>
              <a:t>After analysing the data, it has been seen that the data set is distributed for 30 days and 90 days and representing majorly same relationship.</a:t>
            </a:r>
            <a:endParaRPr lang="en-US" dirty="0"/>
          </a:p>
          <a:p>
            <a:pPr lvl="0"/>
            <a:r>
              <a:rPr lang="en-IN" dirty="0" err="1"/>
              <a:t>pcircle</a:t>
            </a:r>
            <a:r>
              <a:rPr lang="en-IN" dirty="0"/>
              <a:t> has same value so it can be dropped. And date parameter as no direct relationship with label so it can be dropped</a:t>
            </a:r>
            <a:endParaRPr lang="en-US" dirty="0"/>
          </a:p>
          <a:p>
            <a:endParaRPr lang="en-US" dirty="0"/>
          </a:p>
        </p:txBody>
      </p:sp>
    </p:spTree>
    <p:extLst>
      <p:ext uri="{BB962C8B-B14F-4D97-AF65-F5344CB8AC3E}">
        <p14:creationId xmlns:p14="http://schemas.microsoft.com/office/powerpoint/2010/main" val="3897388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err="1"/>
              <a:t>Preprocessing</a:t>
            </a:r>
            <a:r>
              <a:rPr lang="en-IN" dirty="0"/>
              <a:t> </a:t>
            </a:r>
            <a:endParaRPr lang="en-US" dirty="0"/>
          </a:p>
        </p:txBody>
      </p:sp>
      <p:sp>
        <p:nvSpPr>
          <p:cNvPr id="3" name="Content Placeholder 2"/>
          <p:cNvSpPr>
            <a:spLocks noGrp="1"/>
          </p:cNvSpPr>
          <p:nvPr>
            <p:ph idx="1"/>
          </p:nvPr>
        </p:nvSpPr>
        <p:spPr/>
        <p:txBody>
          <a:bodyPr>
            <a:normAutofit fontScale="92500" lnSpcReduction="10000"/>
          </a:bodyPr>
          <a:lstStyle/>
          <a:p>
            <a:r>
              <a:rPr lang="en-IN" dirty="0"/>
              <a:t>Firstly, I have analysed, each attribute and seen that the 90 days data can be considered for </a:t>
            </a:r>
            <a:r>
              <a:rPr lang="en-IN" dirty="0" err="1"/>
              <a:t>futher</a:t>
            </a:r>
            <a:r>
              <a:rPr lang="en-IN" dirty="0"/>
              <a:t> analysis and thus reduced the dimension of data set. Also delete the data set with no relation with the label prediction. Also the attributes having high correlation shown in the heat map</a:t>
            </a:r>
            <a:r>
              <a:rPr lang="en-IN" dirty="0" smtClean="0"/>
              <a:t>.</a:t>
            </a:r>
          </a:p>
          <a:p>
            <a:r>
              <a:rPr lang="en-IN" dirty="0"/>
              <a:t>There were lot of outliers so, z score has been used and fixed the threshold at 3, and reduced the </a:t>
            </a:r>
            <a:r>
              <a:rPr lang="en-IN" dirty="0" err="1"/>
              <a:t>skewness</a:t>
            </a:r>
            <a:r>
              <a:rPr lang="en-IN" dirty="0"/>
              <a:t>.</a:t>
            </a:r>
            <a:endParaRPr lang="en-US" dirty="0"/>
          </a:p>
          <a:p>
            <a:endParaRPr lang="en-US" dirty="0"/>
          </a:p>
          <a:p>
            <a:endParaRPr lang="en-US" dirty="0"/>
          </a:p>
        </p:txBody>
      </p:sp>
    </p:spTree>
    <p:extLst>
      <p:ext uri="{BB962C8B-B14F-4D97-AF65-F5344CB8AC3E}">
        <p14:creationId xmlns:p14="http://schemas.microsoft.com/office/powerpoint/2010/main" val="2488606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p:nvPr/>
        </p:nvPicPr>
        <p:blipFill>
          <a:blip r:embed="rId2"/>
          <a:stretch>
            <a:fillRect/>
          </a:stretch>
        </p:blipFill>
        <p:spPr>
          <a:xfrm>
            <a:off x="1219200" y="1107621"/>
            <a:ext cx="5720715" cy="1562100"/>
          </a:xfrm>
          <a:prstGeom prst="rect">
            <a:avLst/>
          </a:prstGeom>
        </p:spPr>
      </p:pic>
      <p:pic>
        <p:nvPicPr>
          <p:cNvPr id="5" name="Content Placeholder 4"/>
          <p:cNvPicPr>
            <a:picLocks noGrp="1"/>
          </p:cNvPicPr>
          <p:nvPr>
            <p:ph idx="1"/>
          </p:nvPr>
        </p:nvPicPr>
        <p:blipFill>
          <a:blip r:embed="rId3"/>
          <a:stretch>
            <a:fillRect/>
          </a:stretch>
        </p:blipFill>
        <p:spPr>
          <a:xfrm>
            <a:off x="1066800" y="2895599"/>
            <a:ext cx="7162800" cy="2936875"/>
          </a:xfrm>
          <a:prstGeom prst="rect">
            <a:avLst/>
          </a:prstGeom>
        </p:spPr>
      </p:pic>
    </p:spTree>
    <p:extLst>
      <p:ext uri="{BB962C8B-B14F-4D97-AF65-F5344CB8AC3E}">
        <p14:creationId xmlns:p14="http://schemas.microsoft.com/office/powerpoint/2010/main" val="2207433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SMOTE technique is used to balance it.</a:t>
            </a:r>
            <a:endParaRPr lang="en-US" dirty="0"/>
          </a:p>
        </p:txBody>
      </p:sp>
      <p:pic>
        <p:nvPicPr>
          <p:cNvPr id="4" name="Content Placeholder 3"/>
          <p:cNvPicPr>
            <a:picLocks noGrp="1"/>
          </p:cNvPicPr>
          <p:nvPr>
            <p:ph idx="1"/>
          </p:nvPr>
        </p:nvPicPr>
        <p:blipFill>
          <a:blip r:embed="rId2"/>
          <a:stretch>
            <a:fillRect/>
          </a:stretch>
        </p:blipFill>
        <p:spPr>
          <a:xfrm>
            <a:off x="1042988" y="2739614"/>
            <a:ext cx="6777037" cy="2677347"/>
          </a:xfrm>
          <a:prstGeom prst="rect">
            <a:avLst/>
          </a:prstGeom>
        </p:spPr>
      </p:pic>
    </p:spTree>
    <p:extLst>
      <p:ext uri="{BB962C8B-B14F-4D97-AF65-F5344CB8AC3E}">
        <p14:creationId xmlns:p14="http://schemas.microsoft.com/office/powerpoint/2010/main" val="1736419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smtClean="0"/>
              <a:t>varience</a:t>
            </a:r>
            <a:r>
              <a:rPr lang="en-IN" dirty="0" smtClean="0"/>
              <a:t> </a:t>
            </a:r>
            <a:r>
              <a:rPr lang="en-IN" dirty="0"/>
              <a:t>has been checked:</a:t>
            </a:r>
            <a:r>
              <a:rPr lang="en-US" dirty="0"/>
              <a:t/>
            </a:r>
            <a:br>
              <a:rPr lang="en-US" dirty="0"/>
            </a:br>
            <a:endParaRPr lang="en-US" dirty="0"/>
          </a:p>
        </p:txBody>
      </p:sp>
      <p:pic>
        <p:nvPicPr>
          <p:cNvPr id="4" name="Content Placeholder 3"/>
          <p:cNvPicPr>
            <a:picLocks noGrp="1"/>
          </p:cNvPicPr>
          <p:nvPr>
            <p:ph idx="1"/>
          </p:nvPr>
        </p:nvPicPr>
        <p:blipFill>
          <a:blip r:embed="rId2"/>
          <a:stretch>
            <a:fillRect/>
          </a:stretch>
        </p:blipFill>
        <p:spPr>
          <a:xfrm>
            <a:off x="1600200" y="2324100"/>
            <a:ext cx="4167658" cy="3508375"/>
          </a:xfrm>
          <a:prstGeom prst="rect">
            <a:avLst/>
          </a:prstGeom>
        </p:spPr>
      </p:pic>
    </p:spTree>
    <p:extLst>
      <p:ext uri="{BB962C8B-B14F-4D97-AF65-F5344CB8AC3E}">
        <p14:creationId xmlns:p14="http://schemas.microsoft.com/office/powerpoint/2010/main" val="323681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Model/s </a:t>
            </a:r>
            <a:r>
              <a:rPr lang="en-IN" b="1" dirty="0" smtClean="0"/>
              <a:t>Development</a:t>
            </a:r>
            <a:endParaRPr lang="en-US" dirty="0"/>
          </a:p>
        </p:txBody>
      </p:sp>
      <p:sp>
        <p:nvSpPr>
          <p:cNvPr id="3" name="Content Placeholder 2"/>
          <p:cNvSpPr>
            <a:spLocks noGrp="1"/>
          </p:cNvSpPr>
          <p:nvPr>
            <p:ph idx="1"/>
          </p:nvPr>
        </p:nvSpPr>
        <p:spPr/>
        <p:txBody>
          <a:bodyPr/>
          <a:lstStyle/>
          <a:p>
            <a:r>
              <a:rPr lang="en-IN" dirty="0"/>
              <a:t>The following algorithms used:</a:t>
            </a:r>
            <a:endParaRPr lang="en-US" dirty="0"/>
          </a:p>
          <a:p>
            <a:pPr marL="68580" indent="0">
              <a:buNone/>
            </a:pPr>
            <a:r>
              <a:rPr lang="en-IN" dirty="0"/>
              <a:t>Linear Regression</a:t>
            </a:r>
            <a:endParaRPr lang="en-US" dirty="0"/>
          </a:p>
          <a:p>
            <a:pPr marL="68580" indent="0">
              <a:buNone/>
            </a:pPr>
            <a:r>
              <a:rPr lang="en-IN" dirty="0"/>
              <a:t>Random Forest</a:t>
            </a:r>
            <a:endParaRPr lang="en-US" dirty="0"/>
          </a:p>
          <a:p>
            <a:endParaRPr lang="en-US" dirty="0"/>
          </a:p>
        </p:txBody>
      </p:sp>
    </p:spTree>
    <p:extLst>
      <p:ext uri="{BB962C8B-B14F-4D97-AF65-F5344CB8AC3E}">
        <p14:creationId xmlns:p14="http://schemas.microsoft.com/office/powerpoint/2010/main" val="3503376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347</TotalTime>
  <Words>341</Words>
  <Application>Microsoft Office PowerPoint</Application>
  <PresentationFormat>On-screen Show (4:3)</PresentationFormat>
  <Paragraphs>28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Austin</vt:lpstr>
      <vt:lpstr>Micro-Credit Defaulter Model </vt:lpstr>
      <vt:lpstr>Domain Knowledge</vt:lpstr>
      <vt:lpstr>Problem Statement: </vt:lpstr>
      <vt:lpstr>EDA</vt:lpstr>
      <vt:lpstr>Data Preprocessing </vt:lpstr>
      <vt:lpstr>PowerPoint Presentation</vt:lpstr>
      <vt:lpstr>SMOTE technique is used to balance it.</vt:lpstr>
      <vt:lpstr>varience has been checked: </vt:lpstr>
      <vt:lpstr>Model/s Development</vt:lpstr>
      <vt:lpstr>Logistic Regression</vt:lpstr>
      <vt:lpstr>Random Forest</vt:lpstr>
      <vt:lpstr>Conclusion: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5</cp:revision>
  <dcterms:created xsi:type="dcterms:W3CDTF">2022-02-01T13:12:05Z</dcterms:created>
  <dcterms:modified xsi:type="dcterms:W3CDTF">2022-02-11T19:27:46Z</dcterms:modified>
</cp:coreProperties>
</file>