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handoutMasterIdLst>
    <p:handoutMasterId r:id="rId20"/>
  </p:handoutMasterIdLst>
  <p:sldIdLst>
    <p:sldId id="256" r:id="rId2"/>
    <p:sldId id="275" r:id="rId3"/>
    <p:sldId id="276" r:id="rId4"/>
    <p:sldId id="277" r:id="rId5"/>
    <p:sldId id="278" r:id="rId6"/>
    <p:sldId id="269" r:id="rId7"/>
    <p:sldId id="283" r:id="rId8"/>
    <p:sldId id="279" r:id="rId9"/>
    <p:sldId id="286" r:id="rId10"/>
    <p:sldId id="289" r:id="rId11"/>
    <p:sldId id="290" r:id="rId12"/>
    <p:sldId id="280" r:id="rId13"/>
    <p:sldId id="281" r:id="rId14"/>
    <p:sldId id="291" r:id="rId15"/>
    <p:sldId id="282" r:id="rId16"/>
    <p:sldId id="284"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100" d="100"/>
          <a:sy n="100" d="100"/>
        </p:scale>
        <p:origin x="-174" y="330"/>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US"/>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US"/>
        </a:p>
      </dgm:t>
    </dgm:pt>
    <dgm:pt modelId="{1B1F80F4-E9A5-4A99-A630-6548067B7CB5}" type="pres">
      <dgm:prSet presAssocID="{995C4470-49EF-4BD9-B00A-AD612181AB58}" presName="parTrans" presStyleLbl="sibTrans2D1" presStyleIdx="0" presStyleCnt="10"/>
      <dgm:spPr/>
      <dgm:t>
        <a:bodyPr/>
        <a:lstStyle/>
        <a:p>
          <a:endParaRPr lang="en-US"/>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US"/>
        </a:p>
      </dgm:t>
    </dgm:pt>
    <dgm:pt modelId="{7CAEA63C-96B5-40D4-900F-409598FDB0C1}" type="pres">
      <dgm:prSet presAssocID="{2B847D36-6E88-4DD3-AABD-579C99426233}" presName="sibTrans" presStyleLbl="sibTrans2D1" presStyleIdx="1" presStyleCnt="10"/>
      <dgm:spPr/>
      <dgm:t>
        <a:bodyPr/>
        <a:lstStyle/>
        <a:p>
          <a:endParaRPr lang="en-US"/>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US"/>
        </a:p>
      </dgm:t>
    </dgm:pt>
    <dgm:pt modelId="{A65C4264-24F4-4122-844B-F5E582EC0111}" type="pres">
      <dgm:prSet presAssocID="{B551F8FA-E415-4EE1-BA68-D13E7D2E980B}" presName="sibTrans" presStyleLbl="sibTrans2D1" presStyleIdx="2" presStyleCnt="10"/>
      <dgm:spPr/>
      <dgm:t>
        <a:bodyPr/>
        <a:lstStyle/>
        <a:p>
          <a:endParaRPr lang="en-US"/>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US"/>
        </a:p>
      </dgm:t>
    </dgm:pt>
    <dgm:pt modelId="{3FBD4BD3-B74D-4AAB-9295-AE19DCC50691}" type="pres">
      <dgm:prSet presAssocID="{1009FF03-5F93-449C-AF20-55447EEE50AB}" presName="sibTrans" presStyleLbl="sibTrans2D1" presStyleIdx="3" presStyleCnt="10"/>
      <dgm:spPr/>
      <dgm:t>
        <a:bodyPr/>
        <a:lstStyle/>
        <a:p>
          <a:endParaRPr lang="en-US"/>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US"/>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US"/>
        </a:p>
      </dgm:t>
    </dgm:pt>
    <dgm:pt modelId="{C8CE6287-76AA-46C4-B478-0F9183DE6118}" type="pres">
      <dgm:prSet presAssocID="{F342D04F-4D11-41CC-AB66-36041A902B44}" presName="parTrans" presStyleLbl="sibTrans2D1" presStyleIdx="4" presStyleCnt="10"/>
      <dgm:spPr/>
      <dgm:t>
        <a:bodyPr/>
        <a:lstStyle/>
        <a:p>
          <a:endParaRPr lang="en-US"/>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US"/>
        </a:p>
      </dgm:t>
    </dgm:pt>
    <dgm:pt modelId="{DDA5CBC7-AA05-481A-A03A-3964C1BBBB5A}" type="pres">
      <dgm:prSet presAssocID="{BD0F67B1-39E4-45ED-9534-FB8F89E8EEF6}" presName="sibTrans" presStyleLbl="sibTrans2D1" presStyleIdx="5" presStyleCnt="10"/>
      <dgm:spPr/>
      <dgm:t>
        <a:bodyPr/>
        <a:lstStyle/>
        <a:p>
          <a:endParaRPr lang="en-US"/>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US"/>
        </a:p>
      </dgm:t>
    </dgm:pt>
    <dgm:pt modelId="{E7F7C4A8-2F3A-49BA-B2E4-CF48FCA5D8D8}" type="pres">
      <dgm:prSet presAssocID="{E373698D-1356-47A7-A591-B72BFE77C3D1}" presName="sibTrans" presStyleLbl="sibTrans2D1" presStyleIdx="6" presStyleCnt="10"/>
      <dgm:spPr/>
      <dgm:t>
        <a:bodyPr/>
        <a:lstStyle/>
        <a:p>
          <a:endParaRPr lang="en-US"/>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US"/>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US"/>
        </a:p>
      </dgm:t>
    </dgm:pt>
    <dgm:pt modelId="{BF9CEF10-4726-4D20-AC2F-85DE706D0D00}" type="pres">
      <dgm:prSet presAssocID="{403B4542-B2F8-496D-BBEA-3A684B1106F9}" presName="parTrans" presStyleLbl="sibTrans2D1" presStyleIdx="7" presStyleCnt="10"/>
      <dgm:spPr/>
      <dgm:t>
        <a:bodyPr/>
        <a:lstStyle/>
        <a:p>
          <a:endParaRPr lang="en-US"/>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US"/>
        </a:p>
      </dgm:t>
    </dgm:pt>
    <dgm:pt modelId="{0C1CAC8B-CC80-49DA-9707-021AB163C55F}" type="pres">
      <dgm:prSet presAssocID="{ABE7D012-6867-48DA-AF76-FDB8ECBB944D}" presName="sibTrans" presStyleLbl="sibTrans2D1" presStyleIdx="8" presStyleCnt="10"/>
      <dgm:spPr/>
      <dgm:t>
        <a:bodyPr/>
        <a:lstStyle/>
        <a:p>
          <a:endParaRPr lang="en-US"/>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US"/>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US"/>
        </a:p>
      </dgm:t>
    </dgm:pt>
    <dgm:pt modelId="{E31C91BC-3A8F-4AC7-8DBF-330AFF31351C}" type="pres">
      <dgm:prSet presAssocID="{525F31A2-90BB-4E18-B1F5-10D38B8099D9}" presName="parTrans" presStyleLbl="sibTrans2D1" presStyleIdx="9" presStyleCnt="10"/>
      <dgm:spPr/>
      <dgm:t>
        <a:bodyPr/>
        <a:lstStyle/>
        <a:p>
          <a:endParaRPr lang="en-US"/>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US"/>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6034" y="120600"/>
          <a:ext cx="2041983" cy="510495"/>
        </a:xfrm>
        <a:prstGeom prst="roundRect">
          <a:avLst>
            <a:gd name="adj" fmla="val 10000"/>
          </a:avLst>
        </a:prstGeom>
        <a:gradFill rotWithShape="0">
          <a:gsLst>
            <a:gs pos="0">
              <a:schemeClr val="lt1">
                <a:hueOff val="0"/>
                <a:satOff val="0"/>
                <a:lumOff val="0"/>
                <a:alphaOff val="0"/>
              </a:schemeClr>
            </a:gs>
            <a:gs pos="100000">
              <a:schemeClr val="l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Web Scraping</a:t>
          </a:r>
        </a:p>
      </dsp:txBody>
      <dsp:txXfrm>
        <a:off x="20986" y="135552"/>
        <a:ext cx="2012079" cy="480591"/>
      </dsp:txXfrm>
    </dsp:sp>
    <dsp:sp modelId="{1B1F80F4-E9A5-4A99-A630-6548067B7CB5}">
      <dsp:nvSpPr>
        <dsp:cNvPr id="0" name=""/>
        <dsp:cNvSpPr/>
      </dsp:nvSpPr>
      <dsp:spPr>
        <a:xfrm rot="5400000">
          <a:off x="982358" y="675764"/>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6034" y="80976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Ensure that the webpages allow legal scraping of data</a:t>
          </a:r>
        </a:p>
      </dsp:txBody>
      <dsp:txXfrm>
        <a:off x="20986" y="824721"/>
        <a:ext cx="2012079" cy="480591"/>
      </dsp:txXfrm>
    </dsp:sp>
    <dsp:sp modelId="{7CAEA63C-96B5-40D4-900F-409598FDB0C1}">
      <dsp:nvSpPr>
        <dsp:cNvPr id="0" name=""/>
        <dsp:cNvSpPr/>
      </dsp:nvSpPr>
      <dsp:spPr>
        <a:xfrm rot="5400000">
          <a:off x="982358" y="1364934"/>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6034" y="149893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Extract the product URL’s from Amazon and Flipkart</a:t>
          </a:r>
        </a:p>
      </dsp:txBody>
      <dsp:txXfrm>
        <a:off x="20986" y="1513891"/>
        <a:ext cx="2012079" cy="480591"/>
      </dsp:txXfrm>
    </dsp:sp>
    <dsp:sp modelId="{A65C4264-24F4-4122-844B-F5E582EC0111}">
      <dsp:nvSpPr>
        <dsp:cNvPr id="0" name=""/>
        <dsp:cNvSpPr/>
      </dsp:nvSpPr>
      <dsp:spPr>
        <a:xfrm rot="5400000">
          <a:off x="982358" y="2054103"/>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6034" y="218810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a dataframe with Reviews and Ratings columns</a:t>
          </a:r>
        </a:p>
      </dsp:txBody>
      <dsp:txXfrm>
        <a:off x="20986" y="2203061"/>
        <a:ext cx="2012079" cy="480591"/>
      </dsp:txXfrm>
    </dsp:sp>
    <dsp:sp modelId="{3FBD4BD3-B74D-4AAB-9295-AE19DCC50691}">
      <dsp:nvSpPr>
        <dsp:cNvPr id="0" name=""/>
        <dsp:cNvSpPr/>
      </dsp:nvSpPr>
      <dsp:spPr>
        <a:xfrm rot="5400000">
          <a:off x="982358" y="2743273"/>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6034" y="2877278"/>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Save the dataframe in CSV format</a:t>
          </a:r>
        </a:p>
      </dsp:txBody>
      <dsp:txXfrm>
        <a:off x="20986" y="2892230"/>
        <a:ext cx="2012079" cy="480591"/>
      </dsp:txXfrm>
    </dsp:sp>
    <dsp:sp modelId="{09ADE9CE-20B7-4A4E-BED6-D56E4ED1D855}">
      <dsp:nvSpPr>
        <dsp:cNvPr id="0" name=""/>
        <dsp:cNvSpPr/>
      </dsp:nvSpPr>
      <dsp:spPr>
        <a:xfrm>
          <a:off x="2333896" y="120600"/>
          <a:ext cx="2041983" cy="510495"/>
        </a:xfrm>
        <a:prstGeom prst="roundRect">
          <a:avLst>
            <a:gd name="adj" fmla="val 10000"/>
          </a:avLst>
        </a:prstGeom>
        <a:gradFill rotWithShape="0">
          <a:gsLst>
            <a:gs pos="0">
              <a:schemeClr val="lt1">
                <a:hueOff val="0"/>
                <a:satOff val="0"/>
                <a:lumOff val="0"/>
                <a:alphaOff val="0"/>
              </a:schemeClr>
            </a:gs>
            <a:gs pos="100000">
              <a:schemeClr val="l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EDA</a:t>
          </a:r>
        </a:p>
      </dsp:txBody>
      <dsp:txXfrm>
        <a:off x="2348848" y="135552"/>
        <a:ext cx="2012079" cy="480591"/>
      </dsp:txXfrm>
    </dsp:sp>
    <dsp:sp modelId="{C8CE6287-76AA-46C4-B478-0F9183DE6118}">
      <dsp:nvSpPr>
        <dsp:cNvPr id="0" name=""/>
        <dsp:cNvSpPr/>
      </dsp:nvSpPr>
      <dsp:spPr>
        <a:xfrm rot="5400000">
          <a:off x="3310219" y="675764"/>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33896" y="80976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Check for missing values</a:t>
          </a:r>
        </a:p>
      </dsp:txBody>
      <dsp:txXfrm>
        <a:off x="2348848" y="824721"/>
        <a:ext cx="2012079" cy="480591"/>
      </dsp:txXfrm>
    </dsp:sp>
    <dsp:sp modelId="{DDA5CBC7-AA05-481A-A03A-3964C1BBBB5A}">
      <dsp:nvSpPr>
        <dsp:cNvPr id="0" name=""/>
        <dsp:cNvSpPr/>
      </dsp:nvSpPr>
      <dsp:spPr>
        <a:xfrm rot="5400000">
          <a:off x="3310219" y="1364934"/>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333896" y="149893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Data Preprocessing steps</a:t>
          </a:r>
        </a:p>
      </dsp:txBody>
      <dsp:txXfrm>
        <a:off x="2348848" y="1513891"/>
        <a:ext cx="2012079" cy="480591"/>
      </dsp:txXfrm>
    </dsp:sp>
    <dsp:sp modelId="{E7F7C4A8-2F3A-49BA-B2E4-CF48FCA5D8D8}">
      <dsp:nvSpPr>
        <dsp:cNvPr id="0" name=""/>
        <dsp:cNvSpPr/>
      </dsp:nvSpPr>
      <dsp:spPr>
        <a:xfrm rot="5400000">
          <a:off x="3310219" y="2054103"/>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333896" y="218810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Handle outliers and class imbalance to avoid model biasness</a:t>
          </a:r>
        </a:p>
      </dsp:txBody>
      <dsp:txXfrm>
        <a:off x="2348848" y="2203061"/>
        <a:ext cx="2012079" cy="480591"/>
      </dsp:txXfrm>
    </dsp:sp>
    <dsp:sp modelId="{67971461-EE07-4B5E-A0C3-A166C6559682}">
      <dsp:nvSpPr>
        <dsp:cNvPr id="0" name=""/>
        <dsp:cNvSpPr/>
      </dsp:nvSpPr>
      <dsp:spPr>
        <a:xfrm>
          <a:off x="4661757" y="120600"/>
          <a:ext cx="2041983" cy="510495"/>
        </a:xfrm>
        <a:prstGeom prst="roundRect">
          <a:avLst>
            <a:gd name="adj" fmla="val 10000"/>
          </a:avLst>
        </a:prstGeom>
        <a:gradFill rotWithShape="0">
          <a:gsLst>
            <a:gs pos="0">
              <a:schemeClr val="lt1">
                <a:hueOff val="0"/>
                <a:satOff val="0"/>
                <a:lumOff val="0"/>
                <a:alphaOff val="0"/>
              </a:schemeClr>
            </a:gs>
            <a:gs pos="100000">
              <a:schemeClr val="l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Visualization</a:t>
          </a:r>
        </a:p>
      </dsp:txBody>
      <dsp:txXfrm>
        <a:off x="4676709" y="135552"/>
        <a:ext cx="2012079" cy="480591"/>
      </dsp:txXfrm>
    </dsp:sp>
    <dsp:sp modelId="{BF9CEF10-4726-4D20-AC2F-85DE706D0D00}">
      <dsp:nvSpPr>
        <dsp:cNvPr id="0" name=""/>
        <dsp:cNvSpPr/>
      </dsp:nvSpPr>
      <dsp:spPr>
        <a:xfrm rot="5400000">
          <a:off x="5638081" y="675764"/>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661757" y="80976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Use Pandas Profiling to get initial insight on our dataset</a:t>
          </a:r>
        </a:p>
      </dsp:txBody>
      <dsp:txXfrm>
        <a:off x="4676709" y="824721"/>
        <a:ext cx="2012079" cy="480591"/>
      </dsp:txXfrm>
    </dsp:sp>
    <dsp:sp modelId="{0C1CAC8B-CC80-49DA-9707-021AB163C55F}">
      <dsp:nvSpPr>
        <dsp:cNvPr id="0" name=""/>
        <dsp:cNvSpPr/>
      </dsp:nvSpPr>
      <dsp:spPr>
        <a:xfrm rot="5400000">
          <a:off x="5638081" y="1364934"/>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661757" y="149893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Create various visualization plots and Word Cloud</a:t>
          </a:r>
        </a:p>
      </dsp:txBody>
      <dsp:txXfrm>
        <a:off x="4676709" y="1513891"/>
        <a:ext cx="2012079" cy="480591"/>
      </dsp:txXfrm>
    </dsp:sp>
    <dsp:sp modelId="{DA50ACFD-2722-4D29-B376-5CF3C8F3EB41}">
      <dsp:nvSpPr>
        <dsp:cNvPr id="0" name=""/>
        <dsp:cNvSpPr/>
      </dsp:nvSpPr>
      <dsp:spPr>
        <a:xfrm>
          <a:off x="6989619" y="120600"/>
          <a:ext cx="2041983" cy="510495"/>
        </a:xfrm>
        <a:prstGeom prst="roundRect">
          <a:avLst>
            <a:gd name="adj" fmla="val 10000"/>
          </a:avLst>
        </a:prstGeom>
        <a:gradFill rotWithShape="0">
          <a:gsLst>
            <a:gs pos="0">
              <a:schemeClr val="lt1">
                <a:hueOff val="0"/>
                <a:satOff val="0"/>
                <a:lumOff val="0"/>
                <a:alphaOff val="0"/>
              </a:schemeClr>
            </a:gs>
            <a:gs pos="100000">
              <a:schemeClr val="lt1">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Model Building</a:t>
          </a:r>
        </a:p>
      </dsp:txBody>
      <dsp:txXfrm>
        <a:off x="7004571" y="135552"/>
        <a:ext cx="2012079" cy="480591"/>
      </dsp:txXfrm>
    </dsp:sp>
    <dsp:sp modelId="{E31C91BC-3A8F-4AC7-8DBF-330AFF31351C}">
      <dsp:nvSpPr>
        <dsp:cNvPr id="0" name=""/>
        <dsp:cNvSpPr/>
      </dsp:nvSpPr>
      <dsp:spPr>
        <a:xfrm rot="5400000">
          <a:off x="7965943" y="675764"/>
          <a:ext cx="89336" cy="89336"/>
        </a:xfrm>
        <a:prstGeom prst="rightArrow">
          <a:avLst>
            <a:gd name="adj1" fmla="val 66700"/>
            <a:gd name="adj2" fmla="val 50000"/>
          </a:avLst>
        </a:prstGeom>
        <a:gradFill rotWithShape="0">
          <a:gsLst>
            <a:gs pos="0">
              <a:schemeClr val="accent1">
                <a:tint val="60000"/>
                <a:hueOff val="0"/>
                <a:satOff val="0"/>
                <a:lumOff val="0"/>
                <a:alphaOff val="0"/>
              </a:schemeClr>
            </a:gs>
            <a:gs pos="100000">
              <a:schemeClr val="accent1">
                <a:tint val="60000"/>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6989619" y="809769"/>
          <a:ext cx="2041983" cy="510495"/>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kern="1200" dirty="0"/>
            <a:t>Function for Classification Models and Evaluation Metrics</a:t>
          </a:r>
        </a:p>
      </dsp:txBody>
      <dsp:txXfrm>
        <a:off x="7004571" y="824721"/>
        <a:ext cx="2012079" cy="48059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4/23/2022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4/23/2022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B5FE5520-A4C3-4BA6-9ED3-C0B89F396499}" type="datetimeFigureOut">
              <a:rPr lang="en-US" smtClean="0"/>
              <a:t>4/25/2022</a:t>
            </a:fld>
            <a:endParaRPr lang="en-US"/>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D03C3E1F-D64E-4308-8812-FD6A6DE72B75}" type="slidenum">
              <a:rPr lang="en-US" smtClean="0"/>
              <a:t>‹#›</a:t>
            </a:fld>
            <a:endParaRPr lang="en-US"/>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userDrawn="1"/>
        </p:nvSpPr>
        <p:spPr bwMode="black">
          <a:xfrm>
            <a:off x="0" y="3075711"/>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8"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41"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FE5520-A4C3-4BA6-9ED3-C0B89F39649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C3E1F-D64E-4308-8812-FD6A6DE72B7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4/23/2022</a:t>
            </a:fld>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53" name="Rectangle 52"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37CC0096-1860-4642-9CD2-0079EA5E7CD1}" type="datetimeFigureOut">
              <a:rPr lang="en-US" smtClean="0"/>
              <a:pPr/>
              <a:t>4/23/2022</a:t>
            </a:fld>
            <a:endParaRPr lang="en-US"/>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E31375A4-56A4-47D6-9801-1991572033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656" r:id="rId12"/>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Ratings Prediction Project Presentation</a:t>
            </a:r>
            <a:endParaRPr dirty="0"/>
          </a:p>
        </p:txBody>
      </p:sp>
      <p:sp>
        <p:nvSpPr>
          <p:cNvPr id="3" name="Subtitle 2"/>
          <p:cNvSpPr>
            <a:spLocks noGrp="1"/>
          </p:cNvSpPr>
          <p:nvPr>
            <p:ph type="subTitle" idx="1"/>
          </p:nvPr>
        </p:nvSpPr>
        <p:spPr/>
        <p:txBody>
          <a:bodyPr>
            <a:normAutofit/>
          </a:bodyPr>
          <a:lstStyle/>
          <a:p>
            <a:r>
              <a:rPr lang="en-US" dirty="0"/>
              <a:t>Submitted by</a:t>
            </a:r>
          </a:p>
          <a:p>
            <a:r>
              <a:rPr lang="en-US" dirty="0" smtClean="0"/>
              <a:t>HIMANI UNIYAL</a:t>
            </a:r>
            <a:endParaRPr dirty="0"/>
          </a:p>
        </p:txBody>
      </p:sp>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27175" y="2157504"/>
            <a:ext cx="4121150" cy="2549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BAR PLOTS</a:t>
            </a:r>
            <a:endParaRPr lang="en-IN" dirty="0"/>
          </a:p>
        </p:txBody>
      </p:sp>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27175" y="2482327"/>
            <a:ext cx="4121150" cy="1899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p:txBody>
          <a:bodyPr/>
          <a:lstStyle/>
          <a:p>
            <a:r>
              <a:rPr lang="en-US" dirty="0"/>
              <a:t>Count Plots</a:t>
            </a:r>
            <a:endParaRPr lang="en-IN" dirty="0"/>
          </a:p>
        </p:txBody>
      </p:sp>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p:txBody>
          <a:bodyPr>
            <a:normAutofit lnSpcReduction="10000"/>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69182-B625-4EE1-8AF5-A2A4E8233593}"/>
              </a:ext>
            </a:extLst>
          </p:cNvPr>
          <p:cNvSpPr>
            <a:spLocks noGrp="1"/>
          </p:cNvSpPr>
          <p:nvPr>
            <p:ph type="title"/>
          </p:nvPr>
        </p:nvSpPr>
        <p:spPr>
          <a:xfrm>
            <a:off x="1524000" y="448323"/>
            <a:ext cx="9144000" cy="1143000"/>
          </a:xfrm>
        </p:spPr>
        <p:txBody>
          <a:bodyPr>
            <a:normAutofit/>
          </a:bodyPr>
          <a:lstStyle/>
          <a:p>
            <a:r>
              <a:rPr lang="en-US" dirty="0"/>
              <a:t>MODEL DEVELOPMENT ALGORITHMS</a:t>
            </a:r>
            <a:endParaRPr lang="en-IN" dirty="0"/>
          </a:p>
        </p:txBody>
      </p:sp>
      <p:sp>
        <p:nvSpPr>
          <p:cNvPr id="4" name="TextBox 3">
            <a:extLst>
              <a:ext uri="{FF2B5EF4-FFF2-40B4-BE49-F238E27FC236}">
                <a16:creationId xmlns:a16="http://schemas.microsoft.com/office/drawing/2014/main" xmlns="" id="{F89EDBAC-D4A3-453A-A2F7-6807E8D5F9F9}"/>
              </a:ext>
            </a:extLst>
          </p:cNvPr>
          <p:cNvSpPr txBox="1"/>
          <p:nvPr/>
        </p:nvSpPr>
        <p:spPr>
          <a:xfrm>
            <a:off x="1529919" y="1752601"/>
            <a:ext cx="6858000" cy="2463367"/>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a:t>
            </a:r>
            <a:r>
              <a:rPr lang="en-IN" sz="2400" dirty="0" smtClean="0">
                <a:effectLst/>
                <a:latin typeface="Calibri" panose="020F0502020204030204" pitchFamily="34" charset="0"/>
                <a:ea typeface="Calibri" panose="020F0502020204030204" pitchFamily="34" charset="0"/>
                <a:cs typeface="Times New Roman" panose="02020603050405020304" pitchFamily="18" charset="0"/>
              </a:rPr>
              <a:t>Classifier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4244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CC8C3-C91D-4FDB-A3B3-92920A5AE941}"/>
              </a:ext>
            </a:extLst>
          </p:cNvPr>
          <p:cNvSpPr>
            <a:spLocks noGrp="1"/>
          </p:cNvSpPr>
          <p:nvPr>
            <p:ph type="title"/>
          </p:nvPr>
        </p:nvSpPr>
        <p:spPr/>
        <p:txBody>
          <a:bodyPr>
            <a:normAutofit/>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xmlns=""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209799"/>
            <a:ext cx="7924800" cy="4193219"/>
          </a:xfrm>
          <a:prstGeom prst="rect">
            <a:avLst/>
          </a:prstGeom>
        </p:spPr>
      </p:pic>
    </p:spTree>
    <p:extLst>
      <p:ext uri="{BB962C8B-B14F-4D97-AF65-F5344CB8AC3E}">
        <p14:creationId xmlns:p14="http://schemas.microsoft.com/office/powerpoint/2010/main" val="1085505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457E2-D12C-49C1-A616-0CB1569DB802}"/>
              </a:ext>
            </a:extLst>
          </p:cNvPr>
          <p:cNvSpPr>
            <a:spLocks noGrp="1"/>
          </p:cNvSpPr>
          <p:nvPr>
            <p:ph type="title"/>
          </p:nvPr>
        </p:nvSpPr>
        <p:spPr/>
        <p:txBody>
          <a:bodyPr>
            <a:normAutofit fontScale="90000"/>
          </a:bodyPr>
          <a:lstStyle/>
          <a:p>
            <a:r>
              <a:rPr lang="en-US" dirty="0"/>
              <a:t>FINAL </a:t>
            </a:r>
            <a:r>
              <a:rPr lang="en-US" dirty="0" smtClean="0"/>
              <a:t>MODEL</a:t>
            </a:r>
            <a:br>
              <a:rPr lang="en-US" dirty="0" smtClean="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05000"/>
            <a:ext cx="6705599" cy="241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282" y="4316413"/>
            <a:ext cx="7132637"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3916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07123-D4E6-4E81-B095-E3A7C1D45DF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8FCB002-2C7B-4A98-878F-F76B3B6B806D}"/>
              </a:ext>
            </a:extLst>
          </p:cNvPr>
          <p:cNvSpPr>
            <a:spLocks noGrp="1"/>
          </p:cNvSpPr>
          <p:nvPr>
            <p:ph idx="1"/>
          </p:nvPr>
        </p:nvSpPr>
        <p:spPr/>
        <p:txBody>
          <a:bodyPr>
            <a:normAutofit fontScale="70000" lnSpcReduction="2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a:t>
            </a:r>
            <a:r>
              <a:rPr lang="en-US" dirty="0" smtClean="0"/>
              <a:t>Logistic Regression as </a:t>
            </a:r>
            <a:r>
              <a:rPr lang="en-US" dirty="0"/>
              <a:t>our final model. </a:t>
            </a:r>
            <a:r>
              <a:rPr lang="en-US" dirty="0" smtClean="0"/>
              <a:t>Limitations </a:t>
            </a:r>
            <a:r>
              <a:rPr lang="en-US" dirty="0"/>
              <a:t>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34E5922-E43F-4878-AD3F-26D5D0D06FE7}"/>
              </a:ext>
            </a:extLst>
          </p:cNvPr>
          <p:cNvSpPr>
            <a:spLocks noGrp="1"/>
          </p:cNvSpPr>
          <p:nvPr>
            <p:ph idx="1"/>
          </p:nvPr>
        </p:nvSpPr>
        <p:spPr/>
        <p:txBody>
          <a:bodyPr>
            <a:normAutofit fontScale="92500"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IN" dirty="0" smtClean="0"/>
              <a:t>We </a:t>
            </a:r>
            <a:r>
              <a:rPr lang="en-IN" dirty="0"/>
              <a:t>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463302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C05982CE-E4FD-49E6-A1DC-157570A8E712}"/>
              </a:ext>
            </a:extLst>
          </p:cNvPr>
          <p:cNvSpPr>
            <a:spLocks noGrp="1"/>
          </p:cNvSpPr>
          <p:nvPr>
            <p:ph idx="1"/>
          </p:nvPr>
        </p:nvSpPr>
        <p:spPr/>
        <p:txBody>
          <a:bodyPr>
            <a:normAutofit fontScale="70000" lnSpcReduction="2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8F7471EB-D3FC-4DFC-A513-482936A27D2C}"/>
              </a:ext>
            </a:extLst>
          </p:cNvPr>
          <p:cNvSpPr>
            <a:spLocks noGrp="1"/>
          </p:cNvSpPr>
          <p:nvPr>
            <p:ph idx="1"/>
          </p:nvPr>
        </p:nvSpPr>
        <p:spPr/>
        <p:txBody>
          <a:bodyPr>
            <a:normAutofit fontScale="70000" lnSpcReduction="2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xmlns="" id="{30A24F7C-04EE-4AF3-B006-65F1A42A0867}"/>
              </a:ext>
            </a:extLst>
          </p:cNvPr>
          <p:cNvSpPr>
            <a:spLocks noGrp="1"/>
          </p:cNvSpPr>
          <p:nvPr>
            <p:ph idx="1"/>
          </p:nvPr>
        </p:nvSpPr>
        <p:spPr/>
        <p:txBody>
          <a:bodyPr>
            <a:normAutofit fontScale="85000" lnSpcReduction="2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244E1-44F7-4E12-B7D5-C9363C80E6D7}"/>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xmlns="" id="{2CA78F02-D93E-4284-9E77-544FF35F1CF3}"/>
              </a:ext>
            </a:extLst>
          </p:cNvPr>
          <p:cNvSpPr>
            <a:spLocks noGrp="1"/>
          </p:cNvSpPr>
          <p:nvPr>
            <p:ph idx="1"/>
          </p:nvPr>
        </p:nvSpPr>
        <p:spPr/>
        <p:txBody>
          <a:bodyPr>
            <a:normAutofit fontScale="85000" lnSpcReduction="1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1390650" y="2324100"/>
          <a:ext cx="9037638"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534DA-B27C-4B6C-B8D5-C382311D6B1C}"/>
              </a:ext>
            </a:extLst>
          </p:cNvPr>
          <p:cNvSpPr>
            <a:spLocks noGrp="1"/>
          </p:cNvSpPr>
          <p:nvPr>
            <p:ph type="title"/>
          </p:nvPr>
        </p:nvSpPr>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xmlns="" id="{6CD2E4A6-03C6-4FB2-B071-6A4B06833B36}"/>
              </a:ext>
            </a:extLst>
          </p:cNvPr>
          <p:cNvSpPr>
            <a:spLocks noGrp="1"/>
          </p:cNvSpPr>
          <p:nvPr>
            <p:ph idx="1"/>
          </p:nvPr>
        </p:nvSpPr>
        <p:spPr/>
        <p:txBody>
          <a:bodyPr>
            <a:normAutofit fontScale="70000" lnSpcReduction="20000"/>
          </a:bodyPr>
          <a:lstStyle/>
          <a:p>
            <a:r>
              <a:rPr lang="en-IN" dirty="0"/>
              <a:t>Hardware technology being used.</a:t>
            </a:r>
          </a:p>
          <a:p>
            <a:pPr marL="0" indent="0">
              <a:buNone/>
            </a:pPr>
            <a:r>
              <a:rPr lang="en-IN" dirty="0"/>
              <a:t>	RAM 	: 8 GB</a:t>
            </a:r>
          </a:p>
          <a:p>
            <a:pPr marL="0" indent="0">
              <a:buNone/>
            </a:pPr>
            <a:r>
              <a:rPr lang="en-IN" dirty="0"/>
              <a:t>	CPU 	: AMD Ryzen 5 3550H with Radeon Vega Mobile Gfx 2.10 GHz</a:t>
            </a:r>
          </a:p>
          <a:p>
            <a:pPr marL="0" indent="0">
              <a:buNone/>
            </a:pPr>
            <a:r>
              <a:rPr lang="en-IN" dirty="0"/>
              <a:t>	GPU 	: AMD Radeon ™ Vega 8 Graphics and NVIDIA GeForce GTX 1650 Ti</a:t>
            </a:r>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p:txBody>
          <a:bodyPr>
            <a:normAutofit fontScale="85000"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27175" y="2061906"/>
            <a:ext cx="4121150" cy="274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xmlns="" id="{D034495F-3286-466E-AD30-627AC3CFE1F4}"/>
              </a:ext>
            </a:extLst>
          </p:cNvPr>
          <p:cNvSpPr>
            <a:spLocks noGrp="1"/>
          </p:cNvSpPr>
          <p:nvPr>
            <p:ph type="title"/>
          </p:nvPr>
        </p:nvSpPr>
        <p:spPr/>
        <p:txBody>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xmlns="" id="{61109B95-2445-41E2-A7F9-21390E4AC680}"/>
              </a:ext>
            </a:extLst>
          </p:cNvPr>
          <p:cNvSpPr>
            <a:spLocks noGrp="1"/>
          </p:cNvSpPr>
          <p:nvPr>
            <p:ph type="body" sz="half" idx="2"/>
          </p:nvPr>
        </p:nvSpPr>
        <p:spPr/>
        <p:txBody>
          <a:bodyPr>
            <a:normAutofit lnSpcReduction="10000"/>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3601</TotalTime>
  <Words>878</Words>
  <Application>Microsoft Office PowerPoint</Application>
  <PresentationFormat>Custom</PresentationFormat>
  <Paragraphs>85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Austin</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WORD AND CHARACTER COUNT</vt:lpstr>
      <vt:lpstr>BAR PLOTS</vt:lpstr>
      <vt:lpstr>Count Plots</vt:lpstr>
      <vt:lpstr>MODEL DEVELOPMENT ALGORITHMS</vt:lpstr>
      <vt:lpstr>MODEL CREATION AND EVALUATION</vt:lpstr>
      <vt:lpstr>FINAL MODEL </vt:lpstr>
      <vt:lpstr>CONCLUSION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admin</cp:lastModifiedBy>
  <cp:revision>18</cp:revision>
  <dcterms:created xsi:type="dcterms:W3CDTF">2021-12-26T03:23:22Z</dcterms:created>
  <dcterms:modified xsi:type="dcterms:W3CDTF">2022-04-25T12:25:58Z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