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7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71DD2-8BEC-42A0-BB0D-6FD1BBE3B4C3}" v="27" dt="2024-02-29T05:59:4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i Varshney" userId="1f2997d1a4433b03" providerId="LiveId" clId="{2A471DD2-8BEC-42A0-BB0D-6FD1BBE3B4C3}"/>
    <pc:docChg chg="undo redo custSel modSld">
      <pc:chgData name="Himani Varshney" userId="1f2997d1a4433b03" providerId="LiveId" clId="{2A471DD2-8BEC-42A0-BB0D-6FD1BBE3B4C3}" dt="2024-02-29T06:14:22.878" v="221" actId="1076"/>
      <pc:docMkLst>
        <pc:docMk/>
      </pc:docMkLst>
      <pc:sldChg chg="modSp mod">
        <pc:chgData name="Himani Varshney" userId="1f2997d1a4433b03" providerId="LiveId" clId="{2A471DD2-8BEC-42A0-BB0D-6FD1BBE3B4C3}" dt="2024-02-29T06:14:06.427" v="218" actId="1076"/>
        <pc:sldMkLst>
          <pc:docMk/>
          <pc:sldMk cId="807990487" sldId="256"/>
        </pc:sldMkLst>
        <pc:spChg chg="mod">
          <ac:chgData name="Himani Varshney" userId="1f2997d1a4433b03" providerId="LiveId" clId="{2A471DD2-8BEC-42A0-BB0D-6FD1BBE3B4C3}" dt="2024-02-29T05:59:49.607" v="189" actId="1076"/>
          <ac:spMkLst>
            <pc:docMk/>
            <pc:sldMk cId="807990487" sldId="256"/>
            <ac:spMk id="2" creationId="{04D5D1BA-0246-A336-05B0-B5B833F5C311}"/>
          </ac:spMkLst>
        </pc:spChg>
        <pc:spChg chg="mod">
          <ac:chgData name="Himani Varshney" userId="1f2997d1a4433b03" providerId="LiveId" clId="{2A471DD2-8BEC-42A0-BB0D-6FD1BBE3B4C3}" dt="2024-02-29T06:14:06.427" v="218" actId="1076"/>
          <ac:spMkLst>
            <pc:docMk/>
            <pc:sldMk cId="807990487" sldId="256"/>
            <ac:spMk id="3" creationId="{8D4826F9-E1E3-C818-DC05-7636A36D8301}"/>
          </ac:spMkLst>
        </pc:spChg>
      </pc:sldChg>
      <pc:sldChg chg="addSp delSp modSp mod">
        <pc:chgData name="Himani Varshney" userId="1f2997d1a4433b03" providerId="LiveId" clId="{2A471DD2-8BEC-42A0-BB0D-6FD1BBE3B4C3}" dt="2024-02-29T05:56:14.965" v="117" actId="478"/>
        <pc:sldMkLst>
          <pc:docMk/>
          <pc:sldMk cId="2137530005" sldId="257"/>
        </pc:sldMkLst>
        <pc:spChg chg="mod">
          <ac:chgData name="Himani Varshney" userId="1f2997d1a4433b03" providerId="LiveId" clId="{2A471DD2-8BEC-42A0-BB0D-6FD1BBE3B4C3}" dt="2024-02-29T05:50:04.963" v="115" actId="20577"/>
          <ac:spMkLst>
            <pc:docMk/>
            <pc:sldMk cId="2137530005" sldId="257"/>
            <ac:spMk id="3" creationId="{624CBFDA-CC99-5271-399C-DC1F3362EA9A}"/>
          </ac:spMkLst>
        </pc:spChg>
        <pc:spChg chg="mod">
          <ac:chgData name="Himani Varshney" userId="1f2997d1a4433b03" providerId="LiveId" clId="{2A471DD2-8BEC-42A0-BB0D-6FD1BBE3B4C3}" dt="2024-02-29T05:39:10.048" v="89" actId="1076"/>
          <ac:spMkLst>
            <pc:docMk/>
            <pc:sldMk cId="2137530005" sldId="257"/>
            <ac:spMk id="11" creationId="{1276EB8A-B83D-F349-2BA4-76F7A9108D81}"/>
          </ac:spMkLst>
        </pc:spChg>
        <pc:picChg chg="add del mod">
          <ac:chgData name="Himani Varshney" userId="1f2997d1a4433b03" providerId="LiveId" clId="{2A471DD2-8BEC-42A0-BB0D-6FD1BBE3B4C3}" dt="2024-02-29T05:56:14.965" v="117" actId="478"/>
          <ac:picMkLst>
            <pc:docMk/>
            <pc:sldMk cId="2137530005" sldId="257"/>
            <ac:picMk id="9" creationId="{F224EE64-F1EC-8AC1-FB78-A55FA4ADA781}"/>
          </ac:picMkLst>
        </pc:picChg>
      </pc:sldChg>
      <pc:sldChg chg="modSp mod">
        <pc:chgData name="Himani Varshney" userId="1f2997d1a4433b03" providerId="LiveId" clId="{2A471DD2-8BEC-42A0-BB0D-6FD1BBE3B4C3}" dt="2024-02-29T04:49:22.396" v="50" actId="27636"/>
        <pc:sldMkLst>
          <pc:docMk/>
          <pc:sldMk cId="337153478" sldId="260"/>
        </pc:sldMkLst>
        <pc:spChg chg="mod">
          <ac:chgData name="Himani Varshney" userId="1f2997d1a4433b03" providerId="LiveId" clId="{2A471DD2-8BEC-42A0-BB0D-6FD1BBE3B4C3}" dt="2024-02-29T04:49:22.396" v="50" actId="27636"/>
          <ac:spMkLst>
            <pc:docMk/>
            <pc:sldMk cId="337153478" sldId="260"/>
            <ac:spMk id="3" creationId="{9FA3ABF4-FB9A-F5FF-D0F5-E08730695F15}"/>
          </ac:spMkLst>
        </pc:spChg>
      </pc:sldChg>
      <pc:sldChg chg="modSp mod">
        <pc:chgData name="Himani Varshney" userId="1f2997d1a4433b03" providerId="LiveId" clId="{2A471DD2-8BEC-42A0-BB0D-6FD1BBE3B4C3}" dt="2024-02-29T05:58:06.468" v="158" actId="20577"/>
        <pc:sldMkLst>
          <pc:docMk/>
          <pc:sldMk cId="1298059725" sldId="264"/>
        </pc:sldMkLst>
        <pc:spChg chg="mod">
          <ac:chgData name="Himani Varshney" userId="1f2997d1a4433b03" providerId="LiveId" clId="{2A471DD2-8BEC-42A0-BB0D-6FD1BBE3B4C3}" dt="2024-02-29T05:58:06.468" v="158" actId="20577"/>
          <ac:spMkLst>
            <pc:docMk/>
            <pc:sldMk cId="1298059725" sldId="264"/>
            <ac:spMk id="3" creationId="{C8EB6941-50F6-0469-FA0D-8F837904230C}"/>
          </ac:spMkLst>
        </pc:spChg>
        <pc:spChg chg="mod">
          <ac:chgData name="Himani Varshney" userId="1f2997d1a4433b03" providerId="LiveId" clId="{2A471DD2-8BEC-42A0-BB0D-6FD1BBE3B4C3}" dt="2024-02-29T05:35:37.901" v="88" actId="20577"/>
          <ac:spMkLst>
            <pc:docMk/>
            <pc:sldMk cId="1298059725" sldId="264"/>
            <ac:spMk id="5" creationId="{A1AFDD50-02BA-FC63-0C56-7430628BD493}"/>
          </ac:spMkLst>
        </pc:spChg>
      </pc:sldChg>
      <pc:sldChg chg="addSp delSp modSp mod">
        <pc:chgData name="Himani Varshney" userId="1f2997d1a4433b03" providerId="LiveId" clId="{2A471DD2-8BEC-42A0-BB0D-6FD1BBE3B4C3}" dt="2024-02-29T06:14:22.878" v="221" actId="1076"/>
        <pc:sldMkLst>
          <pc:docMk/>
          <pc:sldMk cId="3339095928" sldId="266"/>
        </pc:sldMkLst>
        <pc:spChg chg="mod">
          <ac:chgData name="Himani Varshney" userId="1f2997d1a4433b03" providerId="LiveId" clId="{2A471DD2-8BEC-42A0-BB0D-6FD1BBE3B4C3}" dt="2024-02-29T06:13:45.772" v="205" actId="1076"/>
          <ac:spMkLst>
            <pc:docMk/>
            <pc:sldMk cId="3339095928" sldId="266"/>
            <ac:spMk id="6" creationId="{05E4C2FC-D444-6B63-BBE3-91880A6E3907}"/>
          </ac:spMkLst>
        </pc:spChg>
        <pc:spChg chg="add del mod">
          <ac:chgData name="Himani Varshney" userId="1f2997d1a4433b03" providerId="LiveId" clId="{2A471DD2-8BEC-42A0-BB0D-6FD1BBE3B4C3}" dt="2024-02-29T06:13:52.649" v="214" actId="478"/>
          <ac:spMkLst>
            <pc:docMk/>
            <pc:sldMk cId="3339095928" sldId="266"/>
            <ac:spMk id="8" creationId="{1178CF95-9E7F-028F-17F6-4724DD9F94FF}"/>
          </ac:spMkLst>
        </pc:spChg>
        <pc:picChg chg="add del mod">
          <ac:chgData name="Himani Varshney" userId="1f2997d1a4433b03" providerId="LiveId" clId="{2A471DD2-8BEC-42A0-BB0D-6FD1BBE3B4C3}" dt="2024-02-29T06:14:11.397" v="220" actId="22"/>
          <ac:picMkLst>
            <pc:docMk/>
            <pc:sldMk cId="3339095928" sldId="266"/>
            <ac:picMk id="4" creationId="{D76A6D01-884A-430A-1225-0ECABE815B3E}"/>
          </ac:picMkLst>
        </pc:picChg>
        <pc:picChg chg="add del mod">
          <ac:chgData name="Himani Varshney" userId="1f2997d1a4433b03" providerId="LiveId" clId="{2A471DD2-8BEC-42A0-BB0D-6FD1BBE3B4C3}" dt="2024-02-29T06:14:22.878" v="221" actId="1076"/>
          <ac:picMkLst>
            <pc:docMk/>
            <pc:sldMk cId="3339095928" sldId="266"/>
            <ac:picMk id="5" creationId="{7777838E-B73E-E543-21A4-FA69D8C30B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3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7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03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26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7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0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9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6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3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75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74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4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59C25-46EB-110D-F0D4-E458787E0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5D1BA-0246-A336-05B0-B5B833F5C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656320"/>
            <a:ext cx="5037616" cy="2982360"/>
          </a:xfrm>
        </p:spPr>
        <p:txBody>
          <a:bodyPr>
            <a:normAutofit fontScale="90000"/>
          </a:bodyPr>
          <a:lstStyle/>
          <a:p>
            <a:r>
              <a:rPr lang="en-US" sz="4200" i="1" dirty="0"/>
              <a:t>GEOGRAPHICAL ANALYSIS OF CFPB DATASET </a:t>
            </a:r>
            <a:br>
              <a:rPr lang="en-US" sz="4200" i="1" dirty="0"/>
            </a:br>
            <a:r>
              <a:rPr lang="en-US" sz="4200" i="1" dirty="0"/>
              <a:t>FOR JPMC</a:t>
            </a:r>
            <a:br>
              <a:rPr lang="en-US" sz="4200" i="1" dirty="0"/>
            </a:br>
            <a:r>
              <a:rPr lang="en-US" sz="4200" i="1" dirty="0"/>
              <a:t> </a:t>
            </a:r>
            <a:br>
              <a:rPr lang="en-US" sz="4200" i="1" dirty="0"/>
            </a:br>
            <a:r>
              <a:rPr lang="en-US" sz="4200" i="1" dirty="0"/>
              <a:t>Time period          2018 -2022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826F9-E1E3-C818-DC05-7636A36D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5161844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By – Himani Varshney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8BB0-4038-09F5-6A32-A6AA64D2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6941-50F6-0469-FA0D-8F837904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data analysis of complaints shows that JP Morgan has 49270 complaints raised in 5 years.</a:t>
            </a:r>
          </a:p>
          <a:p>
            <a:r>
              <a:rPr lang="en-US" sz="2200" dirty="0"/>
              <a:t>18.08% of complaints are raised in </a:t>
            </a:r>
            <a:r>
              <a:rPr lang="en-US" sz="2200" b="1" dirty="0"/>
              <a:t>California</a:t>
            </a:r>
            <a:r>
              <a:rPr lang="en-US" sz="2200" dirty="0"/>
              <a:t> followed by 11.77% in </a:t>
            </a:r>
            <a:r>
              <a:rPr lang="en-US" sz="2200" b="1" dirty="0"/>
              <a:t>New</a:t>
            </a:r>
            <a:r>
              <a:rPr lang="en-US" sz="2200" dirty="0"/>
              <a:t> </a:t>
            </a:r>
            <a:r>
              <a:rPr lang="en-US" sz="2200" b="1" dirty="0"/>
              <a:t>York</a:t>
            </a:r>
            <a:r>
              <a:rPr lang="en-US" sz="2200" dirty="0"/>
              <a:t>.</a:t>
            </a:r>
          </a:p>
          <a:p>
            <a:r>
              <a:rPr lang="en-US" sz="2200" dirty="0"/>
              <a:t>Hence these 2 states should be </a:t>
            </a:r>
            <a:r>
              <a:rPr lang="en-US" sz="2200" b="1" dirty="0"/>
              <a:t>targeted</a:t>
            </a:r>
            <a:r>
              <a:rPr lang="en-US" sz="2200" dirty="0"/>
              <a:t> for the suggestive actions.</a:t>
            </a:r>
          </a:p>
          <a:p>
            <a:r>
              <a:rPr lang="en-US" sz="2200" dirty="0"/>
              <a:t>Credit Card/ Prepaid card and the Savings/ Checking accounts collectively account for 63.6% of complaints.</a:t>
            </a:r>
          </a:p>
          <a:p>
            <a:r>
              <a:rPr lang="en-US" sz="2200" dirty="0"/>
              <a:t>Suggestive actions include </a:t>
            </a:r>
            <a:r>
              <a:rPr lang="en-US" sz="2200" b="1" dirty="0"/>
              <a:t>enhancing customer service </a:t>
            </a:r>
            <a:r>
              <a:rPr lang="en-US" sz="2200" dirty="0"/>
              <a:t>in the targeted regions, </a:t>
            </a:r>
            <a:r>
              <a:rPr lang="en-US" sz="2200" b="1" dirty="0"/>
              <a:t>promote product awareness </a:t>
            </a:r>
            <a:r>
              <a:rPr lang="en-US" sz="2200" dirty="0"/>
              <a:t>and </a:t>
            </a:r>
            <a:r>
              <a:rPr lang="en-US" sz="2200" b="1" dirty="0"/>
              <a:t>strengthening fraud prevention </a:t>
            </a:r>
            <a:r>
              <a:rPr lang="en-US" sz="2200" dirty="0"/>
              <a:t>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FDD50-02BA-FC63-0C56-7430628BD493}"/>
              </a:ext>
            </a:extLst>
          </p:cNvPr>
          <p:cNvSpPr txBox="1"/>
          <p:nvPr/>
        </p:nvSpPr>
        <p:spPr>
          <a:xfrm>
            <a:off x="1600200" y="6281530"/>
            <a:ext cx="912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80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624B-6DE7-0CE5-EE1A-6E41E8B9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1348" cy="1325563"/>
          </a:xfrm>
        </p:spPr>
        <p:txBody>
          <a:bodyPr>
            <a:normAutofit/>
          </a:bodyPr>
          <a:lstStyle/>
          <a:p>
            <a:r>
              <a:rPr lang="en-US" dirty="0"/>
              <a:t>Data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BFDA-CC99-5271-399C-DC1F3362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1831806"/>
            <a:ext cx="2570922" cy="39946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CFPB dataset filtered for JPMorgan Chase : 2018 - 2022</a:t>
            </a:r>
          </a:p>
          <a:p>
            <a:r>
              <a:rPr lang="en-US" dirty="0"/>
              <a:t>Time period : 5 Years</a:t>
            </a:r>
          </a:p>
          <a:p>
            <a:endParaRPr lang="en-US" dirty="0"/>
          </a:p>
          <a:p>
            <a:r>
              <a:rPr lang="en-US" b="1" dirty="0"/>
              <a:t>49,270</a:t>
            </a:r>
            <a:r>
              <a:rPr lang="en-US" dirty="0"/>
              <a:t> complaints were registered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224EE64-F1EC-8AC1-FB78-A55FA4ADA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44" y="288235"/>
            <a:ext cx="8474163" cy="3464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76EB8A-B83D-F349-2BA4-76F7A9108D81}"/>
              </a:ext>
            </a:extLst>
          </p:cNvPr>
          <p:cNvSpPr txBox="1"/>
          <p:nvPr/>
        </p:nvSpPr>
        <p:spPr>
          <a:xfrm>
            <a:off x="4168109" y="4375798"/>
            <a:ext cx="7573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Increasing trend in complaints over the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JP Morgan ranks among the top 10 companies receiving complaints.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Analysis is required to identify issues and implement corrective actions.</a:t>
            </a:r>
          </a:p>
        </p:txBody>
      </p:sp>
    </p:spTree>
    <p:extLst>
      <p:ext uri="{BB962C8B-B14F-4D97-AF65-F5344CB8AC3E}">
        <p14:creationId xmlns:p14="http://schemas.microsoft.com/office/powerpoint/2010/main" val="21375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653F-1AC9-AE55-C285-24FA033E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over different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165F-FAB3-27EB-98DE-2E0A21A1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958548" cy="4008645"/>
          </a:xfrm>
        </p:spPr>
        <p:txBody>
          <a:bodyPr/>
          <a:lstStyle/>
          <a:p>
            <a:endParaRPr lang="en-US" dirty="0"/>
          </a:p>
          <a:p>
            <a:r>
              <a:rPr lang="en-US" sz="2200" dirty="0"/>
              <a:t>California has the maximum number of complaints registered followed by New York.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21FD5-B013-3D10-950B-CB74CBD5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32" y="1484819"/>
            <a:ext cx="8745234" cy="46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6C41-661C-93E0-6478-A7CA77B1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264216"/>
            <a:ext cx="10886661" cy="1325563"/>
          </a:xfrm>
        </p:spPr>
        <p:txBody>
          <a:bodyPr/>
          <a:lstStyle/>
          <a:p>
            <a:r>
              <a:rPr lang="en-US" dirty="0"/>
              <a:t>Analyzing at ZIP Code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ABF4-FB9A-F5FF-D0F5-E0873069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262"/>
            <a:ext cx="4817165" cy="4095106"/>
          </a:xfrm>
        </p:spPr>
        <p:txBody>
          <a:bodyPr>
            <a:normAutofit lnSpcReduction="10000"/>
          </a:bodyPr>
          <a:lstStyle/>
          <a:p>
            <a:r>
              <a:rPr lang="en-US" sz="2200" b="0" i="0" dirty="0">
                <a:solidFill>
                  <a:srgbClr val="0D0D0D"/>
                </a:solidFill>
                <a:effectLst/>
                <a:latin typeface="+mj-lt"/>
              </a:rPr>
              <a:t>Complaints in California are concentrated in </a:t>
            </a:r>
            <a:r>
              <a:rPr lang="en-US" sz="2200" b="1" i="0" dirty="0">
                <a:solidFill>
                  <a:srgbClr val="0D0D0D"/>
                </a:solidFill>
                <a:effectLst/>
                <a:latin typeface="+mj-lt"/>
              </a:rPr>
              <a:t>San Francisco 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+mj-lt"/>
              </a:rPr>
              <a:t>and </a:t>
            </a:r>
            <a:r>
              <a:rPr lang="en-US" sz="2200" b="1" i="0" dirty="0">
                <a:solidFill>
                  <a:srgbClr val="0D0D0D"/>
                </a:solidFill>
                <a:effectLst/>
                <a:latin typeface="+mj-lt"/>
              </a:rPr>
              <a:t>Southern California regions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+mj-lt"/>
              </a:rPr>
              <a:t>.</a:t>
            </a:r>
          </a:p>
          <a:p>
            <a:endParaRPr lang="en-US" sz="2200" b="0" i="0" dirty="0">
              <a:solidFill>
                <a:srgbClr val="0D0D0D"/>
              </a:solidFill>
              <a:effectLst/>
              <a:latin typeface="+mj-lt"/>
            </a:endParaRPr>
          </a:p>
          <a:p>
            <a:r>
              <a:rPr lang="en-US" sz="2200" b="0" i="0" dirty="0">
                <a:solidFill>
                  <a:srgbClr val="0D0D0D"/>
                </a:solidFill>
                <a:effectLst/>
                <a:latin typeface="+mj-lt"/>
              </a:rPr>
              <a:t>The top 5 affected zip codes are in LA and </a:t>
            </a:r>
            <a:r>
              <a:rPr lang="en-US" sz="2200" dirty="0">
                <a:solidFill>
                  <a:srgbClr val="0D0D0D"/>
                </a:solidFill>
                <a:latin typeface="+mj-lt"/>
              </a:rPr>
              <a:t>Downtown 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+mj-lt"/>
              </a:rPr>
              <a:t>San Jose: '90025', '90027', '90046', '95112', '90036’. </a:t>
            </a:r>
          </a:p>
          <a:p>
            <a:endParaRPr lang="en-US" sz="2200" b="0" i="0" dirty="0">
              <a:solidFill>
                <a:srgbClr val="0D0D0D"/>
              </a:solidFill>
              <a:effectLst/>
              <a:latin typeface="+mj-lt"/>
            </a:endParaRPr>
          </a:p>
          <a:p>
            <a:r>
              <a:rPr lang="en-US" sz="2200" b="0" i="0" dirty="0">
                <a:solidFill>
                  <a:srgbClr val="0D0D0D"/>
                </a:solidFill>
                <a:effectLst/>
                <a:latin typeface="+mj-lt"/>
              </a:rPr>
              <a:t>Priority actions should target these areas for </a:t>
            </a:r>
            <a:r>
              <a:rPr lang="en-US" sz="2200" b="1" i="0" dirty="0">
                <a:solidFill>
                  <a:srgbClr val="0D0D0D"/>
                </a:solidFill>
                <a:effectLst/>
                <a:latin typeface="+mj-lt"/>
              </a:rPr>
              <a:t>maximum impact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+mj-lt"/>
              </a:rPr>
              <a:t>.</a:t>
            </a:r>
            <a:endParaRPr lang="en-US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075E8-9ED6-CA2C-CA7C-9DAE831F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-73716"/>
            <a:ext cx="58864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87BA-EAFA-6BD4-4C60-DBD13D32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 on Top 5 Zip codes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699B85C6-8775-D2D4-41EB-6077F94B4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2" y="2065758"/>
            <a:ext cx="6967355" cy="3291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64186-38D7-7544-CABB-26109BC04D62}"/>
              </a:ext>
            </a:extLst>
          </p:cNvPr>
          <p:cNvSpPr txBox="1"/>
          <p:nvPr/>
        </p:nvSpPr>
        <p:spPr>
          <a:xfrm>
            <a:off x="7089937" y="1570383"/>
            <a:ext cx="45852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Debt Collection, Credit card or prepaid card , and checking or savings account are the top 3 products with frequent complaints.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With respect to Credit Card or prepaid account, issues are mostly problems with a purchase, incorrect information or the fee charged.</a:t>
            </a:r>
          </a:p>
        </p:txBody>
      </p:sp>
    </p:spTree>
    <p:extLst>
      <p:ext uri="{BB962C8B-B14F-4D97-AF65-F5344CB8AC3E}">
        <p14:creationId xmlns:p14="http://schemas.microsoft.com/office/powerpoint/2010/main" val="209079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0ED8-F91E-C5A0-AD9C-1E6C5F8F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 on Top 5 Zip codes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D72D30-008D-47DF-566B-02F40261B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" y="1938130"/>
            <a:ext cx="7595716" cy="33616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22BBD-1467-43E1-3F82-19C4E349BA8C}"/>
              </a:ext>
            </a:extLst>
          </p:cNvPr>
          <p:cNvSpPr txBox="1"/>
          <p:nvPr/>
        </p:nvSpPr>
        <p:spPr>
          <a:xfrm>
            <a:off x="7414592" y="1938130"/>
            <a:ext cx="35780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With Checking or Savings account product, most common issues are with respect to managing an account or opening /closing an account.</a:t>
            </a:r>
          </a:p>
        </p:txBody>
      </p:sp>
    </p:spTree>
    <p:extLst>
      <p:ext uri="{BB962C8B-B14F-4D97-AF65-F5344CB8AC3E}">
        <p14:creationId xmlns:p14="http://schemas.microsoft.com/office/powerpoint/2010/main" val="420436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B7A5-5F63-3E3E-26A8-5A121A16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Actions based on Geographical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8997-7822-48DF-5CC1-04219E5D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Improve Customer Support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: Enhance customer support services in California by expanding call center capacity, implementing live chat support, and increasing staff training to address consumer concerns effectively.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Strengthen Consumer Education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: Launch educational campaigns targeting California consumers to increase awareness of the JPMC products.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Consumers can be given a user guide with instructions on managing their savings/ checking account as well as credit cards.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+mj-lt"/>
            </a:endParaRPr>
          </a:p>
          <a:p>
            <a:r>
              <a:rPr lang="en-US" dirty="0">
                <a:latin typeface="+mj-lt"/>
              </a:rPr>
              <a:t>Raise awareness among consumers about potential scams caused in the past.</a:t>
            </a:r>
          </a:p>
        </p:txBody>
      </p:sp>
    </p:spTree>
    <p:extLst>
      <p:ext uri="{BB962C8B-B14F-4D97-AF65-F5344CB8AC3E}">
        <p14:creationId xmlns:p14="http://schemas.microsoft.com/office/powerpoint/2010/main" val="379411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906C-BFCA-6D03-FF9C-FCF0252C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3305"/>
          </a:xfrm>
        </p:spPr>
        <p:txBody>
          <a:bodyPr/>
          <a:lstStyle/>
          <a:p>
            <a:r>
              <a:rPr lang="en-US" dirty="0"/>
              <a:t>TEXT Analysis on Consumer Narratives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7838E-B73E-E543-21A4-FA69D8C30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1" y="1729926"/>
            <a:ext cx="6346698" cy="35372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4C2FC-D444-6B63-BBE3-91880A6E3907}"/>
              </a:ext>
            </a:extLst>
          </p:cNvPr>
          <p:cNvSpPr txBox="1"/>
          <p:nvPr/>
        </p:nvSpPr>
        <p:spPr>
          <a:xfrm>
            <a:off x="6420679" y="987179"/>
            <a:ext cx="5496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Terms like ‘</a:t>
            </a:r>
            <a:r>
              <a:rPr lang="en-US" sz="2000" b="1" dirty="0"/>
              <a:t>customer service</a:t>
            </a:r>
            <a:r>
              <a:rPr lang="en-US" sz="2000" dirty="0"/>
              <a:t>’, ‘</a:t>
            </a:r>
            <a:r>
              <a:rPr lang="en-US" sz="2000" b="1" dirty="0"/>
              <a:t>next day</a:t>
            </a:r>
            <a:r>
              <a:rPr lang="en-US" sz="2000" dirty="0"/>
              <a:t>’, ‘</a:t>
            </a:r>
            <a:r>
              <a:rPr lang="en-US" sz="2000" b="1" dirty="0"/>
              <a:t>call</a:t>
            </a:r>
            <a:r>
              <a:rPr lang="en-US" sz="2000" dirty="0"/>
              <a:t> </a:t>
            </a:r>
            <a:r>
              <a:rPr lang="en-US" sz="2000" b="1" dirty="0"/>
              <a:t>back</a:t>
            </a:r>
            <a:r>
              <a:rPr lang="en-US" sz="2000" dirty="0"/>
              <a:t>’ shows that customer service is not efficient, hence they filed complaints.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Terms like ‘</a:t>
            </a:r>
            <a:r>
              <a:rPr lang="en-US" sz="2000" b="1" dirty="0"/>
              <a:t>social</a:t>
            </a:r>
            <a:r>
              <a:rPr lang="en-US" sz="2000" dirty="0"/>
              <a:t> </a:t>
            </a:r>
            <a:r>
              <a:rPr lang="en-US" sz="2000" b="1" dirty="0"/>
              <a:t>security</a:t>
            </a:r>
            <a:r>
              <a:rPr lang="en-US" sz="2000" dirty="0"/>
              <a:t>’, ‘</a:t>
            </a:r>
            <a:r>
              <a:rPr lang="en-US" sz="2000" b="1" dirty="0"/>
              <a:t>identity</a:t>
            </a:r>
            <a:r>
              <a:rPr lang="en-US" sz="2000" dirty="0"/>
              <a:t> </a:t>
            </a:r>
            <a:r>
              <a:rPr lang="en-US" sz="2000" b="1" dirty="0"/>
              <a:t>theft</a:t>
            </a:r>
            <a:r>
              <a:rPr lang="en-US" sz="2000" dirty="0"/>
              <a:t>’, ‘</a:t>
            </a:r>
            <a:r>
              <a:rPr lang="en-US" sz="2000" b="1" dirty="0"/>
              <a:t>fraud</a:t>
            </a:r>
            <a:r>
              <a:rPr lang="en-US" sz="2000" dirty="0"/>
              <a:t> </a:t>
            </a:r>
            <a:r>
              <a:rPr lang="en-US" sz="2000" b="1" dirty="0"/>
              <a:t>department</a:t>
            </a:r>
            <a:r>
              <a:rPr lang="en-US" sz="2000" dirty="0"/>
              <a:t>’ shows that most people fall prey to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Terms like ‘</a:t>
            </a:r>
            <a:r>
              <a:rPr lang="en-US" sz="2000" b="1" dirty="0"/>
              <a:t>credit</a:t>
            </a:r>
            <a:r>
              <a:rPr lang="en-US" sz="2000" dirty="0"/>
              <a:t> </a:t>
            </a:r>
            <a:r>
              <a:rPr lang="en-US" sz="2000" b="1" dirty="0"/>
              <a:t>cards</a:t>
            </a:r>
            <a:r>
              <a:rPr lang="en-US" sz="2000" dirty="0"/>
              <a:t>’, ‘</a:t>
            </a:r>
            <a:r>
              <a:rPr lang="en-US" sz="2000" b="1" dirty="0"/>
              <a:t>credit</a:t>
            </a:r>
            <a:r>
              <a:rPr lang="en-US" sz="2000" dirty="0"/>
              <a:t> </a:t>
            </a:r>
            <a:r>
              <a:rPr lang="en-US" sz="2000" b="1" dirty="0"/>
              <a:t>report</a:t>
            </a:r>
            <a:r>
              <a:rPr lang="en-US" sz="2000" dirty="0"/>
              <a:t>’ and ‘</a:t>
            </a:r>
            <a:r>
              <a:rPr lang="en-US" sz="2000" b="1" dirty="0"/>
              <a:t>credit</a:t>
            </a:r>
            <a:r>
              <a:rPr lang="en-US" sz="2000" dirty="0"/>
              <a:t> </a:t>
            </a:r>
            <a:r>
              <a:rPr lang="en-US" sz="2000" b="1" dirty="0"/>
              <a:t>service</a:t>
            </a:r>
            <a:r>
              <a:rPr lang="en-US" sz="2000" dirty="0"/>
              <a:t>’ shows that customers have most issues with credit card and lack knowledge of credit reporting.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Terms like ‘</a:t>
            </a:r>
            <a:r>
              <a:rPr lang="en-US" sz="2000" b="1" dirty="0"/>
              <a:t>never</a:t>
            </a:r>
            <a:r>
              <a:rPr lang="en-US" sz="2000" dirty="0"/>
              <a:t> </a:t>
            </a:r>
            <a:r>
              <a:rPr lang="en-US" sz="2000" b="1" dirty="0"/>
              <a:t>received</a:t>
            </a:r>
            <a:r>
              <a:rPr lang="en-US" sz="2000" dirty="0"/>
              <a:t> </a:t>
            </a:r>
            <a:r>
              <a:rPr lang="en-US" sz="2000" b="1" dirty="0"/>
              <a:t>letter</a:t>
            </a:r>
            <a:r>
              <a:rPr lang="en-US" sz="2000" dirty="0"/>
              <a:t>’ and ‘</a:t>
            </a:r>
            <a:r>
              <a:rPr lang="en-US" sz="2000" b="1" dirty="0"/>
              <a:t>phone</a:t>
            </a:r>
            <a:r>
              <a:rPr lang="en-US" sz="2000" dirty="0"/>
              <a:t> </a:t>
            </a:r>
            <a:r>
              <a:rPr lang="en-US" sz="2000" b="1" dirty="0"/>
              <a:t>number</a:t>
            </a:r>
            <a:r>
              <a:rPr lang="en-US" sz="2000" dirty="0"/>
              <a:t>’ shows that there is a communication gap between customers and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9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906C-BFCA-6D03-FF9C-FCF0252C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based on 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F8B7-69D8-6691-C37F-75E46ED4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9730" cy="492304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Enhance Customer Service</a:t>
            </a:r>
            <a:r>
              <a:rPr lang="en-US" sz="2200" dirty="0"/>
              <a:t>: Improve support channels and response times (using ML).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Strengthen Fraud Prevention</a:t>
            </a:r>
            <a:r>
              <a:rPr lang="en-US" sz="2200" dirty="0"/>
              <a:t>: Invest in technologies to detect and prevent fraud (using ML predictive and anomaly detection models).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Educate on Credit Management</a:t>
            </a:r>
            <a:r>
              <a:rPr lang="en-US" sz="2200" dirty="0"/>
              <a:t>: Provide tools and resources for credit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Improve Communication</a:t>
            </a:r>
            <a:r>
              <a:rPr lang="en-US" sz="2200" dirty="0"/>
              <a:t>: Ensure timely and accurate communications.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Streamline Resolution Processes</a:t>
            </a:r>
            <a:r>
              <a:rPr lang="en-US" sz="2200" dirty="0"/>
              <a:t>: Enhance efficiency in resolving customer complaints (using LLMs Chatbot).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Promote Security Awareness</a:t>
            </a:r>
            <a:r>
              <a:rPr lang="en-US" sz="2200" dirty="0"/>
              <a:t>: Increase education on “social security” and “wire transfer” through trainings, campaigns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7158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612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ShapesVTI</vt:lpstr>
      <vt:lpstr>GEOGRAPHICAL ANALYSIS OF CFPB DATASET  FOR JPMC   Time period          2018 -2022</vt:lpstr>
      <vt:lpstr>Data Metrics</vt:lpstr>
      <vt:lpstr>Distribution over different states</vt:lpstr>
      <vt:lpstr>Analyzing at ZIP Code Level</vt:lpstr>
      <vt:lpstr>Root Cause Analysis on Top 5 Zip codes</vt:lpstr>
      <vt:lpstr>Root Cause Analysis on Top 5 Zip codes</vt:lpstr>
      <vt:lpstr>Suggested Actions based on Geographical Analysis:</vt:lpstr>
      <vt:lpstr>TEXT Analysis on Consumer Narratives</vt:lpstr>
      <vt:lpstr>Actions based on TEXT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 ANALYSIS OF CFPB DATASET  FOR JPMC  (2018 -2022)</dc:title>
  <dc:creator>Himani Varshney</dc:creator>
  <cp:lastModifiedBy>Himani Varshney</cp:lastModifiedBy>
  <cp:revision>1</cp:revision>
  <dcterms:created xsi:type="dcterms:W3CDTF">2024-02-28T21:04:16Z</dcterms:created>
  <dcterms:modified xsi:type="dcterms:W3CDTF">2024-02-29T06:14:31Z</dcterms:modified>
</cp:coreProperties>
</file>