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00"/>
    <a:srgbClr val="145845"/>
    <a:srgbClr val="2C9281"/>
    <a:srgbClr val="2EB891"/>
    <a:srgbClr val="68E2C2"/>
    <a:srgbClr val="1D8164"/>
    <a:srgbClr val="25C584"/>
    <a:srgbClr val="B1F5E3"/>
    <a:srgbClr val="FF9000"/>
    <a:srgbClr val="F29F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29363-263E-4914-8C8E-FDF596E2CA9D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9D469-9DAD-4150-86D5-E9DBEF3CB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01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9D469-9DAD-4150-86D5-E9DBEF3CB04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10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28AF-2B7B-4DDB-99E3-55F443F8E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8055C-894C-4EA4-9219-708CC9E4C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64ADF-E1CD-40CD-88EF-1872FF54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2B8-5472-4A8C-B8AF-8981DB9E567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4C496-7224-44EA-872D-F0FE2FE9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71CD-0C56-48AA-A397-F4AADDF9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A6E2-15C3-4790-BAF7-3141F59D9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8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8335-792F-4789-B5BF-56508FE5A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AFA06-1D05-4A7C-971D-24A3614A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8EC6C-CCF8-4949-9AA3-6CC73910F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2B8-5472-4A8C-B8AF-8981DB9E567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170A9-4F47-4DD2-BB15-02485FE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C4F0F-9BA9-4D6D-8CB6-81172B88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A6E2-15C3-4790-BAF7-3141F59D9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0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D4DFF-814E-4F62-85D1-E9A6DBBD3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7E002-1E93-4EA1-995A-A55268472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CFC22-5091-4A97-A6D7-EFBE7EF1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2B8-5472-4A8C-B8AF-8981DB9E567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5C4C4-82CA-4BFC-9B23-8D727083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7828-6BD4-4ABF-9DD9-E05B63FB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A6E2-15C3-4790-BAF7-3141F59D9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35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7026-C2F1-4D2D-946A-45E1C2C6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4B39-6990-46D9-A573-32EDEB24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4EEC7-87B9-42EC-B53A-D09E4789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2B8-5472-4A8C-B8AF-8981DB9E567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DA135-23B9-484D-8523-3D609988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8B6F8-C205-4304-861C-29B06502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A6E2-15C3-4790-BAF7-3141F59D9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2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A434-C167-48C9-A5FC-7FCC2912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D96D5-7A96-46F9-8DF8-F97274013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7485C-0F06-4F71-96EE-5DAFB638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2B8-5472-4A8C-B8AF-8981DB9E567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1780B-33FC-4386-A8D7-983130A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BDA5F-376A-43C2-9DA4-262F7ED2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A6E2-15C3-4790-BAF7-3141F59D9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81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1C7F-0890-4C52-A47D-020F4561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4DDBB-F67B-420F-988A-D49BB97B8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A807A-DA43-4F22-8777-96FB09682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EB668-1374-4868-9735-80921786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2B8-5472-4A8C-B8AF-8981DB9E567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3FAE1-EBCB-4F76-BAB3-4B766F3D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B7118-3ABB-4235-8F0B-D19C6CE1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A6E2-15C3-4790-BAF7-3141F59D9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33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6AEF-A998-4E7B-B8F1-454EAFD4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39339-6D62-4E75-A277-412300210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3124E-7E55-44A2-84F4-B66521A73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14C60-B3D0-47EB-8877-86129307D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22930-6250-400D-949A-DED656351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6DA103-4224-4707-BA5B-A43B4985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2B8-5472-4A8C-B8AF-8981DB9E567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67781-F9EA-4DB8-BD64-50FD7772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BFBD7-D7EA-4649-A71E-F6E75ECF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A6E2-15C3-4790-BAF7-3141F59D9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5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422A-D23E-49AF-87DC-B8CA920A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19515-3B5E-419C-8DB1-0167447B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2B8-5472-4A8C-B8AF-8981DB9E567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462C3-6D95-4C3A-8C8E-2233D359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809F7-354D-4B4A-9A96-F8A5670B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A6E2-15C3-4790-BAF7-3141F59D9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66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E3EC8-5B8B-4CAB-9846-84905730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2B8-5472-4A8C-B8AF-8981DB9E567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C55A0-3137-4AFC-8165-80668382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DD187-5094-4BD3-9E21-E1795447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A6E2-15C3-4790-BAF7-3141F59D9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74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CBF7-138B-44C8-8E10-848349E7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2F43-4D72-44E9-915E-11CDC0DA4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26E5E-A23E-4ABF-B905-D37BD722F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B99A6-4ADE-4A1F-AA28-14743005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2B8-5472-4A8C-B8AF-8981DB9E567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FDE7A-C00F-4659-B039-87354E54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C8C07-03E7-4F87-A8E6-EDAA0C1D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A6E2-15C3-4790-BAF7-3141F59D9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87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F3AC-7B66-43B7-9BA7-6C9FB8F5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AE9C2-E0EC-4BE1-9B65-84DA2D2CD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5C8F2-18EA-48F4-B262-F74DD02B8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7A17F-4F28-44A7-8326-EE7CC59A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2B8-5472-4A8C-B8AF-8981DB9E567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3EF12-F20C-4A09-B522-2EEF0EC5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53A45-11BE-4154-A573-0DFB9B13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A6E2-15C3-4790-BAF7-3141F59D9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63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AD082-D03E-46DA-8E66-39386DFE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A6C9B-D21D-4BF1-87A9-622FC062C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47747-C082-4B5D-9932-18341BC2D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F32B8-5472-4A8C-B8AF-8981DB9E567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D914A-E3D7-4436-B2E0-84736C591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88818-811B-4B0D-BB34-99BFD9BF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0A6E2-15C3-4790-BAF7-3141F59D9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5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6C91997-2076-40C8-90D4-C051DF4FF678}"/>
              </a:ext>
            </a:extLst>
          </p:cNvPr>
          <p:cNvSpPr/>
          <p:nvPr/>
        </p:nvSpPr>
        <p:spPr>
          <a:xfrm>
            <a:off x="263504" y="1589700"/>
            <a:ext cx="609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enorite"/>
              </a:rPr>
              <a:t>Recommendation Engine for Ascendum </a:t>
            </a:r>
          </a:p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enorite"/>
              </a:rPr>
              <a:t>Order Management System</a:t>
            </a:r>
          </a:p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enorite"/>
              </a:rPr>
              <a:t>(OMS)</a:t>
            </a:r>
            <a:endParaRPr lang="en-IN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90131-7EAD-40B1-BC36-B6B165F95768}"/>
              </a:ext>
            </a:extLst>
          </p:cNvPr>
          <p:cNvSpPr/>
          <p:nvPr/>
        </p:nvSpPr>
        <p:spPr>
          <a:xfrm>
            <a:off x="263504" y="506260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Ascendum Solutions Private Limited, Bengaluru, India​</a:t>
            </a:r>
            <a:endParaRPr lang="en-US" sz="1400" b="1" i="0" dirty="0">
              <a:solidFill>
                <a:schemeClr val="accent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4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2E9F9F-6BF0-4141-8D7E-9B465F404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6" y="395884"/>
            <a:ext cx="2768764" cy="5358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D5CAF05-9450-4868-B19B-09F4C7306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504" y="1392248"/>
            <a:ext cx="9144000" cy="69815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Tenorite"/>
              </a:rPr>
              <a:t>Agenda</a:t>
            </a:r>
            <a:endParaRPr lang="en-IN" sz="4000" b="1" dirty="0">
              <a:solidFill>
                <a:schemeClr val="accent1">
                  <a:lumMod val="50000"/>
                </a:schemeClr>
              </a:solidFill>
              <a:latin typeface="Tenorite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621B9F1-A1B2-432F-A447-14F0D7573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504" y="3167516"/>
            <a:ext cx="9144000" cy="1386787"/>
          </a:xfrm>
        </p:spPr>
        <p:txBody>
          <a:bodyPr>
            <a:normAutofit/>
          </a:bodyPr>
          <a:lstStyle/>
          <a:p>
            <a:pPr marL="342900" indent="-342900" algn="l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Tenorite"/>
              </a:rPr>
              <a:t>Primary goals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enorite"/>
              </a:rPr>
              <a:t>in conjunction with the OMS​</a:t>
            </a:r>
          </a:p>
          <a:p>
            <a:pPr marL="342900" indent="-342900" algn="l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enorite"/>
              </a:rPr>
              <a:t>Recommendation Engine for the OMS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4760C218-AA05-48A8-80EE-155F60D19E97}"/>
              </a:ext>
            </a:extLst>
          </p:cNvPr>
          <p:cNvSpPr/>
          <p:nvPr/>
        </p:nvSpPr>
        <p:spPr>
          <a:xfrm>
            <a:off x="8962331" y="1211068"/>
            <a:ext cx="3274119" cy="5646932"/>
          </a:xfrm>
          <a:custGeom>
            <a:avLst/>
            <a:gdLst>
              <a:gd name="connsiteX0" fmla="*/ 0 w 6443190"/>
              <a:gd name="connsiteY0" fmla="*/ 5646932 h 5646932"/>
              <a:gd name="connsiteX1" fmla="*/ 3219372 w 6443190"/>
              <a:gd name="connsiteY1" fmla="*/ 0 h 5646932"/>
              <a:gd name="connsiteX2" fmla="*/ 6443190 w 6443190"/>
              <a:gd name="connsiteY2" fmla="*/ 0 h 5646932"/>
              <a:gd name="connsiteX3" fmla="*/ 3223818 w 6443190"/>
              <a:gd name="connsiteY3" fmla="*/ 5646932 h 5646932"/>
              <a:gd name="connsiteX4" fmla="*/ 0 w 6443190"/>
              <a:gd name="connsiteY4" fmla="*/ 5646932 h 5646932"/>
              <a:gd name="connsiteX0" fmla="*/ 0 w 3246334"/>
              <a:gd name="connsiteY0" fmla="*/ 5646932 h 5646932"/>
              <a:gd name="connsiteX1" fmla="*/ 3219372 w 3246334"/>
              <a:gd name="connsiteY1" fmla="*/ 0 h 5646932"/>
              <a:gd name="connsiteX2" fmla="*/ 3246334 w 3246334"/>
              <a:gd name="connsiteY2" fmla="*/ 14177 h 5646932"/>
              <a:gd name="connsiteX3" fmla="*/ 3223818 w 3246334"/>
              <a:gd name="connsiteY3" fmla="*/ 5646932 h 5646932"/>
              <a:gd name="connsiteX4" fmla="*/ 0 w 3246334"/>
              <a:gd name="connsiteY4" fmla="*/ 5646932 h 5646932"/>
              <a:gd name="connsiteX0" fmla="*/ 0 w 3241785"/>
              <a:gd name="connsiteY0" fmla="*/ 5646932 h 5646932"/>
              <a:gd name="connsiteX1" fmla="*/ 3219372 w 3241785"/>
              <a:gd name="connsiteY1" fmla="*/ 0 h 5646932"/>
              <a:gd name="connsiteX2" fmla="*/ 3241785 w 3241785"/>
              <a:gd name="connsiteY2" fmla="*/ 14177 h 5646932"/>
              <a:gd name="connsiteX3" fmla="*/ 3223818 w 3241785"/>
              <a:gd name="connsiteY3" fmla="*/ 5646932 h 5646932"/>
              <a:gd name="connsiteX4" fmla="*/ 0 w 3241785"/>
              <a:gd name="connsiteY4" fmla="*/ 5646932 h 564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1785" h="5646932">
                <a:moveTo>
                  <a:pt x="0" y="5646932"/>
                </a:moveTo>
                <a:lnTo>
                  <a:pt x="3219372" y="0"/>
                </a:lnTo>
                <a:lnTo>
                  <a:pt x="3241785" y="14177"/>
                </a:lnTo>
                <a:cubicBezTo>
                  <a:pt x="3234280" y="1891762"/>
                  <a:pt x="3231323" y="3769347"/>
                  <a:pt x="3223818" y="5646932"/>
                </a:cubicBezTo>
                <a:lnTo>
                  <a:pt x="0" y="5646932"/>
                </a:lnTo>
                <a:close/>
              </a:path>
            </a:pathLst>
          </a:custGeom>
          <a:solidFill>
            <a:srgbClr val="F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36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2E9F9F-6BF0-4141-8D7E-9B465F404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6" y="395884"/>
            <a:ext cx="2768764" cy="5358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D5CAF05-9450-4868-B19B-09F4C7306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504" y="1392248"/>
            <a:ext cx="9144000" cy="698154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Tenorite"/>
              </a:rPr>
              <a:t>Primary goals in conjunction with the OMS</a:t>
            </a:r>
            <a:endParaRPr lang="en-IN" sz="4000" b="1" dirty="0">
              <a:solidFill>
                <a:schemeClr val="accent1">
                  <a:lumMod val="50000"/>
                </a:schemeClr>
              </a:solidFill>
              <a:latin typeface="Tenorite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4760C218-AA05-48A8-80EE-155F60D19E97}"/>
              </a:ext>
            </a:extLst>
          </p:cNvPr>
          <p:cNvSpPr/>
          <p:nvPr/>
        </p:nvSpPr>
        <p:spPr>
          <a:xfrm>
            <a:off x="8962331" y="1211068"/>
            <a:ext cx="3274119" cy="5646932"/>
          </a:xfrm>
          <a:custGeom>
            <a:avLst/>
            <a:gdLst>
              <a:gd name="connsiteX0" fmla="*/ 0 w 6443190"/>
              <a:gd name="connsiteY0" fmla="*/ 5646932 h 5646932"/>
              <a:gd name="connsiteX1" fmla="*/ 3219372 w 6443190"/>
              <a:gd name="connsiteY1" fmla="*/ 0 h 5646932"/>
              <a:gd name="connsiteX2" fmla="*/ 6443190 w 6443190"/>
              <a:gd name="connsiteY2" fmla="*/ 0 h 5646932"/>
              <a:gd name="connsiteX3" fmla="*/ 3223818 w 6443190"/>
              <a:gd name="connsiteY3" fmla="*/ 5646932 h 5646932"/>
              <a:gd name="connsiteX4" fmla="*/ 0 w 6443190"/>
              <a:gd name="connsiteY4" fmla="*/ 5646932 h 5646932"/>
              <a:gd name="connsiteX0" fmla="*/ 0 w 3246334"/>
              <a:gd name="connsiteY0" fmla="*/ 5646932 h 5646932"/>
              <a:gd name="connsiteX1" fmla="*/ 3219372 w 3246334"/>
              <a:gd name="connsiteY1" fmla="*/ 0 h 5646932"/>
              <a:gd name="connsiteX2" fmla="*/ 3246334 w 3246334"/>
              <a:gd name="connsiteY2" fmla="*/ 14177 h 5646932"/>
              <a:gd name="connsiteX3" fmla="*/ 3223818 w 3246334"/>
              <a:gd name="connsiteY3" fmla="*/ 5646932 h 5646932"/>
              <a:gd name="connsiteX4" fmla="*/ 0 w 3246334"/>
              <a:gd name="connsiteY4" fmla="*/ 5646932 h 5646932"/>
              <a:gd name="connsiteX0" fmla="*/ 0 w 3241785"/>
              <a:gd name="connsiteY0" fmla="*/ 5646932 h 5646932"/>
              <a:gd name="connsiteX1" fmla="*/ 3219372 w 3241785"/>
              <a:gd name="connsiteY1" fmla="*/ 0 h 5646932"/>
              <a:gd name="connsiteX2" fmla="*/ 3241785 w 3241785"/>
              <a:gd name="connsiteY2" fmla="*/ 14177 h 5646932"/>
              <a:gd name="connsiteX3" fmla="*/ 3223818 w 3241785"/>
              <a:gd name="connsiteY3" fmla="*/ 5646932 h 5646932"/>
              <a:gd name="connsiteX4" fmla="*/ 0 w 3241785"/>
              <a:gd name="connsiteY4" fmla="*/ 5646932 h 564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1785" h="5646932">
                <a:moveTo>
                  <a:pt x="0" y="5646932"/>
                </a:moveTo>
                <a:lnTo>
                  <a:pt x="3219372" y="0"/>
                </a:lnTo>
                <a:lnTo>
                  <a:pt x="3241785" y="14177"/>
                </a:lnTo>
                <a:cubicBezTo>
                  <a:pt x="3234280" y="1891762"/>
                  <a:pt x="3231323" y="3769347"/>
                  <a:pt x="3223818" y="5646932"/>
                </a:cubicBezTo>
                <a:lnTo>
                  <a:pt x="0" y="5646932"/>
                </a:lnTo>
                <a:close/>
              </a:path>
            </a:pathLst>
          </a:custGeom>
          <a:solidFill>
            <a:srgbClr val="F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5EC722-D99A-428B-8477-36788E77A279}"/>
              </a:ext>
            </a:extLst>
          </p:cNvPr>
          <p:cNvSpPr/>
          <p:nvPr/>
        </p:nvSpPr>
        <p:spPr>
          <a:xfrm>
            <a:off x="391740" y="2334976"/>
            <a:ext cx="8784009" cy="3938824"/>
          </a:xfrm>
          <a:prstGeom prst="roundRect">
            <a:avLst>
              <a:gd name="adj" fmla="val 245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enorite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B9124E-5C90-4FDC-AE3A-C3F265456242}"/>
              </a:ext>
            </a:extLst>
          </p:cNvPr>
          <p:cNvGrpSpPr/>
          <p:nvPr/>
        </p:nvGrpSpPr>
        <p:grpSpPr>
          <a:xfrm>
            <a:off x="599817" y="2570213"/>
            <a:ext cx="3068966" cy="1912887"/>
            <a:chOff x="743628" y="2966251"/>
            <a:chExt cx="1394672" cy="64604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CE77AE6-C3AF-479E-9217-FE2F4110C0D3}"/>
                </a:ext>
              </a:extLst>
            </p:cNvPr>
            <p:cNvSpPr/>
            <p:nvPr/>
          </p:nvSpPr>
          <p:spPr>
            <a:xfrm>
              <a:off x="743628" y="3019895"/>
              <a:ext cx="1394672" cy="592400"/>
            </a:xfrm>
            <a:prstGeom prst="roundRect">
              <a:avLst>
                <a:gd name="adj" fmla="val 36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Tenorite"/>
                </a:rPr>
                <a:t>Personalized Recommendations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accent1">
                      <a:lumMod val="50000"/>
                    </a:schemeClr>
                  </a:solidFill>
                  <a:latin typeface="Tenorite"/>
                </a:rPr>
                <a:t>Dynamic Pricing and Promotions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accent1">
                      <a:lumMod val="50000"/>
                    </a:schemeClr>
                  </a:solidFill>
                  <a:latin typeface="Tenorite"/>
                </a:rPr>
                <a:t>Product Bundling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79E9475-626C-47AA-9AE3-B910B20B563F}"/>
                </a:ext>
              </a:extLst>
            </p:cNvPr>
            <p:cNvSpPr/>
            <p:nvPr/>
          </p:nvSpPr>
          <p:spPr>
            <a:xfrm>
              <a:off x="743628" y="2966251"/>
              <a:ext cx="1394672" cy="12324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rgbClr val="7030A0"/>
                  </a:solidFill>
                  <a:latin typeface="Tenorite"/>
                </a:rPr>
                <a:t>Customer Perspective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4A8078-2F46-4918-AD18-4492189E951B}"/>
              </a:ext>
            </a:extLst>
          </p:cNvPr>
          <p:cNvGrpSpPr/>
          <p:nvPr/>
        </p:nvGrpSpPr>
        <p:grpSpPr>
          <a:xfrm>
            <a:off x="3876860" y="2573638"/>
            <a:ext cx="3041653" cy="1908517"/>
            <a:chOff x="2417924" y="2966251"/>
            <a:chExt cx="1394672" cy="64142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D977179-3F78-4F64-8196-69028927EDB2}"/>
                </a:ext>
              </a:extLst>
            </p:cNvPr>
            <p:cNvSpPr/>
            <p:nvPr/>
          </p:nvSpPr>
          <p:spPr>
            <a:xfrm>
              <a:off x="2417924" y="3018164"/>
              <a:ext cx="1394672" cy="589507"/>
            </a:xfrm>
            <a:prstGeom prst="roundRect">
              <a:avLst>
                <a:gd name="adj" fmla="val 419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accent1">
                      <a:lumMod val="50000"/>
                    </a:schemeClr>
                  </a:solidFill>
                  <a:latin typeface="Tenorite"/>
                </a:rPr>
                <a:t>Inventory Management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accent1">
                      <a:lumMod val="50000"/>
                    </a:schemeClr>
                  </a:solidFill>
                  <a:latin typeface="Tenorite"/>
                </a:rPr>
                <a:t>Product Placement and Marketing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accent1">
                      <a:lumMod val="50000"/>
                    </a:schemeClr>
                  </a:solidFill>
                  <a:latin typeface="Tenorite"/>
                </a:rPr>
                <a:t>Supplier Optimization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accent1">
                      <a:lumMod val="50000"/>
                    </a:schemeClr>
                  </a:solidFill>
                  <a:latin typeface="Tenorite"/>
                </a:rPr>
                <a:t>Cross-Selling and Upselling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A29AAE8-584C-4A84-8AAE-9F606A5ABABC}"/>
                </a:ext>
              </a:extLst>
            </p:cNvPr>
            <p:cNvSpPr/>
            <p:nvPr/>
          </p:nvSpPr>
          <p:spPr>
            <a:xfrm>
              <a:off x="2418370" y="2966251"/>
              <a:ext cx="1394226" cy="12117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rgbClr val="7030A0"/>
                  </a:solidFill>
                  <a:latin typeface="Tenorite"/>
                </a:rPr>
                <a:t>Vendor Perspective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642783-FB4B-4659-A3AD-F5BCE84E27FD}"/>
              </a:ext>
            </a:extLst>
          </p:cNvPr>
          <p:cNvGrpSpPr/>
          <p:nvPr/>
        </p:nvGrpSpPr>
        <p:grpSpPr>
          <a:xfrm>
            <a:off x="599817" y="4741546"/>
            <a:ext cx="6318696" cy="1284603"/>
            <a:chOff x="743628" y="2966251"/>
            <a:chExt cx="1394672" cy="64604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61EF118-11C3-401C-950E-F0151F32ECEF}"/>
                </a:ext>
              </a:extLst>
            </p:cNvPr>
            <p:cNvSpPr/>
            <p:nvPr/>
          </p:nvSpPr>
          <p:spPr>
            <a:xfrm>
              <a:off x="743628" y="3019895"/>
              <a:ext cx="1394672" cy="592400"/>
            </a:xfrm>
            <a:prstGeom prst="roundRect">
              <a:avLst>
                <a:gd name="adj" fmla="val 775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accent1">
                      <a:lumMod val="50000"/>
                    </a:schemeClr>
                  </a:solidFill>
                  <a:latin typeface="Tenorite"/>
                </a:rPr>
                <a:t>Data Privacy and Ethics, Integration with Existing Systems, Continuous Learning and Adaptation 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4F8112C-D50E-4E34-BD05-8A5C832DEF05}"/>
                </a:ext>
              </a:extLst>
            </p:cNvPr>
            <p:cNvSpPr/>
            <p:nvPr/>
          </p:nvSpPr>
          <p:spPr>
            <a:xfrm>
              <a:off x="743628" y="2966251"/>
              <a:ext cx="1394672" cy="18132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rgbClr val="7030A0"/>
                  </a:solidFill>
                  <a:latin typeface="Tenorite"/>
                </a:rPr>
                <a:t>Production Implementation Considerations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5F1DCAE-AA36-4854-BF87-3A6F8AC8C40F}"/>
              </a:ext>
            </a:extLst>
          </p:cNvPr>
          <p:cNvGrpSpPr/>
          <p:nvPr/>
        </p:nvGrpSpPr>
        <p:grpSpPr>
          <a:xfrm>
            <a:off x="7126591" y="2573638"/>
            <a:ext cx="1833260" cy="3452511"/>
            <a:chOff x="2417924" y="2966251"/>
            <a:chExt cx="1394672" cy="64142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6AF2AFB-C7FF-48D4-8ACB-E8C16A2C09A9}"/>
                </a:ext>
              </a:extLst>
            </p:cNvPr>
            <p:cNvSpPr/>
            <p:nvPr/>
          </p:nvSpPr>
          <p:spPr>
            <a:xfrm>
              <a:off x="2417924" y="3006011"/>
              <a:ext cx="1394672" cy="601660"/>
            </a:xfrm>
            <a:prstGeom prst="roundRect">
              <a:avLst>
                <a:gd name="adj" fmla="val 419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accent1">
                      <a:lumMod val="50000"/>
                    </a:schemeClr>
                  </a:solidFill>
                  <a:latin typeface="Tenorite"/>
                </a:rPr>
                <a:t>Dynamic Product Development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accent1">
                      <a:lumMod val="50000"/>
                    </a:schemeClr>
                  </a:solidFill>
                  <a:latin typeface="Tenorite"/>
                </a:rPr>
                <a:t>Automated Supplier Negotiation Bots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accent1">
                      <a:lumMod val="50000"/>
                    </a:schemeClr>
                  </a:solidFill>
                  <a:latin typeface="Tenorite"/>
                </a:rPr>
                <a:t>Decentralized Recommendation Ecosystems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Tenorite"/>
                </a:rPr>
                <a:t>B</a:t>
              </a:r>
              <a:r>
                <a:rPr lang="en-IN" sz="1400" dirty="0">
                  <a:solidFill>
                    <a:schemeClr val="accent1">
                      <a:lumMod val="50000"/>
                    </a:schemeClr>
                  </a:solidFill>
                  <a:latin typeface="Tenorite"/>
                </a:rPr>
                <a:t>ehavioral Analysis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E5E353E-7E94-42E2-9E2A-38E497C657FA}"/>
                </a:ext>
              </a:extLst>
            </p:cNvPr>
            <p:cNvSpPr/>
            <p:nvPr/>
          </p:nvSpPr>
          <p:spPr>
            <a:xfrm>
              <a:off x="2418370" y="2966251"/>
              <a:ext cx="1394226" cy="6698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rgbClr val="7030A0"/>
                  </a:solidFill>
                  <a:latin typeface="Tenorite"/>
                </a:rPr>
                <a:t>Futuristic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31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2E9F9F-6BF0-4141-8D7E-9B465F404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6" y="395884"/>
            <a:ext cx="2768764" cy="535890"/>
          </a:xfrm>
          <a:prstGeom prst="rect">
            <a:avLst/>
          </a:prstGeom>
        </p:spPr>
      </p:pic>
      <p:sp>
        <p:nvSpPr>
          <p:cNvPr id="5" name="Parallelogram 4">
            <a:extLst>
              <a:ext uri="{FF2B5EF4-FFF2-40B4-BE49-F238E27FC236}">
                <a16:creationId xmlns:a16="http://schemas.microsoft.com/office/drawing/2014/main" id="{4760C218-AA05-48A8-80EE-155F60D19E97}"/>
              </a:ext>
            </a:extLst>
          </p:cNvPr>
          <p:cNvSpPr/>
          <p:nvPr/>
        </p:nvSpPr>
        <p:spPr>
          <a:xfrm>
            <a:off x="8962331" y="1211068"/>
            <a:ext cx="3274119" cy="5646932"/>
          </a:xfrm>
          <a:custGeom>
            <a:avLst/>
            <a:gdLst>
              <a:gd name="connsiteX0" fmla="*/ 0 w 6443190"/>
              <a:gd name="connsiteY0" fmla="*/ 5646932 h 5646932"/>
              <a:gd name="connsiteX1" fmla="*/ 3219372 w 6443190"/>
              <a:gd name="connsiteY1" fmla="*/ 0 h 5646932"/>
              <a:gd name="connsiteX2" fmla="*/ 6443190 w 6443190"/>
              <a:gd name="connsiteY2" fmla="*/ 0 h 5646932"/>
              <a:gd name="connsiteX3" fmla="*/ 3223818 w 6443190"/>
              <a:gd name="connsiteY3" fmla="*/ 5646932 h 5646932"/>
              <a:gd name="connsiteX4" fmla="*/ 0 w 6443190"/>
              <a:gd name="connsiteY4" fmla="*/ 5646932 h 5646932"/>
              <a:gd name="connsiteX0" fmla="*/ 0 w 3246334"/>
              <a:gd name="connsiteY0" fmla="*/ 5646932 h 5646932"/>
              <a:gd name="connsiteX1" fmla="*/ 3219372 w 3246334"/>
              <a:gd name="connsiteY1" fmla="*/ 0 h 5646932"/>
              <a:gd name="connsiteX2" fmla="*/ 3246334 w 3246334"/>
              <a:gd name="connsiteY2" fmla="*/ 14177 h 5646932"/>
              <a:gd name="connsiteX3" fmla="*/ 3223818 w 3246334"/>
              <a:gd name="connsiteY3" fmla="*/ 5646932 h 5646932"/>
              <a:gd name="connsiteX4" fmla="*/ 0 w 3246334"/>
              <a:gd name="connsiteY4" fmla="*/ 5646932 h 5646932"/>
              <a:gd name="connsiteX0" fmla="*/ 0 w 3241785"/>
              <a:gd name="connsiteY0" fmla="*/ 5646932 h 5646932"/>
              <a:gd name="connsiteX1" fmla="*/ 3219372 w 3241785"/>
              <a:gd name="connsiteY1" fmla="*/ 0 h 5646932"/>
              <a:gd name="connsiteX2" fmla="*/ 3241785 w 3241785"/>
              <a:gd name="connsiteY2" fmla="*/ 14177 h 5646932"/>
              <a:gd name="connsiteX3" fmla="*/ 3223818 w 3241785"/>
              <a:gd name="connsiteY3" fmla="*/ 5646932 h 5646932"/>
              <a:gd name="connsiteX4" fmla="*/ 0 w 3241785"/>
              <a:gd name="connsiteY4" fmla="*/ 5646932 h 564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1785" h="5646932">
                <a:moveTo>
                  <a:pt x="0" y="5646932"/>
                </a:moveTo>
                <a:lnTo>
                  <a:pt x="3219372" y="0"/>
                </a:lnTo>
                <a:lnTo>
                  <a:pt x="3241785" y="14177"/>
                </a:lnTo>
                <a:cubicBezTo>
                  <a:pt x="3234280" y="1891762"/>
                  <a:pt x="3231323" y="3769347"/>
                  <a:pt x="3223818" y="5646932"/>
                </a:cubicBezTo>
                <a:lnTo>
                  <a:pt x="0" y="5646932"/>
                </a:lnTo>
                <a:close/>
              </a:path>
            </a:pathLst>
          </a:custGeom>
          <a:solidFill>
            <a:srgbClr val="F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2BAC686-B7B5-427F-92CB-FDE687C2734B}"/>
              </a:ext>
            </a:extLst>
          </p:cNvPr>
          <p:cNvSpPr txBox="1">
            <a:spLocks/>
          </p:cNvSpPr>
          <p:nvPr/>
        </p:nvSpPr>
        <p:spPr>
          <a:xfrm>
            <a:off x="263504" y="1392248"/>
            <a:ext cx="9144000" cy="6981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Tenorite"/>
              </a:rPr>
              <a:t>Recommendation Engine for the OMS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B094BB-F981-440A-8708-6C8E4C815C50}"/>
              </a:ext>
            </a:extLst>
          </p:cNvPr>
          <p:cNvSpPr/>
          <p:nvPr/>
        </p:nvSpPr>
        <p:spPr>
          <a:xfrm>
            <a:off x="391740" y="2334976"/>
            <a:ext cx="8784009" cy="3938824"/>
          </a:xfrm>
          <a:prstGeom prst="roundRect">
            <a:avLst>
              <a:gd name="adj" fmla="val 245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enorite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6CC436-BCB0-4A27-B6EF-BFB707DAE9C5}"/>
              </a:ext>
            </a:extLst>
          </p:cNvPr>
          <p:cNvGrpSpPr/>
          <p:nvPr/>
        </p:nvGrpSpPr>
        <p:grpSpPr>
          <a:xfrm>
            <a:off x="599817" y="2570213"/>
            <a:ext cx="1832674" cy="3455936"/>
            <a:chOff x="743628" y="2966251"/>
            <a:chExt cx="1394672" cy="64604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39E8DC9-983F-408B-B912-935C67DE8B36}"/>
                </a:ext>
              </a:extLst>
            </p:cNvPr>
            <p:cNvSpPr/>
            <p:nvPr/>
          </p:nvSpPr>
          <p:spPr>
            <a:xfrm>
              <a:off x="743628" y="2997402"/>
              <a:ext cx="1394672" cy="614893"/>
            </a:xfrm>
            <a:prstGeom prst="roundRect">
              <a:avLst>
                <a:gd name="adj" fmla="val 3600"/>
              </a:avLst>
            </a:prstGeom>
            <a:solidFill>
              <a:schemeClr val="bg1"/>
            </a:solidFill>
            <a:ln>
              <a:solidFill>
                <a:srgbClr val="68E2C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IN" sz="1400" dirty="0">
                <a:solidFill>
                  <a:schemeClr val="accent1">
                    <a:lumMod val="50000"/>
                  </a:schemeClr>
                </a:solidFill>
                <a:latin typeface="Tenorite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EB8F751-CE8D-412D-AC2F-900F0EFC7938}"/>
                </a:ext>
              </a:extLst>
            </p:cNvPr>
            <p:cNvSpPr/>
            <p:nvPr/>
          </p:nvSpPr>
          <p:spPr>
            <a:xfrm>
              <a:off x="743628" y="2966251"/>
              <a:ext cx="1394672" cy="680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68E2C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rgbClr val="7030A0"/>
                  </a:solidFill>
                  <a:latin typeface="Tenorite"/>
                </a:rPr>
                <a:t>INGESTION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8647A3-7309-4046-BD24-55CA007812F6}"/>
              </a:ext>
            </a:extLst>
          </p:cNvPr>
          <p:cNvGrpSpPr/>
          <p:nvPr/>
        </p:nvGrpSpPr>
        <p:grpSpPr>
          <a:xfrm>
            <a:off x="2660168" y="2578605"/>
            <a:ext cx="1193212" cy="3451566"/>
            <a:chOff x="2417924" y="2966251"/>
            <a:chExt cx="1394672" cy="64142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82B1930-6840-4AB7-9894-7E45A7C2D487}"/>
                </a:ext>
              </a:extLst>
            </p:cNvPr>
            <p:cNvSpPr/>
            <p:nvPr/>
          </p:nvSpPr>
          <p:spPr>
            <a:xfrm>
              <a:off x="2417924" y="3005846"/>
              <a:ext cx="1394672" cy="601825"/>
            </a:xfrm>
            <a:prstGeom prst="roundRect">
              <a:avLst>
                <a:gd name="adj" fmla="val 4193"/>
              </a:avLst>
            </a:prstGeom>
            <a:solidFill>
              <a:schemeClr val="bg1"/>
            </a:solidFill>
            <a:ln>
              <a:solidFill>
                <a:srgbClr val="2EB89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IN" sz="1400" dirty="0">
                <a:solidFill>
                  <a:schemeClr val="accent1">
                    <a:lumMod val="50000"/>
                  </a:schemeClr>
                </a:solidFill>
                <a:latin typeface="Tenorite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DD78BE1-A46F-4113-B703-33ACDFADFB70}"/>
                </a:ext>
              </a:extLst>
            </p:cNvPr>
            <p:cNvSpPr/>
            <p:nvPr/>
          </p:nvSpPr>
          <p:spPr>
            <a:xfrm>
              <a:off x="2418370" y="2966251"/>
              <a:ext cx="1394226" cy="661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2EB89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rgbClr val="7030A0"/>
                  </a:solidFill>
                  <a:latin typeface="Tenorite"/>
                </a:rPr>
                <a:t>FILTERING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690257-4213-4997-AD80-1A8FE02FA1E7}"/>
              </a:ext>
            </a:extLst>
          </p:cNvPr>
          <p:cNvGrpSpPr/>
          <p:nvPr/>
        </p:nvGrpSpPr>
        <p:grpSpPr>
          <a:xfrm>
            <a:off x="4081058" y="2570213"/>
            <a:ext cx="3460384" cy="3455936"/>
            <a:chOff x="743628" y="2966251"/>
            <a:chExt cx="1394672" cy="64604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8987CE7-302A-40E6-960E-7F5A63D827F3}"/>
                </a:ext>
              </a:extLst>
            </p:cNvPr>
            <p:cNvSpPr/>
            <p:nvPr/>
          </p:nvSpPr>
          <p:spPr>
            <a:xfrm>
              <a:off x="743628" y="2997402"/>
              <a:ext cx="1394672" cy="614893"/>
            </a:xfrm>
            <a:prstGeom prst="roundRect">
              <a:avLst>
                <a:gd name="adj" fmla="val 2363"/>
              </a:avLst>
            </a:prstGeom>
            <a:solidFill>
              <a:schemeClr val="bg1"/>
            </a:solidFill>
            <a:ln>
              <a:solidFill>
                <a:srgbClr val="2C928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IN" sz="1400" dirty="0">
                <a:solidFill>
                  <a:schemeClr val="accent1">
                    <a:lumMod val="50000"/>
                  </a:schemeClr>
                </a:solidFill>
                <a:latin typeface="Tenorite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FC8A5F0-8647-489B-8B78-4D743CA587FB}"/>
                </a:ext>
              </a:extLst>
            </p:cNvPr>
            <p:cNvSpPr/>
            <p:nvPr/>
          </p:nvSpPr>
          <p:spPr>
            <a:xfrm>
              <a:off x="743628" y="2966251"/>
              <a:ext cx="1394672" cy="67400"/>
            </a:xfrm>
            <a:prstGeom prst="roundRect">
              <a:avLst>
                <a:gd name="adj" fmla="val 16012"/>
              </a:avLst>
            </a:prstGeom>
            <a:solidFill>
              <a:schemeClr val="bg1"/>
            </a:solidFill>
            <a:ln>
              <a:solidFill>
                <a:srgbClr val="2C928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rgbClr val="7030A0"/>
                  </a:solidFill>
                  <a:latin typeface="Tenorite"/>
                </a:rPr>
                <a:t>SCORING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534AA69-63DE-4F2E-8F48-4D1FAAC4A40B}"/>
              </a:ext>
            </a:extLst>
          </p:cNvPr>
          <p:cNvGrpSpPr/>
          <p:nvPr/>
        </p:nvGrpSpPr>
        <p:grpSpPr>
          <a:xfrm>
            <a:off x="10175699" y="5167365"/>
            <a:ext cx="1746424" cy="852436"/>
            <a:chOff x="2417924" y="2963683"/>
            <a:chExt cx="1394672" cy="63922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AAC25EF-7F5F-45F5-B984-D1B46F4BE81A}"/>
                </a:ext>
              </a:extLst>
            </p:cNvPr>
            <p:cNvSpPr/>
            <p:nvPr/>
          </p:nvSpPr>
          <p:spPr>
            <a:xfrm>
              <a:off x="2417924" y="3001248"/>
              <a:ext cx="1394672" cy="601660"/>
            </a:xfrm>
            <a:prstGeom prst="roundRect">
              <a:avLst>
                <a:gd name="adj" fmla="val 1210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just">
                <a:lnSpc>
                  <a:spcPct val="150000"/>
                </a:lnSpc>
              </a:pPr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Tenorite"/>
                </a:rPr>
                <a:t>Lets move for Demo</a:t>
              </a:r>
              <a:endParaRPr lang="en-IN" sz="1400" dirty="0">
                <a:solidFill>
                  <a:schemeClr val="accent1">
                    <a:lumMod val="50000"/>
                  </a:schemeClr>
                </a:solidFill>
                <a:latin typeface="Tenorite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FD3900E-D006-440A-A9F6-94C9408A83CB}"/>
                </a:ext>
              </a:extLst>
            </p:cNvPr>
            <p:cNvSpPr/>
            <p:nvPr/>
          </p:nvSpPr>
          <p:spPr>
            <a:xfrm>
              <a:off x="2418369" y="2963683"/>
              <a:ext cx="1394226" cy="270367"/>
            </a:xfrm>
            <a:prstGeom prst="roundRect">
              <a:avLst>
                <a:gd name="adj" fmla="val 20189"/>
              </a:avLst>
            </a:prstGeo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rgbClr val="7030A0"/>
                  </a:solidFill>
                  <a:latin typeface="Tenorite"/>
                </a:rPr>
                <a:t>DEMONSTARTION</a:t>
              </a:r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A10A50F-F952-4144-936B-2D14CC976C6B}"/>
              </a:ext>
            </a:extLst>
          </p:cNvPr>
          <p:cNvSpPr/>
          <p:nvPr/>
        </p:nvSpPr>
        <p:spPr>
          <a:xfrm>
            <a:off x="718716" y="5299828"/>
            <a:ext cx="717550" cy="603250"/>
          </a:xfrm>
          <a:prstGeom prst="roundRect">
            <a:avLst>
              <a:gd name="adj" fmla="val 11404"/>
            </a:avLst>
          </a:prstGeom>
          <a:ln>
            <a:solidFill>
              <a:srgbClr val="68E2C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enorite"/>
              </a:rPr>
              <a:t>TRAIN DATA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Tenorite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C9FE4A6-AC7B-4B5F-B27E-6292BC21033E}"/>
              </a:ext>
            </a:extLst>
          </p:cNvPr>
          <p:cNvSpPr/>
          <p:nvPr/>
        </p:nvSpPr>
        <p:spPr>
          <a:xfrm>
            <a:off x="1575603" y="5299828"/>
            <a:ext cx="717550" cy="603250"/>
          </a:xfrm>
          <a:prstGeom prst="roundRect">
            <a:avLst>
              <a:gd name="adj" fmla="val 12457"/>
            </a:avLst>
          </a:prstGeom>
          <a:ln>
            <a:solidFill>
              <a:srgbClr val="68E2C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enorite"/>
              </a:rPr>
              <a:t>ITEM DATA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Tenorite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93D4B09-346F-47BE-B5DB-7A1E18E260CB}"/>
              </a:ext>
            </a:extLst>
          </p:cNvPr>
          <p:cNvSpPr/>
          <p:nvPr/>
        </p:nvSpPr>
        <p:spPr>
          <a:xfrm>
            <a:off x="718716" y="4448927"/>
            <a:ext cx="717550" cy="603250"/>
          </a:xfrm>
          <a:prstGeom prst="roundRect">
            <a:avLst>
              <a:gd name="adj" fmla="val 10351"/>
            </a:avLst>
          </a:prstGeom>
          <a:ln>
            <a:solidFill>
              <a:srgbClr val="68E2C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enorite"/>
              </a:rPr>
              <a:t>TRAIN EM. MODEL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Tenorite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E4BAAB0-AB4D-4355-B0A8-02F4099726DD}"/>
              </a:ext>
            </a:extLst>
          </p:cNvPr>
          <p:cNvSpPr/>
          <p:nvPr/>
        </p:nvSpPr>
        <p:spPr>
          <a:xfrm>
            <a:off x="1575603" y="4448927"/>
            <a:ext cx="717550" cy="603250"/>
          </a:xfrm>
          <a:prstGeom prst="roundRect">
            <a:avLst>
              <a:gd name="adj" fmla="val 9299"/>
            </a:avLst>
          </a:prstGeom>
          <a:ln>
            <a:solidFill>
              <a:srgbClr val="68E2C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enorite"/>
              </a:rPr>
              <a:t>BUILD NN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Tenorite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B4BFB39-3BA7-4936-9D3E-B8EDA75DF0C2}"/>
              </a:ext>
            </a:extLst>
          </p:cNvPr>
          <p:cNvSpPr/>
          <p:nvPr/>
        </p:nvSpPr>
        <p:spPr>
          <a:xfrm>
            <a:off x="718716" y="3356313"/>
            <a:ext cx="717550" cy="603250"/>
          </a:xfrm>
          <a:prstGeom prst="roundRect">
            <a:avLst>
              <a:gd name="adj" fmla="val 10351"/>
            </a:avLst>
          </a:prstGeom>
          <a:ln>
            <a:solidFill>
              <a:srgbClr val="68E2C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enorite"/>
              </a:rPr>
              <a:t>EM. INPUT QUERY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Tenorite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4950358-2D61-4BA8-B5AF-37B4313E7355}"/>
              </a:ext>
            </a:extLst>
          </p:cNvPr>
          <p:cNvSpPr/>
          <p:nvPr/>
        </p:nvSpPr>
        <p:spPr>
          <a:xfrm>
            <a:off x="1575603" y="3356313"/>
            <a:ext cx="717550" cy="603250"/>
          </a:xfrm>
          <a:prstGeom prst="roundRect">
            <a:avLst>
              <a:gd name="adj" fmla="val 8246"/>
            </a:avLst>
          </a:prstGeom>
          <a:ln>
            <a:solidFill>
              <a:srgbClr val="68E2C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enorite"/>
              </a:rPr>
              <a:t>ACCESS ANN &amp; TOP-K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Tenorite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805061-C78D-442E-8291-90FB14A629B8}"/>
              </a:ext>
            </a:extLst>
          </p:cNvPr>
          <p:cNvCxnSpPr>
            <a:cxnSpLocks/>
          </p:cNvCxnSpPr>
          <p:nvPr/>
        </p:nvCxnSpPr>
        <p:spPr>
          <a:xfrm>
            <a:off x="322196" y="3657938"/>
            <a:ext cx="396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731C8EA-6247-4CB8-BAD5-1BBFBD6B5A59}"/>
              </a:ext>
            </a:extLst>
          </p:cNvPr>
          <p:cNvSpPr/>
          <p:nvPr/>
        </p:nvSpPr>
        <p:spPr>
          <a:xfrm rot="16200000">
            <a:off x="-164098" y="3517262"/>
            <a:ext cx="719268" cy="28135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enorite"/>
              </a:rPr>
              <a:t>REQUEST</a:t>
            </a:r>
            <a:endParaRPr lang="en-IN" sz="900" dirty="0">
              <a:latin typeface="Tenorite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61EC7F6-F075-4A60-9594-8A8CA868B158}"/>
              </a:ext>
            </a:extLst>
          </p:cNvPr>
          <p:cNvCxnSpPr/>
          <p:nvPr/>
        </p:nvCxnSpPr>
        <p:spPr>
          <a:xfrm flipV="1">
            <a:off x="1077491" y="5052177"/>
            <a:ext cx="0" cy="247651"/>
          </a:xfrm>
          <a:prstGeom prst="straightConnector1">
            <a:avLst/>
          </a:prstGeom>
          <a:ln>
            <a:solidFill>
              <a:srgbClr val="68E2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968BC1-D05D-4ED5-BA46-A463B93810BD}"/>
              </a:ext>
            </a:extLst>
          </p:cNvPr>
          <p:cNvCxnSpPr/>
          <p:nvPr/>
        </p:nvCxnSpPr>
        <p:spPr>
          <a:xfrm flipV="1">
            <a:off x="1934378" y="5052177"/>
            <a:ext cx="0" cy="247651"/>
          </a:xfrm>
          <a:prstGeom prst="straightConnector1">
            <a:avLst/>
          </a:prstGeom>
          <a:ln>
            <a:solidFill>
              <a:srgbClr val="68E2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869E40C-8715-4C65-B429-74BA8CBFFACB}"/>
              </a:ext>
            </a:extLst>
          </p:cNvPr>
          <p:cNvCxnSpPr/>
          <p:nvPr/>
        </p:nvCxnSpPr>
        <p:spPr>
          <a:xfrm flipV="1">
            <a:off x="1077491" y="3959563"/>
            <a:ext cx="0" cy="489364"/>
          </a:xfrm>
          <a:prstGeom prst="straightConnector1">
            <a:avLst/>
          </a:prstGeom>
          <a:ln>
            <a:solidFill>
              <a:srgbClr val="68E2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EFFBEC0-D7B3-4663-BEBA-B38E8B88E185}"/>
              </a:ext>
            </a:extLst>
          </p:cNvPr>
          <p:cNvCxnSpPr/>
          <p:nvPr/>
        </p:nvCxnSpPr>
        <p:spPr>
          <a:xfrm flipV="1">
            <a:off x="1934378" y="3959563"/>
            <a:ext cx="0" cy="489364"/>
          </a:xfrm>
          <a:prstGeom prst="straightConnector1">
            <a:avLst/>
          </a:prstGeom>
          <a:ln>
            <a:solidFill>
              <a:srgbClr val="68E2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EC84D2C-6EA8-4F5F-A2B3-7CF1E3159175}"/>
              </a:ext>
            </a:extLst>
          </p:cNvPr>
          <p:cNvSpPr/>
          <p:nvPr/>
        </p:nvSpPr>
        <p:spPr>
          <a:xfrm>
            <a:off x="2885226" y="5298399"/>
            <a:ext cx="769101" cy="603250"/>
          </a:xfrm>
          <a:prstGeom prst="roundRect">
            <a:avLst>
              <a:gd name="adj" fmla="val 11404"/>
            </a:avLst>
          </a:prstGeom>
          <a:ln>
            <a:solidFill>
              <a:srgbClr val="2EB89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enorite"/>
              </a:rPr>
              <a:t>INTER-ACTION DATA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Tenorite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3E395E5-39E0-420E-8B76-4B27490976BB}"/>
              </a:ext>
            </a:extLst>
          </p:cNvPr>
          <p:cNvSpPr/>
          <p:nvPr/>
        </p:nvSpPr>
        <p:spPr>
          <a:xfrm>
            <a:off x="2815347" y="4448927"/>
            <a:ext cx="901949" cy="603250"/>
          </a:xfrm>
          <a:prstGeom prst="roundRect">
            <a:avLst>
              <a:gd name="adj" fmla="val 10351"/>
            </a:avLst>
          </a:prstGeom>
          <a:ln>
            <a:solidFill>
              <a:srgbClr val="2EB89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enorite"/>
              </a:rPr>
              <a:t>FILTERING MODEL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Tenorite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B350F0-4F2A-4E77-AAB7-C83CFFE24B25}"/>
              </a:ext>
            </a:extLst>
          </p:cNvPr>
          <p:cNvSpPr/>
          <p:nvPr/>
        </p:nvSpPr>
        <p:spPr>
          <a:xfrm>
            <a:off x="2762945" y="3354933"/>
            <a:ext cx="1005030" cy="603250"/>
          </a:xfrm>
          <a:prstGeom prst="roundRect">
            <a:avLst>
              <a:gd name="adj" fmla="val 8246"/>
            </a:avLst>
          </a:prstGeom>
          <a:ln>
            <a:solidFill>
              <a:srgbClr val="2EB89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enorite"/>
              </a:rPr>
              <a:t>FILTER INVALID CANDIDATE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Tenorite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DA00B12-F773-464B-8422-3362370FCAA7}"/>
              </a:ext>
            </a:extLst>
          </p:cNvPr>
          <p:cNvCxnSpPr>
            <a:cxnSpLocks/>
          </p:cNvCxnSpPr>
          <p:nvPr/>
        </p:nvCxnSpPr>
        <p:spPr>
          <a:xfrm flipH="1" flipV="1">
            <a:off x="3266322" y="5052177"/>
            <a:ext cx="2618" cy="247651"/>
          </a:xfrm>
          <a:prstGeom prst="straightConnector1">
            <a:avLst/>
          </a:prstGeom>
          <a:ln>
            <a:solidFill>
              <a:srgbClr val="2EB8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5285728-D02C-4A8C-9FCB-8AB21BDF391A}"/>
              </a:ext>
            </a:extLst>
          </p:cNvPr>
          <p:cNvCxnSpPr>
            <a:cxnSpLocks/>
          </p:cNvCxnSpPr>
          <p:nvPr/>
        </p:nvCxnSpPr>
        <p:spPr>
          <a:xfrm flipV="1">
            <a:off x="3268940" y="3946354"/>
            <a:ext cx="0" cy="496223"/>
          </a:xfrm>
          <a:prstGeom prst="straightConnector1">
            <a:avLst/>
          </a:prstGeom>
          <a:ln>
            <a:solidFill>
              <a:srgbClr val="2EB8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38053FC-FC31-4712-8B60-303ECBB8FB8B}"/>
              </a:ext>
            </a:extLst>
          </p:cNvPr>
          <p:cNvGrpSpPr/>
          <p:nvPr/>
        </p:nvGrpSpPr>
        <p:grpSpPr>
          <a:xfrm>
            <a:off x="7769119" y="2578605"/>
            <a:ext cx="1193212" cy="3451566"/>
            <a:chOff x="2417924" y="2966251"/>
            <a:chExt cx="1394672" cy="641420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3FD9289-F906-400A-A47D-9772C260E16A}"/>
                </a:ext>
              </a:extLst>
            </p:cNvPr>
            <p:cNvSpPr/>
            <p:nvPr/>
          </p:nvSpPr>
          <p:spPr>
            <a:xfrm>
              <a:off x="2417924" y="2995659"/>
              <a:ext cx="1394672" cy="612012"/>
            </a:xfrm>
            <a:prstGeom prst="roundRect">
              <a:avLst>
                <a:gd name="adj" fmla="val 5132"/>
              </a:avLst>
            </a:prstGeom>
            <a:solidFill>
              <a:schemeClr val="bg1"/>
            </a:solidFill>
            <a:ln>
              <a:solidFill>
                <a:srgbClr val="14584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IN" sz="1400" dirty="0">
                <a:solidFill>
                  <a:schemeClr val="accent1">
                    <a:lumMod val="50000"/>
                  </a:schemeClr>
                </a:solidFill>
                <a:latin typeface="Tenorite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E3ED6856-420D-49B4-805B-376B3D764021}"/>
                </a:ext>
              </a:extLst>
            </p:cNvPr>
            <p:cNvSpPr/>
            <p:nvPr/>
          </p:nvSpPr>
          <p:spPr>
            <a:xfrm>
              <a:off x="2418370" y="2966251"/>
              <a:ext cx="1394226" cy="661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4584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rgbClr val="7030A0"/>
                  </a:solidFill>
                  <a:latin typeface="Tenorite"/>
                </a:rPr>
                <a:t>ORDERING</a:t>
              </a:r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2EBCC18-42DC-4CEE-A58F-4791FE623F3E}"/>
              </a:ext>
            </a:extLst>
          </p:cNvPr>
          <p:cNvSpPr/>
          <p:nvPr/>
        </p:nvSpPr>
        <p:spPr>
          <a:xfrm>
            <a:off x="7939596" y="5298399"/>
            <a:ext cx="886029" cy="603250"/>
          </a:xfrm>
          <a:prstGeom prst="roundRect">
            <a:avLst>
              <a:gd name="adj" fmla="val 10351"/>
            </a:avLst>
          </a:prstGeom>
          <a:ln>
            <a:solidFill>
              <a:srgbClr val="14584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enorite"/>
              </a:rPr>
              <a:t>BUSINESS LOGIC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Tenorite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25D953C-B542-4B9A-8F5E-06B5B4D7F4DA}"/>
              </a:ext>
            </a:extLst>
          </p:cNvPr>
          <p:cNvSpPr/>
          <p:nvPr/>
        </p:nvSpPr>
        <p:spPr>
          <a:xfrm>
            <a:off x="7916726" y="4448927"/>
            <a:ext cx="919343" cy="603250"/>
          </a:xfrm>
          <a:prstGeom prst="roundRect">
            <a:avLst>
              <a:gd name="adj" fmla="val 10351"/>
            </a:avLst>
          </a:prstGeom>
          <a:ln>
            <a:solidFill>
              <a:srgbClr val="14584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enorite"/>
              </a:rPr>
              <a:t>DEFINE ORDERING POLICY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Tenorite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FEB2551-F82E-4DF0-BE83-058C29CAF730}"/>
              </a:ext>
            </a:extLst>
          </p:cNvPr>
          <p:cNvSpPr/>
          <p:nvPr/>
        </p:nvSpPr>
        <p:spPr>
          <a:xfrm>
            <a:off x="7916726" y="3354933"/>
            <a:ext cx="917094" cy="603250"/>
          </a:xfrm>
          <a:prstGeom prst="roundRect">
            <a:avLst>
              <a:gd name="adj" fmla="val 9299"/>
            </a:avLst>
          </a:prstGeom>
          <a:ln>
            <a:solidFill>
              <a:srgbClr val="14584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enorite"/>
              </a:rPr>
              <a:t>ORDERING BUSINESS LOGIC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Tenorite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1791E10-3060-4657-9203-86B187F663AD}"/>
              </a:ext>
            </a:extLst>
          </p:cNvPr>
          <p:cNvCxnSpPr>
            <a:cxnSpLocks/>
          </p:cNvCxnSpPr>
          <p:nvPr/>
        </p:nvCxnSpPr>
        <p:spPr>
          <a:xfrm flipV="1">
            <a:off x="8372614" y="5052177"/>
            <a:ext cx="2659" cy="247651"/>
          </a:xfrm>
          <a:prstGeom prst="straightConnector1">
            <a:avLst/>
          </a:prstGeom>
          <a:ln>
            <a:solidFill>
              <a:srgbClr val="1458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1C49D8-F99B-483B-9007-C85155A52E94}"/>
              </a:ext>
            </a:extLst>
          </p:cNvPr>
          <p:cNvCxnSpPr>
            <a:cxnSpLocks/>
          </p:cNvCxnSpPr>
          <p:nvPr/>
        </p:nvCxnSpPr>
        <p:spPr>
          <a:xfrm flipV="1">
            <a:off x="8377891" y="3946354"/>
            <a:ext cx="0" cy="496223"/>
          </a:xfrm>
          <a:prstGeom prst="straightConnector1">
            <a:avLst/>
          </a:prstGeom>
          <a:ln>
            <a:solidFill>
              <a:srgbClr val="1458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6F4A6E-9171-489D-9C94-83F1D43AC60B}"/>
              </a:ext>
            </a:extLst>
          </p:cNvPr>
          <p:cNvCxnSpPr>
            <a:cxnSpLocks/>
          </p:cNvCxnSpPr>
          <p:nvPr/>
        </p:nvCxnSpPr>
        <p:spPr>
          <a:xfrm>
            <a:off x="391740" y="4210002"/>
            <a:ext cx="8784009" cy="0"/>
          </a:xfrm>
          <a:prstGeom prst="line">
            <a:avLst/>
          </a:prstGeom>
          <a:ln w="12700">
            <a:solidFill>
              <a:srgbClr val="FF9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EFA7DF7-89E9-4397-B214-F04F8594943F}"/>
              </a:ext>
            </a:extLst>
          </p:cNvPr>
          <p:cNvSpPr/>
          <p:nvPr/>
        </p:nvSpPr>
        <p:spPr>
          <a:xfrm>
            <a:off x="4271864" y="5299828"/>
            <a:ext cx="814704" cy="603250"/>
          </a:xfrm>
          <a:prstGeom prst="roundRect">
            <a:avLst>
              <a:gd name="adj" fmla="val 11404"/>
            </a:avLst>
          </a:prstGeom>
          <a:ln>
            <a:solidFill>
              <a:srgbClr val="2C928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enorite"/>
              </a:rPr>
              <a:t>ITEM &amp; USER DATA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Tenorite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20F0297-A09B-4992-9C17-F90228306E6D}"/>
              </a:ext>
            </a:extLst>
          </p:cNvPr>
          <p:cNvSpPr/>
          <p:nvPr/>
        </p:nvSpPr>
        <p:spPr>
          <a:xfrm>
            <a:off x="4217497" y="4448927"/>
            <a:ext cx="919997" cy="603250"/>
          </a:xfrm>
          <a:prstGeom prst="roundRect">
            <a:avLst>
              <a:gd name="adj" fmla="val 10351"/>
            </a:avLst>
          </a:prstGeom>
          <a:ln>
            <a:solidFill>
              <a:srgbClr val="2C928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enorite"/>
              </a:rPr>
              <a:t>BUILD FEATURE STORE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Tenorite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1C86D8A-1712-43C0-AF7E-6962DE672EDF}"/>
              </a:ext>
            </a:extLst>
          </p:cNvPr>
          <p:cNvSpPr/>
          <p:nvPr/>
        </p:nvSpPr>
        <p:spPr>
          <a:xfrm>
            <a:off x="4179570" y="3354933"/>
            <a:ext cx="1039677" cy="603250"/>
          </a:xfrm>
          <a:prstGeom prst="roundRect">
            <a:avLst>
              <a:gd name="adj" fmla="val 9299"/>
            </a:avLst>
          </a:prstGeom>
          <a:ln>
            <a:solidFill>
              <a:srgbClr val="2C928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enorite"/>
              </a:rPr>
              <a:t>ADD FEATURE TO CANDIDATES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Tenorite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9412ACF-573C-439C-8027-425DEAF5A27B}"/>
              </a:ext>
            </a:extLst>
          </p:cNvPr>
          <p:cNvCxnSpPr>
            <a:cxnSpLocks/>
          </p:cNvCxnSpPr>
          <p:nvPr/>
        </p:nvCxnSpPr>
        <p:spPr>
          <a:xfrm flipV="1">
            <a:off x="4679216" y="5052177"/>
            <a:ext cx="2659" cy="247651"/>
          </a:xfrm>
          <a:prstGeom prst="straightConnector1">
            <a:avLst/>
          </a:prstGeom>
          <a:ln>
            <a:solidFill>
              <a:srgbClr val="2C9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4AEA468-51E9-4975-B2F4-7B14FBE7F251}"/>
              </a:ext>
            </a:extLst>
          </p:cNvPr>
          <p:cNvCxnSpPr>
            <a:cxnSpLocks/>
          </p:cNvCxnSpPr>
          <p:nvPr/>
        </p:nvCxnSpPr>
        <p:spPr>
          <a:xfrm flipV="1">
            <a:off x="4684493" y="3946354"/>
            <a:ext cx="0" cy="496223"/>
          </a:xfrm>
          <a:prstGeom prst="straightConnector1">
            <a:avLst/>
          </a:prstGeom>
          <a:ln>
            <a:solidFill>
              <a:srgbClr val="2C9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94D2F1F-9E44-455D-A7AD-812EFED31727}"/>
              </a:ext>
            </a:extLst>
          </p:cNvPr>
          <p:cNvSpPr/>
          <p:nvPr/>
        </p:nvSpPr>
        <p:spPr>
          <a:xfrm rot="16200000">
            <a:off x="9065171" y="3517262"/>
            <a:ext cx="719268" cy="28135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enorite"/>
              </a:rPr>
              <a:t>RESULTS</a:t>
            </a:r>
            <a:endParaRPr lang="en-IN" sz="900" dirty="0">
              <a:latin typeface="Tenorite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EE0104A-EDF0-4DB4-AF37-75D04CD50900}"/>
              </a:ext>
            </a:extLst>
          </p:cNvPr>
          <p:cNvCxnSpPr>
            <a:cxnSpLocks/>
          </p:cNvCxnSpPr>
          <p:nvPr/>
        </p:nvCxnSpPr>
        <p:spPr>
          <a:xfrm>
            <a:off x="8833820" y="3656558"/>
            <a:ext cx="437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E8BEC0BE-F389-4B21-9609-ABFE95587D32}"/>
              </a:ext>
            </a:extLst>
          </p:cNvPr>
          <p:cNvSpPr/>
          <p:nvPr/>
        </p:nvSpPr>
        <p:spPr>
          <a:xfrm>
            <a:off x="5332955" y="5213350"/>
            <a:ext cx="2102786" cy="768185"/>
          </a:xfrm>
          <a:prstGeom prst="roundRect">
            <a:avLst>
              <a:gd name="adj" fmla="val 11026"/>
            </a:avLst>
          </a:prstGeom>
          <a:ln>
            <a:solidFill>
              <a:srgbClr val="7E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A6967248-1786-4470-AB68-1C895C3E5FE2}"/>
              </a:ext>
            </a:extLst>
          </p:cNvPr>
          <p:cNvSpPr/>
          <p:nvPr/>
        </p:nvSpPr>
        <p:spPr>
          <a:xfrm>
            <a:off x="5419921" y="5299828"/>
            <a:ext cx="814704" cy="603250"/>
          </a:xfrm>
          <a:prstGeom prst="roundRect">
            <a:avLst>
              <a:gd name="adj" fmla="val 9299"/>
            </a:avLst>
          </a:prstGeom>
          <a:ln>
            <a:solidFill>
              <a:srgbClr val="2C928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enorite"/>
              </a:rPr>
              <a:t>WORK-FLOW DATA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Tenorite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B2C4CAC-020F-4070-B68F-525E3885E133}"/>
              </a:ext>
            </a:extLst>
          </p:cNvPr>
          <p:cNvSpPr/>
          <p:nvPr/>
        </p:nvSpPr>
        <p:spPr>
          <a:xfrm>
            <a:off x="5352005" y="4448927"/>
            <a:ext cx="945834" cy="603250"/>
          </a:xfrm>
          <a:prstGeom prst="roundRect">
            <a:avLst>
              <a:gd name="adj" fmla="val 10351"/>
            </a:avLst>
          </a:prstGeom>
          <a:ln>
            <a:solidFill>
              <a:srgbClr val="2C928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enorite"/>
              </a:rPr>
              <a:t>FEATURE TRANS.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Tenorite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AAD12A3-D77B-4500-A02D-0A8FB618B118}"/>
              </a:ext>
            </a:extLst>
          </p:cNvPr>
          <p:cNvSpPr/>
          <p:nvPr/>
        </p:nvSpPr>
        <p:spPr>
          <a:xfrm>
            <a:off x="5371385" y="3354933"/>
            <a:ext cx="917094" cy="603250"/>
          </a:xfrm>
          <a:prstGeom prst="roundRect">
            <a:avLst>
              <a:gd name="adj" fmla="val 11404"/>
            </a:avLst>
          </a:prstGeom>
          <a:ln>
            <a:solidFill>
              <a:srgbClr val="2C928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enorite"/>
              </a:rPr>
              <a:t>ACCESS TRANS. FEATURES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Tenorite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DA12CF7-AD68-414A-AFAB-EC1B001E0504}"/>
              </a:ext>
            </a:extLst>
          </p:cNvPr>
          <p:cNvCxnSpPr>
            <a:cxnSpLocks/>
          </p:cNvCxnSpPr>
          <p:nvPr/>
        </p:nvCxnSpPr>
        <p:spPr>
          <a:xfrm flipV="1">
            <a:off x="5827273" y="5052177"/>
            <a:ext cx="2659" cy="247651"/>
          </a:xfrm>
          <a:prstGeom prst="straightConnector1">
            <a:avLst/>
          </a:prstGeom>
          <a:ln>
            <a:solidFill>
              <a:srgbClr val="2C9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21CCCCA-CB34-4474-86DC-9004203528B9}"/>
              </a:ext>
            </a:extLst>
          </p:cNvPr>
          <p:cNvCxnSpPr>
            <a:cxnSpLocks/>
          </p:cNvCxnSpPr>
          <p:nvPr/>
        </p:nvCxnSpPr>
        <p:spPr>
          <a:xfrm flipV="1">
            <a:off x="5832550" y="3946354"/>
            <a:ext cx="0" cy="496223"/>
          </a:xfrm>
          <a:prstGeom prst="straightConnector1">
            <a:avLst/>
          </a:prstGeom>
          <a:ln>
            <a:solidFill>
              <a:srgbClr val="2C9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205BEA3-8E23-4D3C-96F8-B5E98D9E1AD3}"/>
              </a:ext>
            </a:extLst>
          </p:cNvPr>
          <p:cNvSpPr/>
          <p:nvPr/>
        </p:nvSpPr>
        <p:spPr>
          <a:xfrm>
            <a:off x="6532310" y="5299828"/>
            <a:ext cx="814704" cy="603250"/>
          </a:xfrm>
          <a:prstGeom prst="roundRect">
            <a:avLst>
              <a:gd name="adj" fmla="val 7193"/>
            </a:avLst>
          </a:prstGeom>
          <a:ln>
            <a:solidFill>
              <a:srgbClr val="2C928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enorite"/>
              </a:rPr>
              <a:t>TRAIN DATA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Tenorite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A63D248-13A1-4614-874B-7D0C502DEFFD}"/>
              </a:ext>
            </a:extLst>
          </p:cNvPr>
          <p:cNvSpPr/>
          <p:nvPr/>
        </p:nvSpPr>
        <p:spPr>
          <a:xfrm>
            <a:off x="6483774" y="4448927"/>
            <a:ext cx="920955" cy="603250"/>
          </a:xfrm>
          <a:prstGeom prst="roundRect">
            <a:avLst>
              <a:gd name="adj" fmla="val 11404"/>
            </a:avLst>
          </a:prstGeom>
          <a:ln>
            <a:solidFill>
              <a:srgbClr val="2C928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enorite"/>
              </a:rPr>
              <a:t>TRAIN RANKING MODEL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Tenorite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0D95B819-0622-4719-880B-98313A5547D2}"/>
              </a:ext>
            </a:extLst>
          </p:cNvPr>
          <p:cNvSpPr/>
          <p:nvPr/>
        </p:nvSpPr>
        <p:spPr>
          <a:xfrm>
            <a:off x="6439941" y="3354933"/>
            <a:ext cx="1008619" cy="603250"/>
          </a:xfrm>
          <a:prstGeom prst="roundRect">
            <a:avLst>
              <a:gd name="adj" fmla="val 10351"/>
            </a:avLst>
          </a:prstGeom>
          <a:ln>
            <a:solidFill>
              <a:srgbClr val="2C928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enorite"/>
              </a:rPr>
              <a:t>SCORE 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enorite"/>
              </a:rPr>
              <a:t>TOP-K CANDIDATES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Tenorite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B6F7732-2EDD-49E5-B4B6-E31B8E694BAE}"/>
              </a:ext>
            </a:extLst>
          </p:cNvPr>
          <p:cNvCxnSpPr>
            <a:cxnSpLocks/>
          </p:cNvCxnSpPr>
          <p:nvPr/>
        </p:nvCxnSpPr>
        <p:spPr>
          <a:xfrm flipV="1">
            <a:off x="6939662" y="5052177"/>
            <a:ext cx="2659" cy="247651"/>
          </a:xfrm>
          <a:prstGeom prst="straightConnector1">
            <a:avLst/>
          </a:prstGeom>
          <a:ln>
            <a:solidFill>
              <a:srgbClr val="2C9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AB56C38-0DFC-4343-842B-24EF1F3B1A55}"/>
              </a:ext>
            </a:extLst>
          </p:cNvPr>
          <p:cNvCxnSpPr>
            <a:cxnSpLocks/>
          </p:cNvCxnSpPr>
          <p:nvPr/>
        </p:nvCxnSpPr>
        <p:spPr>
          <a:xfrm flipV="1">
            <a:off x="6944939" y="3946354"/>
            <a:ext cx="0" cy="496223"/>
          </a:xfrm>
          <a:prstGeom prst="straightConnector1">
            <a:avLst/>
          </a:prstGeom>
          <a:ln>
            <a:solidFill>
              <a:srgbClr val="2C9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752F095-4C32-4458-9A6B-05C4D38796B8}"/>
              </a:ext>
            </a:extLst>
          </p:cNvPr>
          <p:cNvCxnSpPr>
            <a:cxnSpLocks/>
            <a:stCxn id="40" idx="3"/>
            <a:endCxn id="55" idx="1"/>
          </p:cNvCxnSpPr>
          <p:nvPr/>
        </p:nvCxnSpPr>
        <p:spPr>
          <a:xfrm flipV="1">
            <a:off x="2293153" y="3656558"/>
            <a:ext cx="469792" cy="1380"/>
          </a:xfrm>
          <a:prstGeom prst="straightConnector1">
            <a:avLst/>
          </a:prstGeom>
          <a:ln>
            <a:solidFill>
              <a:srgbClr val="68E2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78B3679-5EB5-4B7B-A239-1D4288BDD4A4}"/>
              </a:ext>
            </a:extLst>
          </p:cNvPr>
          <p:cNvCxnSpPr>
            <a:cxnSpLocks/>
            <a:stCxn id="55" idx="3"/>
            <a:endCxn id="79" idx="1"/>
          </p:cNvCxnSpPr>
          <p:nvPr/>
        </p:nvCxnSpPr>
        <p:spPr>
          <a:xfrm>
            <a:off x="3767975" y="3656558"/>
            <a:ext cx="411595" cy="0"/>
          </a:xfrm>
          <a:prstGeom prst="straightConnector1">
            <a:avLst/>
          </a:prstGeom>
          <a:ln>
            <a:solidFill>
              <a:srgbClr val="2EB8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2F2927A-189E-4D4A-9759-EC9131138411}"/>
              </a:ext>
            </a:extLst>
          </p:cNvPr>
          <p:cNvCxnSpPr>
            <a:cxnSpLocks/>
            <a:stCxn id="79" idx="3"/>
            <a:endCxn id="90" idx="1"/>
          </p:cNvCxnSpPr>
          <p:nvPr/>
        </p:nvCxnSpPr>
        <p:spPr>
          <a:xfrm>
            <a:off x="5219247" y="3656558"/>
            <a:ext cx="152138" cy="0"/>
          </a:xfrm>
          <a:prstGeom prst="straightConnector1">
            <a:avLst/>
          </a:prstGeom>
          <a:ln>
            <a:solidFill>
              <a:srgbClr val="2C9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D431F22-4A9E-4E62-80EC-907320878CD9}"/>
              </a:ext>
            </a:extLst>
          </p:cNvPr>
          <p:cNvCxnSpPr>
            <a:cxnSpLocks/>
            <a:stCxn id="90" idx="3"/>
            <a:endCxn id="95" idx="1"/>
          </p:cNvCxnSpPr>
          <p:nvPr/>
        </p:nvCxnSpPr>
        <p:spPr>
          <a:xfrm>
            <a:off x="6288479" y="3656558"/>
            <a:ext cx="151462" cy="0"/>
          </a:xfrm>
          <a:prstGeom prst="straightConnector1">
            <a:avLst/>
          </a:prstGeom>
          <a:ln>
            <a:solidFill>
              <a:srgbClr val="2C9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A360BBE-F0E2-497D-A4FE-77E98D554CB2}"/>
              </a:ext>
            </a:extLst>
          </p:cNvPr>
          <p:cNvCxnSpPr>
            <a:cxnSpLocks/>
            <a:stCxn id="95" idx="3"/>
            <a:endCxn id="68" idx="1"/>
          </p:cNvCxnSpPr>
          <p:nvPr/>
        </p:nvCxnSpPr>
        <p:spPr>
          <a:xfrm>
            <a:off x="7448560" y="3656558"/>
            <a:ext cx="468166" cy="0"/>
          </a:xfrm>
          <a:prstGeom prst="straightConnector1">
            <a:avLst/>
          </a:prstGeom>
          <a:ln>
            <a:solidFill>
              <a:srgbClr val="2C9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6C30980-00E3-4D01-9B47-179D73C9030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433894" y="3656558"/>
            <a:ext cx="141709" cy="1380"/>
          </a:xfrm>
          <a:prstGeom prst="straightConnector1">
            <a:avLst/>
          </a:prstGeom>
          <a:ln>
            <a:solidFill>
              <a:srgbClr val="68E2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A6D0D51-0DC8-4DB1-BA3E-E58C0EDA6E46}"/>
              </a:ext>
            </a:extLst>
          </p:cNvPr>
          <p:cNvSpPr/>
          <p:nvPr/>
        </p:nvSpPr>
        <p:spPr>
          <a:xfrm>
            <a:off x="4132363" y="2196753"/>
            <a:ext cx="1302761" cy="18118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enorite"/>
              </a:rPr>
              <a:t>ONLINE INFERENCE</a:t>
            </a:r>
            <a:endParaRPr lang="en-IN" sz="900" b="1" dirty="0">
              <a:latin typeface="Tenorite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99A03D2-1A89-4D63-ABA9-45620FDA88CC}"/>
              </a:ext>
            </a:extLst>
          </p:cNvPr>
          <p:cNvSpPr/>
          <p:nvPr/>
        </p:nvSpPr>
        <p:spPr>
          <a:xfrm>
            <a:off x="4132362" y="6208905"/>
            <a:ext cx="1302761" cy="18118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enorite"/>
              </a:rPr>
              <a:t>OFFLINE TRAINING</a:t>
            </a:r>
            <a:endParaRPr lang="en-IN" sz="900" b="1" dirty="0">
              <a:latin typeface="Tenorite"/>
            </a:endParaRPr>
          </a:p>
        </p:txBody>
      </p:sp>
    </p:spTree>
    <p:extLst>
      <p:ext uri="{BB962C8B-B14F-4D97-AF65-F5344CB8AC3E}">
        <p14:creationId xmlns:p14="http://schemas.microsoft.com/office/powerpoint/2010/main" val="6758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2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53" grpId="0" animBg="1"/>
      <p:bldP spid="54" grpId="0" animBg="1"/>
      <p:bldP spid="55" grpId="0" animBg="1"/>
      <p:bldP spid="66" grpId="0" animBg="1"/>
      <p:bldP spid="67" grpId="0" animBg="1"/>
      <p:bldP spid="68" grpId="0" animBg="1"/>
      <p:bldP spid="77" grpId="0" animBg="1"/>
      <p:bldP spid="78" grpId="0" animBg="1"/>
      <p:bldP spid="79" grpId="0" animBg="1"/>
      <p:bldP spid="82" grpId="0" animBg="1"/>
      <p:bldP spid="98" grpId="0" animBg="1"/>
      <p:bldP spid="88" grpId="0" animBg="1"/>
      <p:bldP spid="89" grpId="0" animBg="1"/>
      <p:bldP spid="90" grpId="0" animBg="1"/>
      <p:bldP spid="93" grpId="0" animBg="1"/>
      <p:bldP spid="94" grpId="0" animBg="1"/>
      <p:bldP spid="95" grpId="0" animBg="1"/>
      <p:bldP spid="71" grpId="0" animBg="1"/>
      <p:bldP spid="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AAD6D3-1838-4433-AF73-56E34EE0F4F9}"/>
              </a:ext>
            </a:extLst>
          </p:cNvPr>
          <p:cNvSpPr/>
          <p:nvPr/>
        </p:nvSpPr>
        <p:spPr>
          <a:xfrm>
            <a:off x="263504" y="4854083"/>
            <a:ext cx="2420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enorite"/>
              </a:rPr>
              <a:t>Thank You</a:t>
            </a:r>
            <a:endParaRPr lang="en-IN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24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170</Words>
  <Application>Microsoft Office PowerPoint</Application>
  <PresentationFormat>Widescreen</PresentationFormat>
  <Paragraphs>59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Tenorite</vt:lpstr>
      <vt:lpstr>Wingdings</vt:lpstr>
      <vt:lpstr>Office Theme</vt:lpstr>
      <vt:lpstr>PowerPoint Presentation</vt:lpstr>
      <vt:lpstr>Agenda</vt:lpstr>
      <vt:lpstr>Primary goals in conjunction with the OMS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Himanka Kalita</dc:creator>
  <cp:lastModifiedBy>Himanka Kalita</cp:lastModifiedBy>
  <cp:revision>56</cp:revision>
  <dcterms:created xsi:type="dcterms:W3CDTF">2024-02-23T04:07:13Z</dcterms:created>
  <dcterms:modified xsi:type="dcterms:W3CDTF">2024-02-24T08:01:58Z</dcterms:modified>
</cp:coreProperties>
</file>