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D7DCB-834D-4CAE-A3F3-37A82BCC117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E421-3327-4EB9-A2ED-95606445E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hidden layer can be used depending</a:t>
            </a:r>
            <a:r>
              <a:rPr lang="en-US" baseline="0" dirty="0" smtClean="0"/>
              <a:t> on the need. We have used only 1 hidden 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4E421-3327-4EB9-A2ED-95606445E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5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5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6ED0-A0B7-4F81-A915-90A10602DDE7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1E06-7D24-4AA3-AF46-735A45E0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944" y="-840020"/>
            <a:ext cx="9144000" cy="3475395"/>
          </a:xfrm>
        </p:spPr>
        <p:txBody>
          <a:bodyPr>
            <a:normAutofit/>
          </a:bodyPr>
          <a:lstStyle/>
          <a:p>
            <a:r>
              <a:rPr lang="en-US" sz="4800" b="1" dirty="0"/>
              <a:t>Prediction of Chronic Kidney Diseases </a:t>
            </a:r>
            <a:r>
              <a:rPr lang="en-US" sz="4800" b="1" dirty="0" smtClean="0"/>
              <a:t>using </a:t>
            </a:r>
            <a:r>
              <a:rPr lang="en-US" sz="4800" b="1" dirty="0"/>
              <a:t>Deep</a:t>
            </a:r>
            <a:br>
              <a:rPr lang="en-US" sz="4800" b="1" dirty="0"/>
            </a:br>
            <a:r>
              <a:rPr lang="en-US" sz="4800" b="1" dirty="0"/>
              <a:t>Artificial Neural Network Technique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3157708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Presented By:</a:t>
            </a:r>
          </a:p>
          <a:p>
            <a:r>
              <a:rPr lang="en-US" sz="3200" dirty="0" err="1" smtClean="0"/>
              <a:t>Himanshu</a:t>
            </a:r>
            <a:r>
              <a:rPr lang="en-US" sz="3200" dirty="0" smtClean="0"/>
              <a:t> </a:t>
            </a:r>
            <a:r>
              <a:rPr lang="en-US" sz="3200" dirty="0" err="1" smtClean="0"/>
              <a:t>Kriplani</a:t>
            </a:r>
            <a:endParaRPr lang="en-US" sz="3200" dirty="0" smtClean="0"/>
          </a:p>
          <a:p>
            <a:r>
              <a:rPr lang="en-US" sz="2000" dirty="0" smtClean="0"/>
              <a:t>Student, Department of Computer Science, </a:t>
            </a:r>
          </a:p>
          <a:p>
            <a:r>
              <a:rPr lang="en-US" sz="2000" dirty="0" err="1" smtClean="0"/>
              <a:t>Ganpat</a:t>
            </a:r>
            <a:r>
              <a:rPr lang="en-US" sz="2000" dirty="0" smtClean="0"/>
              <a:t> University</a:t>
            </a:r>
            <a:endParaRPr lang="en-US" sz="2000" dirty="0" smtClean="0"/>
          </a:p>
          <a:p>
            <a:r>
              <a:rPr lang="en-US" sz="3200" dirty="0" smtClean="0"/>
              <a:t>Authors: </a:t>
            </a:r>
            <a:r>
              <a:rPr lang="en-US" sz="3200" dirty="0" err="1" smtClean="0"/>
              <a:t>Himanshu</a:t>
            </a:r>
            <a:r>
              <a:rPr lang="en-US" sz="3200" dirty="0" smtClean="0"/>
              <a:t> </a:t>
            </a:r>
            <a:r>
              <a:rPr lang="en-US" sz="3200" dirty="0" err="1" smtClean="0"/>
              <a:t>Kriplani</a:t>
            </a:r>
            <a:r>
              <a:rPr lang="en-US" sz="3200" dirty="0" smtClean="0"/>
              <a:t>, </a:t>
            </a:r>
            <a:r>
              <a:rPr lang="en-US" sz="3200" dirty="0" err="1" smtClean="0"/>
              <a:t>Bhumi</a:t>
            </a:r>
            <a:r>
              <a:rPr lang="en-US" sz="3200" dirty="0" smtClean="0"/>
              <a:t> Patel, </a:t>
            </a:r>
            <a:r>
              <a:rPr lang="en-US" sz="3200" dirty="0" err="1" smtClean="0"/>
              <a:t>Sudipta</a:t>
            </a:r>
            <a:r>
              <a:rPr lang="en-US" sz="3200" dirty="0" smtClean="0"/>
              <a:t> </a:t>
            </a:r>
            <a:r>
              <a:rPr lang="en-US" sz="3200" dirty="0" smtClean="0"/>
              <a:t>Roy</a:t>
            </a:r>
          </a:p>
          <a:p>
            <a:r>
              <a:rPr lang="en-US" sz="3200" dirty="0" smtClean="0"/>
              <a:t>Conference : International </a:t>
            </a:r>
            <a:r>
              <a:rPr lang="en-US" sz="3200" dirty="0"/>
              <a:t>Conference on Clinical and Medical Image Analysis</a:t>
            </a:r>
            <a:endParaRPr lang="en-IN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96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trained a neural network model to predict presence of chronic kidney </a:t>
            </a:r>
            <a:r>
              <a:rPr lang="en-US" dirty="0" smtClean="0"/>
              <a:t>disease.</a:t>
            </a:r>
            <a:r>
              <a:rPr lang="en-US" dirty="0"/>
              <a:t> I</a:t>
            </a:r>
            <a:r>
              <a:rPr lang="en-US" dirty="0" smtClean="0"/>
              <a:t>t </a:t>
            </a:r>
            <a:r>
              <a:rPr lang="en-US" dirty="0"/>
              <a:t>may result more accurate </a:t>
            </a:r>
            <a:r>
              <a:rPr lang="en-US" dirty="0" smtClean="0"/>
              <a:t>predictions if more data is used. </a:t>
            </a:r>
            <a:r>
              <a:rPr lang="en-US" dirty="0"/>
              <a:t>Clinics and hospitals can use </a:t>
            </a:r>
            <a:r>
              <a:rPr lang="en-US" dirty="0" smtClean="0"/>
              <a:t>this for </a:t>
            </a:r>
            <a:r>
              <a:rPr lang="en-US" dirty="0"/>
              <a:t>faster and digitized methodology for prediction of chronic kidney disease. All</a:t>
            </a:r>
            <a:br>
              <a:rPr lang="en-US" dirty="0"/>
            </a:br>
            <a:r>
              <a:rPr lang="en-US" dirty="0"/>
              <a:t>other models compared, deep neural network </a:t>
            </a:r>
            <a:r>
              <a:rPr lang="en-US" dirty="0" smtClean="0"/>
              <a:t>has showed it worth in predicting the chronic </a:t>
            </a:r>
            <a:r>
              <a:rPr lang="en-US" smtClean="0"/>
              <a:t>kidney disease. </a:t>
            </a:r>
            <a:r>
              <a:rPr lang="en-US" dirty="0"/>
              <a:t>The results would </a:t>
            </a:r>
            <a:r>
              <a:rPr lang="en-US" dirty="0" smtClean="0"/>
              <a:t>be more </a:t>
            </a:r>
            <a:r>
              <a:rPr lang="en-US" dirty="0"/>
              <a:t>promising with increase in </a:t>
            </a:r>
            <a:r>
              <a:rPr lang="en-US" dirty="0" smtClean="0"/>
              <a:t>dataset.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490" y="663894"/>
            <a:ext cx="3260251" cy="52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0" y="2902585"/>
            <a:ext cx="10515600" cy="1325563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</a:p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ethodology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progression of the chronic kidney disease and methodologies to</a:t>
            </a:r>
            <a:br>
              <a:rPr lang="en-US" dirty="0"/>
            </a:br>
            <a:r>
              <a:rPr lang="en-US" dirty="0"/>
              <a:t>diagnose chronic kidney disease is a challenging problem which can reduce </a:t>
            </a:r>
            <a:r>
              <a:rPr lang="en-US" dirty="0" smtClean="0"/>
              <a:t>the cost </a:t>
            </a:r>
            <a:r>
              <a:rPr lang="en-US" dirty="0"/>
              <a:t>of treatment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studied 224 records of chronic kidney disease </a:t>
            </a:r>
            <a:r>
              <a:rPr lang="en-US" dirty="0" smtClean="0"/>
              <a:t>available on </a:t>
            </a:r>
            <a:r>
              <a:rPr lang="en-US" dirty="0"/>
              <a:t>the UCI machine learning repository named chronic kidney diseases </a:t>
            </a:r>
            <a:r>
              <a:rPr lang="en-US" dirty="0" smtClean="0"/>
              <a:t>dating back </a:t>
            </a:r>
            <a:r>
              <a:rPr lang="en-US" dirty="0"/>
              <a:t>to 2015. Our proposed method based on deep neural network which predicts the presence or absence of chronic kidney disease with an accuracy </a:t>
            </a:r>
            <a:r>
              <a:rPr lang="en-US" dirty="0" smtClean="0"/>
              <a:t>of 97</a:t>
            </a:r>
            <a:r>
              <a:rPr lang="en-US" dirty="0"/>
              <a:t>%. </a:t>
            </a:r>
            <a:endParaRPr lang="en-US" dirty="0" smtClean="0"/>
          </a:p>
          <a:p>
            <a:r>
              <a:rPr lang="en-US" dirty="0"/>
              <a:t>This automatic chronic kidney disease </a:t>
            </a:r>
            <a:r>
              <a:rPr lang="en-US" dirty="0" smtClean="0"/>
              <a:t>detection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helps reduce the kidney damage progression, but for this chronic kidney </a:t>
            </a:r>
            <a:r>
              <a:rPr lang="en-US" dirty="0" smtClean="0"/>
              <a:t>disease detection </a:t>
            </a:r>
            <a:r>
              <a:rPr lang="en-US" dirty="0"/>
              <a:t>at initial stage is necessary.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United </a:t>
            </a:r>
            <a:r>
              <a:rPr lang="en-US" dirty="0" smtClean="0"/>
              <a:t>States(US), </a:t>
            </a:r>
            <a:r>
              <a:rPr lang="en-US" dirty="0"/>
              <a:t>about 117,000 patients developed end stage renal disease (ESRD) </a:t>
            </a:r>
            <a:r>
              <a:rPr lang="en-US" dirty="0" smtClean="0"/>
              <a:t>requiring</a:t>
            </a:r>
            <a:r>
              <a:rPr lang="en-US" dirty="0"/>
              <a:t> </a:t>
            </a:r>
            <a:r>
              <a:rPr lang="en-US" dirty="0" smtClean="0"/>
              <a:t>dialysis</a:t>
            </a:r>
            <a:r>
              <a:rPr lang="en-US" dirty="0"/>
              <a:t>, while more than 663,000 prevalent patients were on dialysis in 2013. </a:t>
            </a:r>
            <a:r>
              <a:rPr lang="en-US" dirty="0" smtClean="0"/>
              <a:t>In 2012</a:t>
            </a:r>
            <a:r>
              <a:rPr lang="en-US" dirty="0"/>
              <a:t>, total Medicare spending for ESRD was about $28 billion representing 5.6% of</a:t>
            </a:r>
            <a:br>
              <a:rPr lang="en-US" dirty="0"/>
            </a:br>
            <a:r>
              <a:rPr lang="en-US" dirty="0"/>
              <a:t>the entire Medicare budget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India the approximate prevalence of chronic </a:t>
            </a:r>
            <a:r>
              <a:rPr lang="en-US" dirty="0" smtClean="0"/>
              <a:t>kidney disease </a:t>
            </a:r>
            <a:r>
              <a:rPr lang="en-US" dirty="0"/>
              <a:t>is 800 per million populations (</a:t>
            </a:r>
            <a:r>
              <a:rPr lang="en-US" dirty="0" err="1"/>
              <a:t>pmp</a:t>
            </a:r>
            <a:r>
              <a:rPr lang="en-US" dirty="0"/>
              <a:t>), and the incidence of end-stage </a:t>
            </a:r>
            <a:r>
              <a:rPr lang="en-US" dirty="0" smtClean="0"/>
              <a:t>renal disease </a:t>
            </a:r>
            <a:r>
              <a:rPr lang="en-US" dirty="0"/>
              <a:t>(ESRD) is 150-200 </a:t>
            </a:r>
            <a:r>
              <a:rPr lang="en-US" dirty="0" err="1"/>
              <a:t>pmp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Input Layer, hidden Layer and Output Layer.</a:t>
            </a:r>
          </a:p>
          <a:p>
            <a:r>
              <a:rPr lang="en-US" dirty="0" smtClean="0"/>
              <a:t>Activation Function used to activate the layer on the basis of weight.</a:t>
            </a:r>
          </a:p>
          <a:p>
            <a:r>
              <a:rPr lang="en-US" dirty="0" smtClean="0"/>
              <a:t>Activation Function used:</a:t>
            </a:r>
          </a:p>
          <a:p>
            <a:r>
              <a:rPr lang="en-US" dirty="0" smtClean="0"/>
              <a:t>Relu for </a:t>
            </a:r>
            <a:r>
              <a:rPr lang="en-US" dirty="0" smtClean="0"/>
              <a:t>Layer 2 </a:t>
            </a:r>
            <a:r>
              <a:rPr lang="en-US" dirty="0" smtClean="0"/>
              <a:t>(Hidden Layer)</a:t>
            </a:r>
          </a:p>
          <a:p>
            <a:pPr lvl="1"/>
            <a:r>
              <a:rPr lang="en-US" dirty="0" smtClean="0"/>
              <a:t>Relu has a range of [0,1] and it returns max(0,x)</a:t>
            </a:r>
          </a:p>
          <a:p>
            <a:r>
              <a:rPr lang="en-US" dirty="0" smtClean="0"/>
              <a:t>Sigmoid for Layer 3(Output layer) </a:t>
            </a:r>
          </a:p>
          <a:p>
            <a:pPr lvl="1"/>
            <a:r>
              <a:rPr lang="en-US" dirty="0" smtClean="0"/>
              <a:t>Its returns 0 or 1.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01" y="4662958"/>
            <a:ext cx="1714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2" y="24950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Gradient Descent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Stochastic Gradient Descent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141" y="1011452"/>
            <a:ext cx="467677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07" y="4694084"/>
            <a:ext cx="6096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 set has 18 parameters, thus the input layer has 18 perceptron with relu as a activation function.</a:t>
            </a:r>
          </a:p>
          <a:p>
            <a:r>
              <a:rPr lang="en-US" dirty="0" smtClean="0"/>
              <a:t>In the hidden layer we have taken 9 perceptron.</a:t>
            </a:r>
          </a:p>
          <a:p>
            <a:r>
              <a:rPr lang="en-US" dirty="0" smtClean="0"/>
              <a:t>The last layer has a single perceptron which is activated using  sigmoid function thus resulting in 0 or 1 as the classification of chronic kidney 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K-fold cross validation with k=10.</a:t>
            </a:r>
          </a:p>
          <a:p>
            <a:r>
              <a:rPr lang="en-US" dirty="0" smtClean="0"/>
              <a:t>For classification</a:t>
            </a:r>
            <a:r>
              <a:rPr lang="en-US" dirty="0"/>
              <a:t>, the accuracy estimate is the overall number of correct classifications </a:t>
            </a:r>
            <a:r>
              <a:rPr lang="en-US" dirty="0" smtClean="0"/>
              <a:t>from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k</a:t>
            </a:r>
            <a:r>
              <a:rPr lang="en-US" i="1" dirty="0" smtClean="0"/>
              <a:t> </a:t>
            </a:r>
            <a:r>
              <a:rPr lang="en-US" dirty="0"/>
              <a:t>iterations, divided by the total number of tuples </a:t>
            </a:r>
            <a:r>
              <a:rPr lang="en-US" dirty="0" smtClean="0"/>
              <a:t>i.e. 224 tuples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32" y="2589899"/>
            <a:ext cx="10396583" cy="23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348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Prediction of Chronic Kidney Diseases using Deep Artificial Neural Network Technique </vt:lpstr>
      <vt:lpstr>Contents:</vt:lpstr>
      <vt:lpstr>Abstract</vt:lpstr>
      <vt:lpstr>Introduction</vt:lpstr>
      <vt:lpstr>Neural Network</vt:lpstr>
      <vt:lpstr>Gradient Descent      Stochastic Gradient Descent   </vt:lpstr>
      <vt:lpstr>Neural Network (Cont.)</vt:lpstr>
      <vt:lpstr>K-Fold Cross Validation</vt:lpstr>
      <vt:lpstr>Results</vt:lpstr>
      <vt:lpstr>Conclusion</vt:lpstr>
      <vt:lpstr>Appendix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Chronic Kidney Diseases using Deep Artificial Neural Network Technique  </dc:title>
  <dc:creator>Himansh12</dc:creator>
  <cp:lastModifiedBy>Himansh12</cp:lastModifiedBy>
  <cp:revision>43</cp:revision>
  <dcterms:created xsi:type="dcterms:W3CDTF">2018-07-24T06:12:50Z</dcterms:created>
  <dcterms:modified xsi:type="dcterms:W3CDTF">2018-07-28T11:44:48Z</dcterms:modified>
</cp:coreProperties>
</file>