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65" r:id="rId2"/>
    <p:sldId id="322" r:id="rId3"/>
    <p:sldId id="320" r:id="rId4"/>
    <p:sldId id="321" r:id="rId5"/>
    <p:sldId id="323" r:id="rId6"/>
    <p:sldId id="325" r:id="rId7"/>
    <p:sldId id="326" r:id="rId8"/>
    <p:sldId id="329" r:id="rId9"/>
    <p:sldId id="330" r:id="rId10"/>
    <p:sldId id="324" r:id="rId11"/>
    <p:sldId id="328" r:id="rId12"/>
    <p:sldId id="327" r:id="rId13"/>
    <p:sldId id="331" r:id="rId14"/>
    <p:sldId id="332" r:id="rId15"/>
  </p:sldIdLst>
  <p:sldSz cx="12188825"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2C8EA-E41B-4637-B21B-14F0ACCEB96F}" v="14" dt="2024-08-09T06:38:22.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2" d="100"/>
          <a:sy n="82" d="100"/>
        </p:scale>
        <p:origin x="643"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8/9/2024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8/9/2024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8/9/2024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8/9/2024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8/9/2024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8/9/2024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8/9/2024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8/9/2024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8/9/2024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8/9/2024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8/9/2024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8/9/2024</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8/9/2024</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05780" y="764704"/>
            <a:ext cx="10297143" cy="1728192"/>
          </a:xfrm>
        </p:spPr>
        <p:txBody>
          <a:bodyPr>
            <a:normAutofit/>
          </a:bodyPr>
          <a:lstStyle/>
          <a:p>
            <a:r>
              <a:rPr lang="en-US" b="1"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DLaM Display" panose="02010000000000000000" pitchFamily="2" charset="0"/>
                <a:ea typeface="ADLaM Display" panose="02010000000000000000" pitchFamily="2" charset="0"/>
                <a:cs typeface="ADLaM Display" panose="02010000000000000000" pitchFamily="2" charset="0"/>
              </a:rPr>
              <a:t>Multi Client-Server Chat</a:t>
            </a:r>
          </a:p>
        </p:txBody>
      </p:sp>
      <p:sp>
        <p:nvSpPr>
          <p:cNvPr id="4" name="Subtitle 3"/>
          <p:cNvSpPr>
            <a:spLocks noGrp="1"/>
          </p:cNvSpPr>
          <p:nvPr>
            <p:ph type="subTitle" idx="1"/>
          </p:nvPr>
        </p:nvSpPr>
        <p:spPr>
          <a:xfrm>
            <a:off x="477788" y="5949280"/>
            <a:ext cx="8817025" cy="792088"/>
          </a:xfrm>
        </p:spPr>
        <p:txBody>
          <a:bodyPr>
            <a:normAutofit/>
          </a:bodyPr>
          <a:lstStyle/>
          <a:p>
            <a:r>
              <a:rPr lang="it-IT" b="1" dirty="0">
                <a:latin typeface="Times New Roman" panose="02020603050405020304" pitchFamily="18" charset="0"/>
                <a:cs typeface="Times New Roman" panose="02020603050405020304" pitchFamily="18" charset="0"/>
              </a:rPr>
              <a:t>Presented by: himanshee kumari</a:t>
            </a:r>
          </a:p>
          <a:p>
            <a:r>
              <a:rPr lang="it-IT" b="1" dirty="0">
                <a:latin typeface="Times New Roman" panose="02020603050405020304" pitchFamily="18" charset="0"/>
                <a:cs typeface="Times New Roman" panose="02020603050405020304" pitchFamily="18" charset="0"/>
              </a:rPr>
              <a:t>Date: 09/08/2024</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D4C9-6F78-FA7A-0E9A-9E7CBEE280CA}"/>
              </a:ext>
            </a:extLst>
          </p:cNvPr>
          <p:cNvSpPr>
            <a:spLocks noGrp="1"/>
          </p:cNvSpPr>
          <p:nvPr>
            <p:ph type="ctrTitle"/>
          </p:nvPr>
        </p:nvSpPr>
        <p:spPr>
          <a:xfrm>
            <a:off x="4366220" y="0"/>
            <a:ext cx="6912768" cy="1080120"/>
          </a:xfrm>
        </p:spPr>
        <p:txBody>
          <a:bodyPr>
            <a:normAutofit/>
          </a:bodyPr>
          <a:lstStyle/>
          <a:p>
            <a:r>
              <a:rPr lang="en-IN" sz="4400" b="1" dirty="0">
                <a:latin typeface="Times New Roman" panose="02020603050405020304" pitchFamily="18" charset="0"/>
                <a:cs typeface="Times New Roman" panose="02020603050405020304" pitchFamily="18" charset="0"/>
              </a:rPr>
              <a:t>MODULE</a:t>
            </a:r>
          </a:p>
        </p:txBody>
      </p:sp>
      <p:sp>
        <p:nvSpPr>
          <p:cNvPr id="3" name="Subtitle 2">
            <a:extLst>
              <a:ext uri="{FF2B5EF4-FFF2-40B4-BE49-F238E27FC236}">
                <a16:creationId xmlns:a16="http://schemas.microsoft.com/office/drawing/2014/main" id="{5FE87A3B-A6EA-2D7E-DB30-8E38777F356D}"/>
              </a:ext>
            </a:extLst>
          </p:cNvPr>
          <p:cNvSpPr>
            <a:spLocks noGrp="1"/>
          </p:cNvSpPr>
          <p:nvPr>
            <p:ph type="subTitle" idx="1"/>
          </p:nvPr>
        </p:nvSpPr>
        <p:spPr>
          <a:xfrm>
            <a:off x="837828" y="1412776"/>
            <a:ext cx="10441160" cy="4391000"/>
          </a:xfrm>
        </p:spPr>
        <p:txBody>
          <a:bodyPr>
            <a:noAutofit/>
          </a:bodyPr>
          <a:lstStyle/>
          <a:p>
            <a:pPr marL="342900" indent="-342900" algn="just">
              <a:buFont typeface="Arial" panose="020B0604020202020204" pitchFamily="34" charset="0"/>
              <a:buChar char="•"/>
            </a:pPr>
            <a:r>
              <a:rPr lang="en-GB" sz="2400" b="1" cap="none" dirty="0">
                <a:solidFill>
                  <a:schemeClr val="tx1"/>
                </a:solidFill>
                <a:latin typeface="Times New Roman" panose="02020603050405020304" pitchFamily="18" charset="0"/>
                <a:cs typeface="Times New Roman" panose="02020603050405020304" pitchFamily="18" charset="0"/>
              </a:rPr>
              <a:t>1. Server Module: </a:t>
            </a:r>
            <a:r>
              <a:rPr lang="en-GB" sz="2400" cap="none" dirty="0">
                <a:solidFill>
                  <a:schemeClr val="tx1"/>
                </a:solidFill>
                <a:latin typeface="Times New Roman" panose="02020603050405020304" pitchFamily="18" charset="0"/>
                <a:cs typeface="Times New Roman" panose="02020603050405020304" pitchFamily="18" charset="0"/>
              </a:rPr>
              <a:t>Manages all client connections, handles message routing, and ensures reliable communication between users.</a:t>
            </a:r>
          </a:p>
          <a:p>
            <a:pPr algn="just"/>
            <a:r>
              <a:rPr lang="en-GB" sz="2400" b="1" cap="none" dirty="0">
                <a:solidFill>
                  <a:schemeClr val="tx1"/>
                </a:solidFill>
                <a:latin typeface="Times New Roman" panose="02020603050405020304" pitchFamily="18" charset="0"/>
                <a:cs typeface="Times New Roman" panose="02020603050405020304" pitchFamily="18" charset="0"/>
              </a:rPr>
              <a:t>   Key Functions:</a:t>
            </a:r>
          </a:p>
          <a:p>
            <a:pPr marL="342900" indent="-342900" algn="just">
              <a:buFont typeface="Arial" panose="020B0604020202020204" pitchFamily="34" charset="0"/>
              <a:buChar char="•"/>
            </a:pPr>
            <a:r>
              <a:rPr lang="en-GB" sz="2400" cap="none" dirty="0">
                <a:solidFill>
                  <a:schemeClr val="tx1"/>
                </a:solidFill>
                <a:latin typeface="Times New Roman" panose="02020603050405020304" pitchFamily="18" charset="0"/>
                <a:cs typeface="Times New Roman" panose="02020603050405020304" pitchFamily="18" charset="0"/>
              </a:rPr>
              <a:t>Accepting and managing multiple client connections using threading or asynchronous I/O.</a:t>
            </a:r>
          </a:p>
          <a:p>
            <a:pPr marL="342900" indent="-342900" algn="just">
              <a:buFont typeface="Arial" panose="020B0604020202020204" pitchFamily="34" charset="0"/>
              <a:buChar char="•"/>
            </a:pPr>
            <a:r>
              <a:rPr lang="en-GB" sz="2400" cap="none" dirty="0">
                <a:solidFill>
                  <a:schemeClr val="tx1"/>
                </a:solidFill>
                <a:latin typeface="Times New Roman" panose="02020603050405020304" pitchFamily="18" charset="0"/>
                <a:cs typeface="Times New Roman" panose="02020603050405020304" pitchFamily="18" charset="0"/>
              </a:rPr>
              <a:t>Receiving messages from clients and broadcasting them to the appropriate recipients.</a:t>
            </a:r>
          </a:p>
          <a:p>
            <a:pPr marL="342900" indent="-342900" algn="just">
              <a:buFont typeface="Arial" panose="020B0604020202020204" pitchFamily="34" charset="0"/>
              <a:buChar char="•"/>
            </a:pPr>
            <a:r>
              <a:rPr lang="en-GB" sz="2400" cap="none" dirty="0">
                <a:solidFill>
                  <a:schemeClr val="tx1"/>
                </a:solidFill>
                <a:latin typeface="Times New Roman" panose="02020603050405020304" pitchFamily="18" charset="0"/>
                <a:cs typeface="Times New Roman" panose="02020603050405020304" pitchFamily="18" charset="0"/>
              </a:rPr>
              <a:t>Handling disconnections and maintaining server stability.</a:t>
            </a:r>
            <a:endParaRPr lang="en-IN" sz="24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7289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D4C9-6F78-FA7A-0E9A-9E7CBEE280CA}"/>
              </a:ext>
            </a:extLst>
          </p:cNvPr>
          <p:cNvSpPr>
            <a:spLocks noGrp="1"/>
          </p:cNvSpPr>
          <p:nvPr>
            <p:ph type="ctrTitle"/>
          </p:nvPr>
        </p:nvSpPr>
        <p:spPr>
          <a:xfrm>
            <a:off x="4366220" y="0"/>
            <a:ext cx="6912768" cy="1080120"/>
          </a:xfrm>
        </p:spPr>
        <p:txBody>
          <a:bodyPr>
            <a:normAutofit/>
          </a:bodyPr>
          <a:lstStyle/>
          <a:p>
            <a:r>
              <a:rPr lang="en-IN" sz="4400" b="1" dirty="0">
                <a:latin typeface="Times New Roman" panose="02020603050405020304" pitchFamily="18" charset="0"/>
                <a:cs typeface="Times New Roman" panose="02020603050405020304" pitchFamily="18" charset="0"/>
              </a:rPr>
              <a:t>MODULE</a:t>
            </a:r>
          </a:p>
        </p:txBody>
      </p:sp>
      <p:sp>
        <p:nvSpPr>
          <p:cNvPr id="3" name="Subtitle 2">
            <a:extLst>
              <a:ext uri="{FF2B5EF4-FFF2-40B4-BE49-F238E27FC236}">
                <a16:creationId xmlns:a16="http://schemas.microsoft.com/office/drawing/2014/main" id="{5FE87A3B-A6EA-2D7E-DB30-8E38777F356D}"/>
              </a:ext>
            </a:extLst>
          </p:cNvPr>
          <p:cNvSpPr>
            <a:spLocks noGrp="1"/>
          </p:cNvSpPr>
          <p:nvPr>
            <p:ph type="subTitle" idx="1"/>
          </p:nvPr>
        </p:nvSpPr>
        <p:spPr>
          <a:xfrm>
            <a:off x="837828" y="1412776"/>
            <a:ext cx="10441160" cy="4391000"/>
          </a:xfrm>
        </p:spPr>
        <p:txBody>
          <a:bodyPr>
            <a:noAutofit/>
          </a:bodyPr>
          <a:lstStyle/>
          <a:p>
            <a:pPr marL="342900" indent="-342900" algn="just">
              <a:buFont typeface="Arial" panose="020B0604020202020204" pitchFamily="34" charset="0"/>
              <a:buChar char="•"/>
            </a:pPr>
            <a:r>
              <a:rPr lang="en-GB" sz="2400" b="1" cap="none" dirty="0">
                <a:solidFill>
                  <a:schemeClr val="tx1"/>
                </a:solidFill>
                <a:latin typeface="Times New Roman" panose="02020603050405020304" pitchFamily="18" charset="0"/>
                <a:cs typeface="Times New Roman" panose="02020603050405020304" pitchFamily="18" charset="0"/>
              </a:rPr>
              <a:t>2. Client Module: </a:t>
            </a:r>
            <a:r>
              <a:rPr lang="en-GB" sz="2400" cap="none" dirty="0">
                <a:solidFill>
                  <a:schemeClr val="tx1"/>
                </a:solidFill>
                <a:latin typeface="Times New Roman" panose="02020603050405020304" pitchFamily="18" charset="0"/>
                <a:cs typeface="Times New Roman" panose="02020603050405020304" pitchFamily="18" charset="0"/>
              </a:rPr>
              <a:t>Provides the interface through which users connect to the server, send messages, and receive messages from other users.</a:t>
            </a:r>
          </a:p>
          <a:p>
            <a:pPr algn="just"/>
            <a:r>
              <a:rPr lang="en-GB" sz="2400" cap="none" dirty="0">
                <a:solidFill>
                  <a:schemeClr val="tx1"/>
                </a:solidFill>
                <a:latin typeface="Times New Roman" panose="02020603050405020304" pitchFamily="18" charset="0"/>
                <a:cs typeface="Times New Roman" panose="02020603050405020304" pitchFamily="18" charset="0"/>
              </a:rPr>
              <a:t>   </a:t>
            </a:r>
            <a:r>
              <a:rPr lang="en-GB" sz="2400" b="1" cap="none" dirty="0">
                <a:solidFill>
                  <a:schemeClr val="tx1"/>
                </a:solidFill>
                <a:latin typeface="Times New Roman" panose="02020603050405020304" pitchFamily="18" charset="0"/>
                <a:cs typeface="Times New Roman" panose="02020603050405020304" pitchFamily="18" charset="0"/>
              </a:rPr>
              <a:t>Key Functions:</a:t>
            </a:r>
          </a:p>
          <a:p>
            <a:pPr marL="342900" indent="-342900" algn="just">
              <a:buFont typeface="Arial" panose="020B0604020202020204" pitchFamily="34" charset="0"/>
              <a:buChar char="•"/>
            </a:pPr>
            <a:r>
              <a:rPr lang="en-GB" sz="2400" cap="none" dirty="0">
                <a:solidFill>
                  <a:schemeClr val="tx1"/>
                </a:solidFill>
                <a:latin typeface="Times New Roman" panose="02020603050405020304" pitchFamily="18" charset="0"/>
                <a:cs typeface="Times New Roman" panose="02020603050405020304" pitchFamily="18" charset="0"/>
              </a:rPr>
              <a:t>Establishing a connection with the server using socket programming.</a:t>
            </a:r>
          </a:p>
          <a:p>
            <a:pPr marL="342900" indent="-342900" algn="just">
              <a:buFont typeface="Arial" panose="020B0604020202020204" pitchFamily="34" charset="0"/>
              <a:buChar char="•"/>
            </a:pPr>
            <a:r>
              <a:rPr lang="en-GB" sz="2400" cap="none" dirty="0">
                <a:solidFill>
                  <a:schemeClr val="tx1"/>
                </a:solidFill>
                <a:latin typeface="Times New Roman" panose="02020603050405020304" pitchFamily="18" charset="0"/>
                <a:cs typeface="Times New Roman" panose="02020603050405020304" pitchFamily="18" charset="0"/>
              </a:rPr>
              <a:t>Sending user input (messages) to the </a:t>
            </a:r>
            <a:r>
              <a:rPr lang="en-GB" sz="2400" cap="none" dirty="0" err="1">
                <a:solidFill>
                  <a:schemeClr val="tx1"/>
                </a:solidFill>
                <a:latin typeface="Times New Roman" panose="02020603050405020304" pitchFamily="18" charset="0"/>
                <a:cs typeface="Times New Roman" panose="02020603050405020304" pitchFamily="18" charset="0"/>
              </a:rPr>
              <a:t>server.Displaying</a:t>
            </a:r>
            <a:r>
              <a:rPr lang="en-GB" sz="2400" cap="none" dirty="0">
                <a:solidFill>
                  <a:schemeClr val="tx1"/>
                </a:solidFill>
                <a:latin typeface="Times New Roman" panose="02020603050405020304" pitchFamily="18" charset="0"/>
                <a:cs typeface="Times New Roman" panose="02020603050405020304" pitchFamily="18" charset="0"/>
              </a:rPr>
              <a:t> received messages in the user interface.</a:t>
            </a:r>
            <a:endParaRPr lang="en-IN" sz="24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37325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D4C9-6F78-FA7A-0E9A-9E7CBEE280CA}"/>
              </a:ext>
            </a:extLst>
          </p:cNvPr>
          <p:cNvSpPr>
            <a:spLocks noGrp="1"/>
          </p:cNvSpPr>
          <p:nvPr>
            <p:ph type="ctrTitle"/>
          </p:nvPr>
        </p:nvSpPr>
        <p:spPr>
          <a:xfrm>
            <a:off x="2277988" y="0"/>
            <a:ext cx="9001000" cy="1080120"/>
          </a:xfrm>
        </p:spPr>
        <p:txBody>
          <a:bodyPr>
            <a:normAutofit/>
          </a:bodyPr>
          <a:lstStyle/>
          <a:p>
            <a:r>
              <a:rPr lang="en-IN" sz="4400" b="1" dirty="0">
                <a:latin typeface="Times New Roman" panose="02020603050405020304" pitchFamily="18" charset="0"/>
                <a:cs typeface="Times New Roman" panose="02020603050405020304" pitchFamily="18" charset="0"/>
              </a:rPr>
              <a:t>FUTURE ENHANCEMENTS</a:t>
            </a:r>
          </a:p>
        </p:txBody>
      </p:sp>
      <p:sp>
        <p:nvSpPr>
          <p:cNvPr id="3" name="Subtitle 2">
            <a:extLst>
              <a:ext uri="{FF2B5EF4-FFF2-40B4-BE49-F238E27FC236}">
                <a16:creationId xmlns:a16="http://schemas.microsoft.com/office/drawing/2014/main" id="{5FE87A3B-A6EA-2D7E-DB30-8E38777F356D}"/>
              </a:ext>
            </a:extLst>
          </p:cNvPr>
          <p:cNvSpPr>
            <a:spLocks noGrp="1"/>
          </p:cNvSpPr>
          <p:nvPr>
            <p:ph type="subTitle" idx="1"/>
          </p:nvPr>
        </p:nvSpPr>
        <p:spPr>
          <a:xfrm>
            <a:off x="837828" y="1412776"/>
            <a:ext cx="10441160" cy="4391000"/>
          </a:xfrm>
        </p:spPr>
        <p:txBody>
          <a:bodyPr>
            <a:noAutofit/>
          </a:bodyPr>
          <a:lstStyle/>
          <a:p>
            <a:pPr marL="342900" indent="-342900" algn="just">
              <a:buFont typeface="Arial" panose="020B0604020202020204" pitchFamily="34" charset="0"/>
              <a:buChar char="•"/>
            </a:pPr>
            <a:r>
              <a:rPr lang="en-GB" sz="2400" b="1" cap="none" dirty="0">
                <a:solidFill>
                  <a:schemeClr val="tx1"/>
                </a:solidFill>
                <a:latin typeface="Times New Roman" panose="02020603050405020304" pitchFamily="18" charset="0"/>
                <a:cs typeface="Times New Roman" panose="02020603050405020304" pitchFamily="18" charset="0"/>
              </a:rPr>
              <a:t>Multimedia Messaging: </a:t>
            </a:r>
            <a:r>
              <a:rPr lang="en-GB" sz="2400" cap="none" dirty="0">
                <a:solidFill>
                  <a:schemeClr val="tx1"/>
                </a:solidFill>
                <a:latin typeface="Times New Roman" panose="02020603050405020304" pitchFamily="18" charset="0"/>
                <a:cs typeface="Times New Roman" panose="02020603050405020304" pitchFamily="18" charset="0"/>
              </a:rPr>
              <a:t>Integrate support for multimedia messages, allowing users to send and receive images, videos, audio files, and documents.</a:t>
            </a:r>
          </a:p>
          <a:p>
            <a:pPr marL="342900" indent="-342900" algn="just">
              <a:buFont typeface="Arial" panose="020B0604020202020204" pitchFamily="34" charset="0"/>
              <a:buChar char="•"/>
            </a:pPr>
            <a:r>
              <a:rPr lang="en-GB" sz="2400" b="1" cap="none" dirty="0">
                <a:solidFill>
                  <a:schemeClr val="tx1"/>
                </a:solidFill>
                <a:latin typeface="Times New Roman" panose="02020603050405020304" pitchFamily="18" charset="0"/>
                <a:cs typeface="Times New Roman" panose="02020603050405020304" pitchFamily="18" charset="0"/>
              </a:rPr>
              <a:t>End-to-End Encryption: </a:t>
            </a:r>
            <a:r>
              <a:rPr lang="en-GB" sz="2400" cap="none" dirty="0">
                <a:solidFill>
                  <a:schemeClr val="tx1"/>
                </a:solidFill>
                <a:latin typeface="Times New Roman" panose="02020603050405020304" pitchFamily="18" charset="0"/>
                <a:cs typeface="Times New Roman" panose="02020603050405020304" pitchFamily="18" charset="0"/>
              </a:rPr>
              <a:t>Implement end-to-end encryption (E2EE) to ensure that only the communicating users can read the messages, without even the server having access to the plaintext data.</a:t>
            </a:r>
          </a:p>
          <a:p>
            <a:pPr marL="342900" indent="-342900" algn="just">
              <a:buFont typeface="Arial" panose="020B0604020202020204" pitchFamily="34" charset="0"/>
              <a:buChar char="•"/>
            </a:pPr>
            <a:r>
              <a:rPr lang="en-GB" sz="2400" b="1" cap="none" dirty="0">
                <a:solidFill>
                  <a:schemeClr val="tx1"/>
                </a:solidFill>
                <a:latin typeface="Times New Roman" panose="02020603050405020304" pitchFamily="18" charset="0"/>
                <a:cs typeface="Times New Roman" panose="02020603050405020304" pitchFamily="18" charset="0"/>
              </a:rPr>
              <a:t>Advanced User Management: </a:t>
            </a:r>
            <a:r>
              <a:rPr lang="en-GB" sz="2400" cap="none" dirty="0">
                <a:solidFill>
                  <a:schemeClr val="tx1"/>
                </a:solidFill>
                <a:latin typeface="Times New Roman" panose="02020603050405020304" pitchFamily="18" charset="0"/>
                <a:cs typeface="Times New Roman" panose="02020603050405020304" pitchFamily="18" charset="0"/>
              </a:rPr>
              <a:t>Develop features for user roles, permissions, and group management, including admin privileges, group chats, and broadcast messaging.</a:t>
            </a:r>
          </a:p>
          <a:p>
            <a:pPr marL="342900" indent="-342900" algn="just">
              <a:buFont typeface="Arial" panose="020B0604020202020204" pitchFamily="34" charset="0"/>
              <a:buChar char="•"/>
            </a:pPr>
            <a:r>
              <a:rPr lang="en-GB" sz="2400" b="1" cap="none" dirty="0">
                <a:solidFill>
                  <a:schemeClr val="tx1"/>
                </a:solidFill>
                <a:latin typeface="Times New Roman" panose="02020603050405020304" pitchFamily="18" charset="0"/>
                <a:cs typeface="Times New Roman" panose="02020603050405020304" pitchFamily="18" charset="0"/>
              </a:rPr>
              <a:t>AI-Powered Features: </a:t>
            </a:r>
            <a:r>
              <a:rPr lang="en-GB" sz="2400" cap="none" dirty="0">
                <a:solidFill>
                  <a:schemeClr val="tx1"/>
                </a:solidFill>
                <a:latin typeface="Times New Roman" panose="02020603050405020304" pitchFamily="18" charset="0"/>
                <a:cs typeface="Times New Roman" panose="02020603050405020304" pitchFamily="18" charset="0"/>
              </a:rPr>
              <a:t>Integrate AI-driven features such as chatbots, automated responses, sentiment analysis, and language translation.</a:t>
            </a:r>
          </a:p>
          <a:p>
            <a:pPr marL="342900" indent="-342900" algn="just">
              <a:buFont typeface="Arial" panose="020B0604020202020204" pitchFamily="34" charset="0"/>
              <a:buChar char="•"/>
            </a:pPr>
            <a:r>
              <a:rPr lang="en-GB" sz="2400" b="1" cap="none" dirty="0">
                <a:solidFill>
                  <a:schemeClr val="tx1"/>
                </a:solidFill>
                <a:latin typeface="Times New Roman" panose="02020603050405020304" pitchFamily="18" charset="0"/>
                <a:cs typeface="Times New Roman" panose="02020603050405020304" pitchFamily="18" charset="0"/>
              </a:rPr>
              <a:t>Scalable Cloud Deployment: </a:t>
            </a:r>
            <a:r>
              <a:rPr lang="en-GB" sz="2400" cap="none" dirty="0">
                <a:solidFill>
                  <a:schemeClr val="tx1"/>
                </a:solidFill>
                <a:latin typeface="Times New Roman" panose="02020603050405020304" pitchFamily="18" charset="0"/>
                <a:cs typeface="Times New Roman" panose="02020603050405020304" pitchFamily="18" charset="0"/>
              </a:rPr>
              <a:t>Deploy the chat system on cloud platforms like AWS, Azure, or Google Cloud to support global accessibility, auto-scaling, and high availability.</a:t>
            </a:r>
            <a:endParaRPr lang="en-IN" sz="24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433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3EDD-1AC3-E513-219F-02F6A9BF78AD}"/>
              </a:ext>
            </a:extLst>
          </p:cNvPr>
          <p:cNvSpPr>
            <a:spLocks noGrp="1"/>
          </p:cNvSpPr>
          <p:nvPr>
            <p:ph type="title"/>
          </p:nvPr>
        </p:nvSpPr>
        <p:spPr>
          <a:xfrm>
            <a:off x="3790156" y="476672"/>
            <a:ext cx="6732242" cy="815752"/>
          </a:xfrm>
        </p:spPr>
        <p:txBody>
          <a:bodyPr>
            <a:normAutofit/>
          </a:bodyPr>
          <a:lstStyle/>
          <a:p>
            <a:r>
              <a:rPr lang="en-IN" sz="44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58C4816D-5435-F1A4-5D55-D7D1B7A7B19A}"/>
              </a:ext>
            </a:extLst>
          </p:cNvPr>
          <p:cNvSpPr txBox="1"/>
          <p:nvPr/>
        </p:nvSpPr>
        <p:spPr>
          <a:xfrm>
            <a:off x="1485900" y="1628800"/>
            <a:ext cx="9180514" cy="2677656"/>
          </a:xfrm>
          <a:prstGeom prst="rect">
            <a:avLst/>
          </a:prstGeom>
          <a:noFill/>
        </p:spPr>
        <p:txBody>
          <a:bodyPr wrap="square" rtlCol="0">
            <a:spAutoFit/>
          </a:bodyPr>
          <a:lstStyle/>
          <a:p>
            <a:pPr algn="just"/>
            <a:r>
              <a:rPr lang="en-GB" sz="2400" dirty="0">
                <a:latin typeface="Times New Roman" panose="02020603050405020304" pitchFamily="18" charset="0"/>
                <a:cs typeface="Times New Roman" panose="02020603050405020304" pitchFamily="18" charset="0"/>
              </a:rPr>
              <a:t>The multi-client server chat project successfully demonstrated the development of a scalable, secure, and reliable communication system. The solutions implemented effectively addressed the challenges encountered, resulting in a robust application suitable for various use cases. Future directions may involve incorporating AI for enhanced user experience, improving system scalability further, and exploring cloud-based deployment for global accessibility.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95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B9EF0-012F-EA88-DA2B-C96CB9DF1835}"/>
              </a:ext>
            </a:extLst>
          </p:cNvPr>
          <p:cNvSpPr txBox="1"/>
          <p:nvPr/>
        </p:nvSpPr>
        <p:spPr>
          <a:xfrm>
            <a:off x="2133972" y="2492896"/>
            <a:ext cx="11521280" cy="1446550"/>
          </a:xfrm>
          <a:prstGeom prst="rect">
            <a:avLst/>
          </a:prstGeom>
          <a:noFill/>
        </p:spPr>
        <p:txBody>
          <a:bodyPr wrap="square" rtlCol="0">
            <a:spAutoFit/>
          </a:bodyPr>
          <a:lstStyle/>
          <a:p>
            <a:r>
              <a:rPr lang="en-IN" sz="8800" b="1" dirty="0">
                <a:ln/>
                <a:pattFill prst="dkUpDiag">
                  <a:fgClr>
                    <a:schemeClr val="bg1">
                      <a:lumMod val="50000"/>
                    </a:schemeClr>
                  </a:fgClr>
                  <a:bgClr>
                    <a:schemeClr val="tx1">
                      <a:lumMod val="75000"/>
                      <a:lumOff val="25000"/>
                    </a:schemeClr>
                  </a:bgClr>
                </a:pattFill>
                <a:effectLst>
                  <a:outerShdw blurRad="75057" dist="38100" dir="5400000" sy="-20000" rotWithShape="0">
                    <a:prstClr val="black">
                      <a:alpha val="25000"/>
                    </a:prstClr>
                  </a:outerShdw>
                </a:effectLst>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173056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81C1-DC1F-BA34-2C16-B7F2F617CC71}"/>
              </a:ext>
            </a:extLst>
          </p:cNvPr>
          <p:cNvSpPr>
            <a:spLocks noGrp="1"/>
          </p:cNvSpPr>
          <p:nvPr>
            <p:ph type="title"/>
          </p:nvPr>
        </p:nvSpPr>
        <p:spPr>
          <a:xfrm>
            <a:off x="2854053" y="381000"/>
            <a:ext cx="7812362" cy="887760"/>
          </a:xfrm>
        </p:spPr>
        <p:txBody>
          <a:bodyPr>
            <a:normAutofit/>
          </a:bodyPr>
          <a:lstStyle/>
          <a:p>
            <a:r>
              <a:rPr lang="en-IN" sz="4400" b="1" dirty="0">
                <a:latin typeface="Times New Roman" panose="02020603050405020304" pitchFamily="18" charset="0"/>
                <a:cs typeface="Times New Roman" panose="02020603050405020304" pitchFamily="18" charset="0"/>
              </a:rPr>
              <a:t>PROJECT OVERVIEW</a:t>
            </a:r>
          </a:p>
        </p:txBody>
      </p:sp>
      <p:sp>
        <p:nvSpPr>
          <p:cNvPr id="3" name="TextBox 2">
            <a:extLst>
              <a:ext uri="{FF2B5EF4-FFF2-40B4-BE49-F238E27FC236}">
                <a16:creationId xmlns:a16="http://schemas.microsoft.com/office/drawing/2014/main" id="{02016D7A-9F63-0715-9EE0-943820C8C8D8}"/>
              </a:ext>
            </a:extLst>
          </p:cNvPr>
          <p:cNvSpPr txBox="1"/>
          <p:nvPr/>
        </p:nvSpPr>
        <p:spPr>
          <a:xfrm>
            <a:off x="945840" y="1556792"/>
            <a:ext cx="10297144" cy="3785652"/>
          </a:xfrm>
          <a:prstGeom prst="rect">
            <a:avLst/>
          </a:prstGeom>
          <a:noFill/>
        </p:spPr>
        <p:txBody>
          <a:bodyPr wrap="square" rtlCol="0">
            <a:spAutoFit/>
          </a:bodyPr>
          <a:lstStyle/>
          <a:p>
            <a:pPr algn="just"/>
            <a:r>
              <a:rPr lang="en-GB" sz="2400" dirty="0">
                <a:latin typeface="Times New Roman" panose="02020603050405020304" pitchFamily="18" charset="0"/>
                <a:cs typeface="Times New Roman" panose="02020603050405020304" pitchFamily="18" charset="0"/>
              </a:rPr>
              <a:t>The Multi-Client Server Chat Project is a comprehensive initiative aimed at developing a real-time communication platform that enables multiple users to interact seamlessly through a central server. The project was conceived to address the growing need for efficient and scalable chat systems in various domains, such as social networking, customer support, and online collaboration.</a:t>
            </a:r>
          </a:p>
          <a:p>
            <a:pPr algn="just"/>
            <a:r>
              <a:rPr lang="en-GB" sz="2400" dirty="0">
                <a:latin typeface="Times New Roman" panose="02020603050405020304" pitchFamily="18" charset="0"/>
                <a:cs typeface="Times New Roman" panose="02020603050405020304" pitchFamily="18" charset="0"/>
              </a:rPr>
              <a:t>The core of the project involves designing and implementing a server capable of managing numerous client connections concurrently, ensuring reliable message delivery, and maintaining optimal performance even as the number of users increases. The client-side application was developed with a focus on user-friendliness, providing an intuitive interface for sending and receiving messages.</a:t>
            </a:r>
          </a:p>
        </p:txBody>
      </p:sp>
    </p:spTree>
    <p:extLst>
      <p:ext uri="{BB962C8B-B14F-4D97-AF65-F5344CB8AC3E}">
        <p14:creationId xmlns:p14="http://schemas.microsoft.com/office/powerpoint/2010/main" val="4039719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81C1-DC1F-BA34-2C16-B7F2F617CC71}"/>
              </a:ext>
            </a:extLst>
          </p:cNvPr>
          <p:cNvSpPr>
            <a:spLocks noGrp="1"/>
          </p:cNvSpPr>
          <p:nvPr>
            <p:ph type="title"/>
          </p:nvPr>
        </p:nvSpPr>
        <p:spPr>
          <a:xfrm>
            <a:off x="3358107" y="381000"/>
            <a:ext cx="7308307" cy="887760"/>
          </a:xfrm>
        </p:spPr>
        <p:txBody>
          <a:bodyPr>
            <a:normAutofit/>
          </a:bodyPr>
          <a:lstStyle/>
          <a:p>
            <a:r>
              <a:rPr lang="en-IN" sz="44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02016D7A-9F63-0715-9EE0-943820C8C8D8}"/>
              </a:ext>
            </a:extLst>
          </p:cNvPr>
          <p:cNvSpPr txBox="1"/>
          <p:nvPr/>
        </p:nvSpPr>
        <p:spPr>
          <a:xfrm>
            <a:off x="1053852" y="1484784"/>
            <a:ext cx="10297144" cy="4524315"/>
          </a:xfrm>
          <a:prstGeom prst="rect">
            <a:avLst/>
          </a:prstGeom>
          <a:noFill/>
        </p:spPr>
        <p:txBody>
          <a:bodyPr wrap="square" rtlCol="0">
            <a:spAutoFit/>
          </a:bodyPr>
          <a:lstStyle/>
          <a:p>
            <a:pPr algn="just"/>
            <a:r>
              <a:rPr lang="en-GB" sz="2400" dirty="0">
                <a:latin typeface="Times New Roman" panose="02020603050405020304" pitchFamily="18" charset="0"/>
                <a:cs typeface="Times New Roman" panose="02020603050405020304" pitchFamily="18" charset="0"/>
              </a:rPr>
              <a:t>In today's digitally connected world, real-time communication has become an integral part of personal and professional interactions. From social networking platforms to collaborative work environments, the demand for efficient and reliable chat systems is ever-increasing. Recognizing this need, the Multi-Client Server Chat Project was initiated to explore and address the complexities involved in building a scalable, secure, and user-friendly chat application.</a:t>
            </a:r>
          </a:p>
          <a:p>
            <a:pPr algn="just"/>
            <a:r>
              <a:rPr lang="en-GB" sz="2400" dirty="0">
                <a:latin typeface="Times New Roman" panose="02020603050405020304" pitchFamily="18" charset="0"/>
                <a:cs typeface="Times New Roman" panose="02020603050405020304" pitchFamily="18" charset="0"/>
              </a:rPr>
              <a:t>This project focuses on creating a central server capable of managing multiple client connections simultaneously, facilitating seamless message exchange between users. By leveraging robust networking protocols and implementing best practices in concurrency management and security, the project aims to deliver a chat system that not only meets the current standards of real-time communication but also lays the groundwork for future enhancements and scalability.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54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81C1-DC1F-BA34-2C16-B7F2F617CC71}"/>
              </a:ext>
            </a:extLst>
          </p:cNvPr>
          <p:cNvSpPr>
            <a:spLocks noGrp="1"/>
          </p:cNvSpPr>
          <p:nvPr>
            <p:ph type="title"/>
          </p:nvPr>
        </p:nvSpPr>
        <p:spPr>
          <a:xfrm>
            <a:off x="2998069" y="381000"/>
            <a:ext cx="7668346" cy="887760"/>
          </a:xfrm>
        </p:spPr>
        <p:txBody>
          <a:bodyPr>
            <a:normAutofit/>
          </a:bodyPr>
          <a:lstStyle/>
          <a:p>
            <a:r>
              <a:rPr lang="en-IN" sz="4400" b="1" dirty="0">
                <a:latin typeface="Times New Roman" panose="02020603050405020304" pitchFamily="18" charset="0"/>
                <a:cs typeface="Times New Roman" panose="02020603050405020304" pitchFamily="18" charset="0"/>
              </a:rPr>
              <a:t>PROJECT OBJECTIVE</a:t>
            </a:r>
          </a:p>
        </p:txBody>
      </p:sp>
      <p:sp>
        <p:nvSpPr>
          <p:cNvPr id="3" name="TextBox 2">
            <a:extLst>
              <a:ext uri="{FF2B5EF4-FFF2-40B4-BE49-F238E27FC236}">
                <a16:creationId xmlns:a16="http://schemas.microsoft.com/office/drawing/2014/main" id="{02016D7A-9F63-0715-9EE0-943820C8C8D8}"/>
              </a:ext>
            </a:extLst>
          </p:cNvPr>
          <p:cNvSpPr txBox="1"/>
          <p:nvPr/>
        </p:nvSpPr>
        <p:spPr>
          <a:xfrm>
            <a:off x="945840" y="1412776"/>
            <a:ext cx="10297144" cy="4401205"/>
          </a:xfrm>
          <a:prstGeom prst="rect">
            <a:avLst/>
          </a:prstGeom>
          <a:noFill/>
        </p:spPr>
        <p:txBody>
          <a:bodyPr wrap="square" rtlCol="0">
            <a:spAutoFit/>
          </a:bodyPr>
          <a:lstStyle/>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Enable Real-Time Communication: </a:t>
            </a:r>
            <a:r>
              <a:rPr lang="en-GB" sz="2000" dirty="0">
                <a:latin typeface="Times New Roman" panose="02020603050405020304" pitchFamily="18" charset="0"/>
                <a:cs typeface="Times New Roman" panose="02020603050405020304" pitchFamily="18" charset="0"/>
              </a:rPr>
              <a:t>Develop a system where multiple clients can send and receive messages instantly, ensuring smooth and uninterrupted communication.</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Support Multiple Clients: </a:t>
            </a:r>
            <a:r>
              <a:rPr lang="en-GB" sz="2000" dirty="0">
                <a:latin typeface="Times New Roman" panose="02020603050405020304" pitchFamily="18" charset="0"/>
                <a:cs typeface="Times New Roman" panose="02020603050405020304" pitchFamily="18" charset="0"/>
              </a:rPr>
              <a:t>Design a server capable of handling numerous simultaneous connections without degrading performance, making the system scalable and efficient.</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Ensure Message Reliability and Order: </a:t>
            </a:r>
            <a:r>
              <a:rPr lang="en-GB" sz="2000" dirty="0">
                <a:latin typeface="Times New Roman" panose="02020603050405020304" pitchFamily="18" charset="0"/>
                <a:cs typeface="Times New Roman" panose="02020603050405020304" pitchFamily="18" charset="0"/>
              </a:rPr>
              <a:t>Implement mechanisms to guarantee that all messages are delivered reliably and in the correct sequence, maintaining the integrity of the conversation.</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Enhance Security: </a:t>
            </a:r>
            <a:r>
              <a:rPr lang="en-GB" sz="2000" dirty="0">
                <a:latin typeface="Times New Roman" panose="02020603050405020304" pitchFamily="18" charset="0"/>
                <a:cs typeface="Times New Roman" panose="02020603050405020304" pitchFamily="18" charset="0"/>
              </a:rPr>
              <a:t>Incorporate encryption and authentication methods to protect user data and communication from unauthorized access and potential security threats.</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Provide a User-Friendly Interface: </a:t>
            </a:r>
            <a:r>
              <a:rPr lang="en-GB" sz="2000" dirty="0">
                <a:latin typeface="Times New Roman" panose="02020603050405020304" pitchFamily="18" charset="0"/>
                <a:cs typeface="Times New Roman" panose="02020603050405020304" pitchFamily="18" charset="0"/>
              </a:rPr>
              <a:t>Develop a client application with an intuitive and easy-to-use interface, making the chat system accessible to users with varying levels of technical expertise.</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Achieve High Availability: </a:t>
            </a:r>
            <a:r>
              <a:rPr lang="en-GB" sz="2000" dirty="0">
                <a:latin typeface="Times New Roman" panose="02020603050405020304" pitchFamily="18" charset="0"/>
                <a:cs typeface="Times New Roman" panose="02020603050405020304" pitchFamily="18" charset="0"/>
              </a:rPr>
              <a:t>Ensure that the system remains operational and responsive even under high load conditions, with minimal downtime and robust error handling.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4130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D4C9-6F78-FA7A-0E9A-9E7CBEE280CA}"/>
              </a:ext>
            </a:extLst>
          </p:cNvPr>
          <p:cNvSpPr>
            <a:spLocks noGrp="1"/>
          </p:cNvSpPr>
          <p:nvPr>
            <p:ph type="ctrTitle"/>
          </p:nvPr>
        </p:nvSpPr>
        <p:spPr>
          <a:xfrm>
            <a:off x="3430116" y="260648"/>
            <a:ext cx="7848872" cy="1080120"/>
          </a:xfrm>
        </p:spPr>
        <p:txBody>
          <a:bodyPr>
            <a:normAutofit/>
          </a:bodyPr>
          <a:lstStyle/>
          <a:p>
            <a:r>
              <a:rPr lang="en-IN" sz="4400" b="1" dirty="0">
                <a:latin typeface="Times New Roman" panose="02020603050405020304" pitchFamily="18" charset="0"/>
                <a:cs typeface="Times New Roman" panose="02020603050405020304" pitchFamily="18" charset="0"/>
              </a:rPr>
              <a:t>PROJECT SCOPE</a:t>
            </a:r>
          </a:p>
        </p:txBody>
      </p:sp>
      <p:sp>
        <p:nvSpPr>
          <p:cNvPr id="3" name="Subtitle 2">
            <a:extLst>
              <a:ext uri="{FF2B5EF4-FFF2-40B4-BE49-F238E27FC236}">
                <a16:creationId xmlns:a16="http://schemas.microsoft.com/office/drawing/2014/main" id="{5FE87A3B-A6EA-2D7E-DB30-8E38777F356D}"/>
              </a:ext>
            </a:extLst>
          </p:cNvPr>
          <p:cNvSpPr>
            <a:spLocks noGrp="1"/>
          </p:cNvSpPr>
          <p:nvPr>
            <p:ph type="subTitle" idx="1"/>
          </p:nvPr>
        </p:nvSpPr>
        <p:spPr>
          <a:xfrm>
            <a:off x="837828" y="1628800"/>
            <a:ext cx="10441160" cy="4391000"/>
          </a:xfrm>
        </p:spPr>
        <p:txBody>
          <a:bodyPr>
            <a:normAutofit/>
          </a:bodyPr>
          <a:lstStyle/>
          <a:p>
            <a:pPr marL="342900" indent="-342900" algn="just">
              <a:buFont typeface="Arial" panose="020B0604020202020204" pitchFamily="34" charset="0"/>
              <a:buChar char="•"/>
            </a:pPr>
            <a:r>
              <a:rPr lang="en-GB" sz="2400" cap="none" dirty="0">
                <a:solidFill>
                  <a:schemeClr val="tx1"/>
                </a:solidFill>
                <a:latin typeface="Times New Roman" panose="02020603050405020304" pitchFamily="18" charset="0"/>
                <a:cs typeface="Times New Roman" panose="02020603050405020304" pitchFamily="18" charset="0"/>
              </a:rPr>
              <a:t>Design and implement a central server capable of managing multiple simultaneous client connections.</a:t>
            </a:r>
          </a:p>
          <a:p>
            <a:pPr marL="342900" indent="-342900" algn="just">
              <a:buFont typeface="Arial" panose="020B0604020202020204" pitchFamily="34" charset="0"/>
              <a:buChar char="•"/>
            </a:pPr>
            <a:r>
              <a:rPr lang="en-GB" sz="2400" cap="none" dirty="0">
                <a:solidFill>
                  <a:schemeClr val="tx1"/>
                </a:solidFill>
                <a:latin typeface="Times New Roman" panose="02020603050405020304" pitchFamily="18" charset="0"/>
                <a:cs typeface="Times New Roman" panose="02020603050405020304" pitchFamily="18" charset="0"/>
              </a:rPr>
              <a:t>Create a client application that allows users to connect to the server, send, and receive messages in real-time.</a:t>
            </a:r>
          </a:p>
          <a:p>
            <a:pPr marL="342900" indent="-342900" algn="just">
              <a:buFont typeface="Arial" panose="020B0604020202020204" pitchFamily="34" charset="0"/>
              <a:buChar char="•"/>
            </a:pPr>
            <a:r>
              <a:rPr lang="en-GB" sz="2400" cap="none" dirty="0">
                <a:solidFill>
                  <a:schemeClr val="tx1"/>
                </a:solidFill>
                <a:latin typeface="Times New Roman" panose="02020603050405020304" pitchFamily="18" charset="0"/>
                <a:cs typeface="Times New Roman" panose="02020603050405020304" pitchFamily="18" charset="0"/>
              </a:rPr>
              <a:t>Implement a reliable communication protocol (tcp/ip) for secure and ordered message delivery.</a:t>
            </a:r>
          </a:p>
          <a:p>
            <a:pPr marL="342900" indent="-342900" algn="just">
              <a:buFont typeface="Arial" panose="020B0604020202020204" pitchFamily="34" charset="0"/>
              <a:buChar char="•"/>
            </a:pPr>
            <a:r>
              <a:rPr lang="en-GB" sz="2400" cap="none" dirty="0">
                <a:solidFill>
                  <a:schemeClr val="tx1"/>
                </a:solidFill>
                <a:latin typeface="Times New Roman" panose="02020603050405020304" pitchFamily="18" charset="0"/>
                <a:cs typeface="Times New Roman" panose="02020603050405020304" pitchFamily="18" charset="0"/>
              </a:rPr>
              <a:t>Conduct extensive testing, including unit, integration, and load testing, to ensure the system functions correctly under various conditions.</a:t>
            </a:r>
          </a:p>
          <a:p>
            <a:pPr marL="342900" indent="-342900" algn="just">
              <a:buFont typeface="Arial" panose="020B0604020202020204" pitchFamily="34" charset="0"/>
              <a:buChar char="•"/>
            </a:pPr>
            <a:r>
              <a:rPr lang="en-GB" sz="2400" cap="none" dirty="0">
                <a:solidFill>
                  <a:schemeClr val="tx1"/>
                </a:solidFill>
                <a:latin typeface="Times New Roman" panose="02020603050405020304" pitchFamily="18" charset="0"/>
                <a:cs typeface="Times New Roman" panose="02020603050405020304" pitchFamily="18" charset="0"/>
              </a:rPr>
              <a:t>Deploy the chat system in a controlled environment for real-world testing and user feedback.</a:t>
            </a:r>
            <a:endParaRPr lang="en-IN" sz="24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53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81C1-DC1F-BA34-2C16-B7F2F617CC71}"/>
              </a:ext>
            </a:extLst>
          </p:cNvPr>
          <p:cNvSpPr>
            <a:spLocks noGrp="1"/>
          </p:cNvSpPr>
          <p:nvPr>
            <p:ph type="title"/>
          </p:nvPr>
        </p:nvSpPr>
        <p:spPr>
          <a:xfrm>
            <a:off x="1917948" y="381000"/>
            <a:ext cx="8748467" cy="887760"/>
          </a:xfrm>
        </p:spPr>
        <p:txBody>
          <a:bodyPr>
            <a:normAutofit fontScale="90000"/>
          </a:bodyPr>
          <a:lstStyle/>
          <a:p>
            <a:pPr algn="ctr"/>
            <a:r>
              <a:rPr lang="en-IN" sz="4400" b="1" dirty="0">
                <a:latin typeface="Times New Roman" panose="02020603050405020304" pitchFamily="18" charset="0"/>
                <a:cs typeface="Times New Roman" panose="02020603050405020304" pitchFamily="18" charset="0"/>
              </a:rPr>
              <a:t>Various Application Tools That Are Used In This Project:</a:t>
            </a:r>
          </a:p>
        </p:txBody>
      </p:sp>
      <p:sp>
        <p:nvSpPr>
          <p:cNvPr id="3" name="TextBox 2">
            <a:extLst>
              <a:ext uri="{FF2B5EF4-FFF2-40B4-BE49-F238E27FC236}">
                <a16:creationId xmlns:a16="http://schemas.microsoft.com/office/drawing/2014/main" id="{02016D7A-9F63-0715-9EE0-943820C8C8D8}"/>
              </a:ext>
            </a:extLst>
          </p:cNvPr>
          <p:cNvSpPr txBox="1"/>
          <p:nvPr/>
        </p:nvSpPr>
        <p:spPr>
          <a:xfrm>
            <a:off x="837828" y="1556792"/>
            <a:ext cx="10297144" cy="4708981"/>
          </a:xfrm>
          <a:prstGeom prst="rect">
            <a:avLst/>
          </a:prstGeom>
          <a:noFill/>
        </p:spPr>
        <p:txBody>
          <a:bodyPr wrap="square" rtlCol="0">
            <a:spAutoFit/>
          </a:bodyPr>
          <a:lstStyle/>
          <a:p>
            <a:pPr algn="just"/>
            <a:r>
              <a:rPr lang="en-GB" sz="2000" b="1" dirty="0">
                <a:latin typeface="Times New Roman" panose="02020603050405020304" pitchFamily="18" charset="0"/>
                <a:cs typeface="Times New Roman" panose="02020603050405020304" pitchFamily="18" charset="0"/>
              </a:rPr>
              <a:t>1. Security Tools:</a:t>
            </a:r>
          </a:p>
          <a:p>
            <a:pPr algn="just"/>
            <a:r>
              <a:rPr lang="en-GB" sz="2000" b="1" dirty="0">
                <a:latin typeface="Times New Roman" panose="02020603050405020304" pitchFamily="18" charset="0"/>
                <a:cs typeface="Times New Roman" panose="02020603050405020304" pitchFamily="18" charset="0"/>
              </a:rPr>
              <a:t>OpenSSL: </a:t>
            </a:r>
            <a:r>
              <a:rPr lang="en-GB" sz="2000" dirty="0">
                <a:latin typeface="Times New Roman" panose="02020603050405020304" pitchFamily="18" charset="0"/>
                <a:cs typeface="Times New Roman" panose="02020603050405020304" pitchFamily="18" charset="0"/>
              </a:rPr>
              <a:t>Used to implement SSL/TLS encryption for securing communication between clients and the server, ensuring data confidentiality and integrity.</a:t>
            </a:r>
          </a:p>
          <a:p>
            <a:pPr algn="just"/>
            <a:r>
              <a:rPr lang="en-GB" sz="2000" b="1" dirty="0">
                <a:latin typeface="Times New Roman" panose="02020603050405020304" pitchFamily="18" charset="0"/>
                <a:cs typeface="Times New Roman" panose="02020603050405020304" pitchFamily="18" charset="0"/>
              </a:rPr>
              <a:t>JWT (JSON Web Tokens): </a:t>
            </a:r>
            <a:r>
              <a:rPr lang="en-GB" sz="2000" dirty="0">
                <a:latin typeface="Times New Roman" panose="02020603050405020304" pitchFamily="18" charset="0"/>
                <a:cs typeface="Times New Roman" panose="02020603050405020304" pitchFamily="18" charset="0"/>
              </a:rPr>
              <a:t>If implementing user authentication, JWTs can be used to securely transmit information between the client and server.</a:t>
            </a:r>
          </a:p>
          <a:p>
            <a:pPr algn="just"/>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2. Testing Tools:</a:t>
            </a:r>
          </a:p>
          <a:p>
            <a:pPr algn="just"/>
            <a:r>
              <a:rPr lang="en-GB" sz="2000" b="1" dirty="0">
                <a:latin typeface="Times New Roman" panose="02020603050405020304" pitchFamily="18" charset="0"/>
                <a:cs typeface="Times New Roman" panose="02020603050405020304" pitchFamily="18" charset="0"/>
              </a:rPr>
              <a:t>JUnit/PyTest: </a:t>
            </a:r>
            <a:r>
              <a:rPr lang="en-GB" sz="2000" dirty="0">
                <a:latin typeface="Times New Roman" panose="02020603050405020304" pitchFamily="18" charset="0"/>
                <a:cs typeface="Times New Roman" panose="02020603050405020304" pitchFamily="18" charset="0"/>
              </a:rPr>
              <a:t>Used for unit testing to ensure individual components of the server and client applications function correctly.</a:t>
            </a:r>
          </a:p>
          <a:p>
            <a:pPr algn="just"/>
            <a:r>
              <a:rPr lang="en-GB" sz="2000" b="1" dirty="0">
                <a:latin typeface="Times New Roman" panose="02020603050405020304" pitchFamily="18" charset="0"/>
                <a:cs typeface="Times New Roman" panose="02020603050405020304" pitchFamily="18" charset="0"/>
              </a:rPr>
              <a:t>Selenium:</a:t>
            </a:r>
            <a:r>
              <a:rPr lang="en-GB" sz="2000" dirty="0">
                <a:latin typeface="Times New Roman" panose="02020603050405020304" pitchFamily="18" charset="0"/>
                <a:cs typeface="Times New Roman" panose="02020603050405020304" pitchFamily="18" charset="0"/>
              </a:rPr>
              <a:t> If developing a web-based client, Selenium can be used for automated testing of the user interface.</a:t>
            </a:r>
          </a:p>
          <a:p>
            <a:pPr algn="just"/>
            <a:r>
              <a:rPr lang="en-GB" sz="2000" b="1" dirty="0">
                <a:latin typeface="Times New Roman" panose="02020603050405020304" pitchFamily="18" charset="0"/>
                <a:cs typeface="Times New Roman" panose="02020603050405020304" pitchFamily="18" charset="0"/>
              </a:rPr>
              <a:t>Apache JMeter: </a:t>
            </a:r>
            <a:r>
              <a:rPr lang="en-GB" sz="2000" dirty="0">
                <a:latin typeface="Times New Roman" panose="02020603050405020304" pitchFamily="18" charset="0"/>
                <a:cs typeface="Times New Roman" panose="02020603050405020304" pitchFamily="18" charset="0"/>
              </a:rPr>
              <a:t>Used for load testing to simulate multiple client connections and evaluate the system’s performance under stress.</a:t>
            </a:r>
          </a:p>
          <a:p>
            <a:pPr marL="342900" indent="-34290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330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81C1-DC1F-BA34-2C16-B7F2F617CC71}"/>
              </a:ext>
            </a:extLst>
          </p:cNvPr>
          <p:cNvSpPr>
            <a:spLocks noGrp="1"/>
          </p:cNvSpPr>
          <p:nvPr>
            <p:ph type="title"/>
          </p:nvPr>
        </p:nvSpPr>
        <p:spPr>
          <a:xfrm>
            <a:off x="1917948" y="381000"/>
            <a:ext cx="8748467" cy="887760"/>
          </a:xfrm>
        </p:spPr>
        <p:txBody>
          <a:bodyPr>
            <a:normAutofit fontScale="90000"/>
          </a:bodyPr>
          <a:lstStyle/>
          <a:p>
            <a:pPr algn="ctr"/>
            <a:r>
              <a:rPr lang="en-IN" sz="4400" b="1" dirty="0">
                <a:latin typeface="Times New Roman" panose="02020603050405020304" pitchFamily="18" charset="0"/>
                <a:cs typeface="Times New Roman" panose="02020603050405020304" pitchFamily="18" charset="0"/>
              </a:rPr>
              <a:t>Various Application Tools That Are Used In This Project:</a:t>
            </a:r>
          </a:p>
        </p:txBody>
      </p:sp>
      <p:sp>
        <p:nvSpPr>
          <p:cNvPr id="3" name="TextBox 2">
            <a:extLst>
              <a:ext uri="{FF2B5EF4-FFF2-40B4-BE49-F238E27FC236}">
                <a16:creationId xmlns:a16="http://schemas.microsoft.com/office/drawing/2014/main" id="{02016D7A-9F63-0715-9EE0-943820C8C8D8}"/>
              </a:ext>
            </a:extLst>
          </p:cNvPr>
          <p:cNvSpPr txBox="1"/>
          <p:nvPr/>
        </p:nvSpPr>
        <p:spPr>
          <a:xfrm>
            <a:off x="837828" y="1276670"/>
            <a:ext cx="10297144" cy="5632311"/>
          </a:xfrm>
          <a:prstGeom prst="rect">
            <a:avLst/>
          </a:prstGeom>
          <a:noFill/>
        </p:spPr>
        <p:txBody>
          <a:bodyPr wrap="square" rtlCol="0">
            <a:spAutoFit/>
          </a:bodyPr>
          <a:lstStyle/>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3. Monitoring and Logging:</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Prometheus &amp; Grafana: </a:t>
            </a:r>
            <a:r>
              <a:rPr lang="en-GB" sz="2000" dirty="0">
                <a:latin typeface="Times New Roman" panose="02020603050405020304" pitchFamily="18" charset="0"/>
                <a:cs typeface="Times New Roman" panose="02020603050405020304" pitchFamily="18" charset="0"/>
              </a:rPr>
              <a:t>Used for monitoring system performance, tracking metrics, and visualizing data in real-time.</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Log4j/Python Logging: </a:t>
            </a:r>
            <a:r>
              <a:rPr lang="en-GB" sz="2000" dirty="0">
                <a:latin typeface="Times New Roman" panose="02020603050405020304" pitchFamily="18" charset="0"/>
                <a:cs typeface="Times New Roman" panose="02020603050405020304" pitchFamily="18" charset="0"/>
              </a:rPr>
              <a:t>Tools used for logging server and client events, aiding in debugging and performance analysis.</a:t>
            </a:r>
          </a:p>
          <a:p>
            <a:pPr marL="342900" indent="-34290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4. User Interface Tools:</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HTML/CSS: </a:t>
            </a:r>
            <a:r>
              <a:rPr lang="en-GB" sz="2000" dirty="0">
                <a:latin typeface="Times New Roman" panose="02020603050405020304" pitchFamily="18" charset="0"/>
                <a:cs typeface="Times New Roman" panose="02020603050405020304" pitchFamily="18" charset="0"/>
              </a:rPr>
              <a:t>Used to design the front-end of the client application, ensuring a responsive and user-friendly interface.</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React/Angular: </a:t>
            </a:r>
            <a:r>
              <a:rPr lang="en-GB" sz="2000" dirty="0">
                <a:latin typeface="Times New Roman" panose="02020603050405020304" pitchFamily="18" charset="0"/>
                <a:cs typeface="Times New Roman" panose="02020603050405020304" pitchFamily="18" charset="0"/>
              </a:rPr>
              <a:t>JavaScript frameworks used to create dynamic and interactive web-based client applications.</a:t>
            </a:r>
          </a:p>
          <a:p>
            <a:pPr marL="342900" indent="-34290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5. Deployment Tools:</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Docker: </a:t>
            </a:r>
            <a:r>
              <a:rPr lang="en-GB" sz="2000" dirty="0">
                <a:latin typeface="Times New Roman" panose="02020603050405020304" pitchFamily="18" charset="0"/>
                <a:cs typeface="Times New Roman" panose="02020603050405020304" pitchFamily="18" charset="0"/>
              </a:rPr>
              <a:t>Containerization tool used to package the server and client applications into portable containers, ensuring consistency across different environments.</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AWS/Azure: </a:t>
            </a:r>
            <a:r>
              <a:rPr lang="en-GB" sz="2000" dirty="0">
                <a:latin typeface="Times New Roman" panose="02020603050405020304" pitchFamily="18" charset="0"/>
                <a:cs typeface="Times New Roman" panose="02020603050405020304" pitchFamily="18" charset="0"/>
              </a:rPr>
              <a:t>Cloud platforms used for deploying the chat system, providing scalability, security, and global accessibility.</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701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81C1-DC1F-BA34-2C16-B7F2F617CC71}"/>
              </a:ext>
            </a:extLst>
          </p:cNvPr>
          <p:cNvSpPr>
            <a:spLocks noGrp="1"/>
          </p:cNvSpPr>
          <p:nvPr>
            <p:ph type="title"/>
          </p:nvPr>
        </p:nvSpPr>
        <p:spPr>
          <a:xfrm>
            <a:off x="1917948" y="381000"/>
            <a:ext cx="8748467" cy="887760"/>
          </a:xfrm>
        </p:spPr>
        <p:txBody>
          <a:bodyPr>
            <a:normAutofit/>
          </a:bodyPr>
          <a:lstStyle/>
          <a:p>
            <a:pPr algn="ctr"/>
            <a:r>
              <a:rPr lang="en-IN" sz="4400" b="1" dirty="0">
                <a:latin typeface="Times New Roman" panose="02020603050405020304" pitchFamily="18" charset="0"/>
                <a:cs typeface="Times New Roman" panose="02020603050405020304" pitchFamily="18" charset="0"/>
              </a:rPr>
              <a:t>The List Of Functions Used:</a:t>
            </a:r>
          </a:p>
        </p:txBody>
      </p:sp>
      <p:sp>
        <p:nvSpPr>
          <p:cNvPr id="4" name="TextBox 3">
            <a:extLst>
              <a:ext uri="{FF2B5EF4-FFF2-40B4-BE49-F238E27FC236}">
                <a16:creationId xmlns:a16="http://schemas.microsoft.com/office/drawing/2014/main" id="{36ED5DE9-F5F9-3A87-2E71-5DF50E2FDF49}"/>
              </a:ext>
            </a:extLst>
          </p:cNvPr>
          <p:cNvSpPr txBox="1"/>
          <p:nvPr/>
        </p:nvSpPr>
        <p:spPr>
          <a:xfrm>
            <a:off x="1413892" y="1556792"/>
            <a:ext cx="9865096" cy="3477875"/>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1. Server Module Functions:</a:t>
            </a: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Start server(): initializes and starts the server, setting up the listening socket and accepting incoming client connections.</a:t>
            </a: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Accept client connection(): accepts a new client connection request and spawns a thread or process to handle communication with the client.</a:t>
            </a: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Handle client messages(client socket): receives and processes messages from a specific client, handling incoming data and forwarding it to other clients.</a:t>
            </a: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Broadcast message(message): sends a message to all connected clients, ensuring that each client receives the message.</a:t>
            </a: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Disconnect client(client socket): handles client disconnection, cleaning up resources and updating the server's list of active connections.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757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81C1-DC1F-BA34-2C16-B7F2F617CC71}"/>
              </a:ext>
            </a:extLst>
          </p:cNvPr>
          <p:cNvSpPr>
            <a:spLocks noGrp="1"/>
          </p:cNvSpPr>
          <p:nvPr>
            <p:ph type="title"/>
          </p:nvPr>
        </p:nvSpPr>
        <p:spPr>
          <a:xfrm>
            <a:off x="1917948" y="381000"/>
            <a:ext cx="8748467" cy="887760"/>
          </a:xfrm>
        </p:spPr>
        <p:txBody>
          <a:bodyPr>
            <a:normAutofit/>
          </a:bodyPr>
          <a:lstStyle/>
          <a:p>
            <a:pPr algn="ctr"/>
            <a:r>
              <a:rPr lang="en-IN" sz="4400" b="1" dirty="0">
                <a:latin typeface="Times New Roman" panose="02020603050405020304" pitchFamily="18" charset="0"/>
                <a:cs typeface="Times New Roman" panose="02020603050405020304" pitchFamily="18" charset="0"/>
              </a:rPr>
              <a:t>The List Of Functions Used:</a:t>
            </a:r>
          </a:p>
        </p:txBody>
      </p:sp>
      <p:sp>
        <p:nvSpPr>
          <p:cNvPr id="4" name="TextBox 3">
            <a:extLst>
              <a:ext uri="{FF2B5EF4-FFF2-40B4-BE49-F238E27FC236}">
                <a16:creationId xmlns:a16="http://schemas.microsoft.com/office/drawing/2014/main" id="{36ED5DE9-F5F9-3A87-2E71-5DF50E2FDF49}"/>
              </a:ext>
            </a:extLst>
          </p:cNvPr>
          <p:cNvSpPr txBox="1"/>
          <p:nvPr/>
        </p:nvSpPr>
        <p:spPr>
          <a:xfrm>
            <a:off x="1341884" y="1556792"/>
            <a:ext cx="9505056" cy="255454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2. Client Module Functions:</a:t>
            </a: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Connect to server(server address): establishes a connection to the server using the specified address and port.</a:t>
            </a: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Send message(message): sends a message to the server for transmission to other clients.</a:t>
            </a: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Receive messages(): continuously listens for incoming messages from the server and displays them in the user interface.</a:t>
            </a:r>
          </a:p>
          <a:p>
            <a:pPr marL="34290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Disconnect from server(): closes the connection to the server and performs necessary cleanup.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757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118</TotalTime>
  <Words>1320</Words>
  <Application>Microsoft Office PowerPoint</Application>
  <PresentationFormat>Custom</PresentationFormat>
  <Paragraphs>76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ADLaM Display</vt:lpstr>
      <vt:lpstr>Arial</vt:lpstr>
      <vt:lpstr>Corbel</vt:lpstr>
      <vt:lpstr>Times New Roman</vt:lpstr>
      <vt:lpstr>Digital Blue Tunnel 16x9</vt:lpstr>
      <vt:lpstr>Multi Client-Server Chat</vt:lpstr>
      <vt:lpstr>PROJECT OVERVIEW</vt:lpstr>
      <vt:lpstr>INTRODUCTION</vt:lpstr>
      <vt:lpstr>PROJECT OBJECTIVE</vt:lpstr>
      <vt:lpstr>PROJECT SCOPE</vt:lpstr>
      <vt:lpstr>Various Application Tools That Are Used In This Project:</vt:lpstr>
      <vt:lpstr>Various Application Tools That Are Used In This Project:</vt:lpstr>
      <vt:lpstr>The List Of Functions Used:</vt:lpstr>
      <vt:lpstr>The List Of Functions Used:</vt:lpstr>
      <vt:lpstr>MODULE</vt:lpstr>
      <vt:lpstr>MODULE</vt:lpstr>
      <vt:lpstr>FUTURE ENHANCEMENTS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Priyanshee gupta</dc:creator>
  <cp:lastModifiedBy>Priyanshee gupta</cp:lastModifiedBy>
  <cp:revision>2</cp:revision>
  <dcterms:created xsi:type="dcterms:W3CDTF">2024-08-09T04:42:20Z</dcterms:created>
  <dcterms:modified xsi:type="dcterms:W3CDTF">2024-08-09T06:41:01Z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