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1" r:id="rId2"/>
    <p:sldId id="256" r:id="rId3"/>
    <p:sldId id="257" r:id="rId4"/>
    <p:sldId id="260" r:id="rId5"/>
    <p:sldId id="258"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45"/>
    <p:restoredTop sz="94669"/>
  </p:normalViewPr>
  <p:slideViewPr>
    <p:cSldViewPr snapToGrid="0">
      <p:cViewPr varScale="1">
        <p:scale>
          <a:sx n="62" d="100"/>
          <a:sy n="62" d="100"/>
        </p:scale>
        <p:origin x="65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hi amar" userId="47515317d127d1a4" providerId="LiveId" clId="{6FDB210D-F0F4-41B3-8632-3036D2F4DA87}"/>
    <pc:docChg chg="custSel addSld modSld">
      <pc:chgData name="shruthi amar" userId="47515317d127d1a4" providerId="LiveId" clId="{6FDB210D-F0F4-41B3-8632-3036D2F4DA87}" dt="2025-03-20T00:10:11.333" v="907" actId="27636"/>
      <pc:docMkLst>
        <pc:docMk/>
      </pc:docMkLst>
      <pc:sldChg chg="modSp mod">
        <pc:chgData name="shruthi amar" userId="47515317d127d1a4" providerId="LiveId" clId="{6FDB210D-F0F4-41B3-8632-3036D2F4DA87}" dt="2025-03-19T23:44:17.782" v="128" actId="20577"/>
        <pc:sldMkLst>
          <pc:docMk/>
          <pc:sldMk cId="591888441" sldId="256"/>
        </pc:sldMkLst>
        <pc:spChg chg="mod">
          <ac:chgData name="shruthi amar" userId="47515317d127d1a4" providerId="LiveId" clId="{6FDB210D-F0F4-41B3-8632-3036D2F4DA87}" dt="2025-03-19T23:44:17.782" v="128" actId="20577"/>
          <ac:spMkLst>
            <pc:docMk/>
            <pc:sldMk cId="591888441" sldId="256"/>
            <ac:spMk id="3" creationId="{53E06404-5F87-B519-0A12-2482FDC89165}"/>
          </ac:spMkLst>
        </pc:spChg>
      </pc:sldChg>
      <pc:sldChg chg="addSp modSp mod modClrScheme chgLayout">
        <pc:chgData name="shruthi amar" userId="47515317d127d1a4" providerId="LiveId" clId="{6FDB210D-F0F4-41B3-8632-3036D2F4DA87}" dt="2025-03-20T00:10:11.333" v="907" actId="27636"/>
        <pc:sldMkLst>
          <pc:docMk/>
          <pc:sldMk cId="54374858" sldId="258"/>
        </pc:sldMkLst>
        <pc:spChg chg="mod ord">
          <ac:chgData name="shruthi amar" userId="47515317d127d1a4" providerId="LiveId" clId="{6FDB210D-F0F4-41B3-8632-3036D2F4DA87}" dt="2025-03-19T23:47:39.902" v="154" actId="1076"/>
          <ac:spMkLst>
            <pc:docMk/>
            <pc:sldMk cId="54374858" sldId="258"/>
            <ac:spMk id="2" creationId="{84C13C40-F5E6-B007-49CF-B5ABD3B9D1E5}"/>
          </ac:spMkLst>
        </pc:spChg>
        <pc:spChg chg="mod ord">
          <ac:chgData name="shruthi amar" userId="47515317d127d1a4" providerId="LiveId" clId="{6FDB210D-F0F4-41B3-8632-3036D2F4DA87}" dt="2025-03-20T00:10:11.333" v="907" actId="27636"/>
          <ac:spMkLst>
            <pc:docMk/>
            <pc:sldMk cId="54374858" sldId="258"/>
            <ac:spMk id="3" creationId="{16A1A29E-F155-E402-4396-4AE726D703DC}"/>
          </ac:spMkLst>
        </pc:spChg>
        <pc:spChg chg="add mod ord">
          <ac:chgData name="shruthi amar" userId="47515317d127d1a4" providerId="LiveId" clId="{6FDB210D-F0F4-41B3-8632-3036D2F4DA87}" dt="2025-03-20T00:10:11.329" v="906" actId="27636"/>
          <ac:spMkLst>
            <pc:docMk/>
            <pc:sldMk cId="54374858" sldId="258"/>
            <ac:spMk id="4" creationId="{B741BA82-39DB-9129-BC92-32204B23DDC6}"/>
          </ac:spMkLst>
        </pc:spChg>
      </pc:sldChg>
      <pc:sldChg chg="modSp mod">
        <pc:chgData name="shruthi amar" userId="47515317d127d1a4" providerId="LiveId" clId="{6FDB210D-F0F4-41B3-8632-3036D2F4DA87}" dt="2025-03-20T00:05:49.360" v="886"/>
        <pc:sldMkLst>
          <pc:docMk/>
          <pc:sldMk cId="2768112930" sldId="259"/>
        </pc:sldMkLst>
        <pc:spChg chg="mod">
          <ac:chgData name="shruthi amar" userId="47515317d127d1a4" providerId="LiveId" clId="{6FDB210D-F0F4-41B3-8632-3036D2F4DA87}" dt="2025-03-19T23:49:12.877" v="204" actId="20577"/>
          <ac:spMkLst>
            <pc:docMk/>
            <pc:sldMk cId="2768112930" sldId="259"/>
            <ac:spMk id="2" creationId="{232FB630-97EB-C905-4F88-B68C3D321B68}"/>
          </ac:spMkLst>
        </pc:spChg>
        <pc:spChg chg="mod">
          <ac:chgData name="shruthi amar" userId="47515317d127d1a4" providerId="LiveId" clId="{6FDB210D-F0F4-41B3-8632-3036D2F4DA87}" dt="2025-03-20T00:05:49.360" v="886"/>
          <ac:spMkLst>
            <pc:docMk/>
            <pc:sldMk cId="2768112930" sldId="259"/>
            <ac:spMk id="3" creationId="{97CE7788-8F17-1B32-FDE0-C47BF47D0A6A}"/>
          </ac:spMkLst>
        </pc:spChg>
      </pc:sldChg>
      <pc:sldChg chg="modSp new mod">
        <pc:chgData name="shruthi amar" userId="47515317d127d1a4" providerId="LiveId" clId="{6FDB210D-F0F4-41B3-8632-3036D2F4DA87}" dt="2025-03-20T00:06:35.381" v="897" actId="20577"/>
        <pc:sldMkLst>
          <pc:docMk/>
          <pc:sldMk cId="308036957" sldId="261"/>
        </pc:sldMkLst>
        <pc:spChg chg="mod">
          <ac:chgData name="shruthi amar" userId="47515317d127d1a4" providerId="LiveId" clId="{6FDB210D-F0F4-41B3-8632-3036D2F4DA87}" dt="2025-03-19T23:41:54.872" v="36" actId="313"/>
          <ac:spMkLst>
            <pc:docMk/>
            <pc:sldMk cId="308036957" sldId="261"/>
            <ac:spMk id="2" creationId="{85CEED4D-A46E-6166-05F4-6CD422AE4DA7}"/>
          </ac:spMkLst>
        </pc:spChg>
        <pc:spChg chg="mod">
          <ac:chgData name="shruthi amar" userId="47515317d127d1a4" providerId="LiveId" clId="{6FDB210D-F0F4-41B3-8632-3036D2F4DA87}" dt="2025-03-20T00:06:35.381" v="897" actId="20577"/>
          <ac:spMkLst>
            <pc:docMk/>
            <pc:sldMk cId="308036957" sldId="261"/>
            <ac:spMk id="3" creationId="{AEB6D94F-A17E-F3FE-2F99-DF51BD4E61D8}"/>
          </ac:spMkLst>
        </pc:spChg>
      </pc:sldChg>
      <pc:sldChg chg="addSp delSp modSp new mod modClrScheme chgLayout">
        <pc:chgData name="shruthi amar" userId="47515317d127d1a4" providerId="LiveId" clId="{6FDB210D-F0F4-41B3-8632-3036D2F4DA87}" dt="2025-03-19T23:43:18.794" v="106" actId="1076"/>
        <pc:sldMkLst>
          <pc:docMk/>
          <pc:sldMk cId="4187107422" sldId="262"/>
        </pc:sldMkLst>
        <pc:spChg chg="del mod ord">
          <ac:chgData name="shruthi amar" userId="47515317d127d1a4" providerId="LiveId" clId="{6FDB210D-F0F4-41B3-8632-3036D2F4DA87}" dt="2025-03-19T23:43:07.778" v="94" actId="700"/>
          <ac:spMkLst>
            <pc:docMk/>
            <pc:sldMk cId="4187107422" sldId="262"/>
            <ac:spMk id="2" creationId="{199018BB-360C-B2AA-D1BE-62A3F00FC194}"/>
          </ac:spMkLst>
        </pc:spChg>
        <pc:spChg chg="del">
          <ac:chgData name="shruthi amar" userId="47515317d127d1a4" providerId="LiveId" clId="{6FDB210D-F0F4-41B3-8632-3036D2F4DA87}" dt="2025-03-19T23:43:07.778" v="94" actId="700"/>
          <ac:spMkLst>
            <pc:docMk/>
            <pc:sldMk cId="4187107422" sldId="262"/>
            <ac:spMk id="3" creationId="{26F4F6C1-54F8-5C6E-B373-10408066DC18}"/>
          </ac:spMkLst>
        </pc:spChg>
        <pc:spChg chg="add mod ord">
          <ac:chgData name="shruthi amar" userId="47515317d127d1a4" providerId="LiveId" clId="{6FDB210D-F0F4-41B3-8632-3036D2F4DA87}" dt="2025-03-19T23:43:18.794" v="106" actId="1076"/>
          <ac:spMkLst>
            <pc:docMk/>
            <pc:sldMk cId="4187107422" sldId="262"/>
            <ac:spMk id="4" creationId="{05E7409B-F080-6FEB-6FEF-3168FAF50FE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1C4E360-DB67-8A41-91A2-5E2926EA765D}"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437F-ABC6-1540-B425-3D603B0C90DE}" type="slidenum">
              <a:rPr lang="en-US" smtClean="0"/>
              <a:t>‹#›</a:t>
            </a:fld>
            <a:endParaRPr lang="en-US"/>
          </a:p>
        </p:txBody>
      </p:sp>
    </p:spTree>
    <p:extLst>
      <p:ext uri="{BB962C8B-B14F-4D97-AF65-F5344CB8AC3E}">
        <p14:creationId xmlns:p14="http://schemas.microsoft.com/office/powerpoint/2010/main" val="384458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1C4E360-DB67-8A41-91A2-5E2926EA765D}"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437F-ABC6-1540-B425-3D603B0C90DE}" type="slidenum">
              <a:rPr lang="en-US" smtClean="0"/>
              <a:t>‹#›</a:t>
            </a:fld>
            <a:endParaRPr lang="en-US"/>
          </a:p>
        </p:txBody>
      </p:sp>
    </p:spTree>
    <p:extLst>
      <p:ext uri="{BB962C8B-B14F-4D97-AF65-F5344CB8AC3E}">
        <p14:creationId xmlns:p14="http://schemas.microsoft.com/office/powerpoint/2010/main" val="3388293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1C4E360-DB67-8A41-91A2-5E2926EA765D}"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437F-ABC6-1540-B425-3D603B0C90D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46391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1C4E360-DB67-8A41-91A2-5E2926EA765D}"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437F-ABC6-1540-B425-3D603B0C90DE}" type="slidenum">
              <a:rPr lang="en-US" smtClean="0"/>
              <a:t>‹#›</a:t>
            </a:fld>
            <a:endParaRPr lang="en-US"/>
          </a:p>
        </p:txBody>
      </p:sp>
    </p:spTree>
    <p:extLst>
      <p:ext uri="{BB962C8B-B14F-4D97-AF65-F5344CB8AC3E}">
        <p14:creationId xmlns:p14="http://schemas.microsoft.com/office/powerpoint/2010/main" val="14808878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1C4E360-DB67-8A41-91A2-5E2926EA765D}"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437F-ABC6-1540-B425-3D603B0C90D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11773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1C4E360-DB67-8A41-91A2-5E2926EA765D}"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437F-ABC6-1540-B425-3D603B0C90DE}" type="slidenum">
              <a:rPr lang="en-US" smtClean="0"/>
              <a:t>‹#›</a:t>
            </a:fld>
            <a:endParaRPr lang="en-US"/>
          </a:p>
        </p:txBody>
      </p:sp>
    </p:spTree>
    <p:extLst>
      <p:ext uri="{BB962C8B-B14F-4D97-AF65-F5344CB8AC3E}">
        <p14:creationId xmlns:p14="http://schemas.microsoft.com/office/powerpoint/2010/main" val="15212986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1C4E360-DB67-8A41-91A2-5E2926EA765D}"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437F-ABC6-1540-B425-3D603B0C90DE}" type="slidenum">
              <a:rPr lang="en-US" smtClean="0"/>
              <a:t>‹#›</a:t>
            </a:fld>
            <a:endParaRPr lang="en-US"/>
          </a:p>
        </p:txBody>
      </p:sp>
    </p:spTree>
    <p:extLst>
      <p:ext uri="{BB962C8B-B14F-4D97-AF65-F5344CB8AC3E}">
        <p14:creationId xmlns:p14="http://schemas.microsoft.com/office/powerpoint/2010/main" val="25011690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1C4E360-DB67-8A41-91A2-5E2926EA765D}"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437F-ABC6-1540-B425-3D603B0C90DE}" type="slidenum">
              <a:rPr lang="en-US" smtClean="0"/>
              <a:t>‹#›</a:t>
            </a:fld>
            <a:endParaRPr lang="en-US"/>
          </a:p>
        </p:txBody>
      </p:sp>
    </p:spTree>
    <p:extLst>
      <p:ext uri="{BB962C8B-B14F-4D97-AF65-F5344CB8AC3E}">
        <p14:creationId xmlns:p14="http://schemas.microsoft.com/office/powerpoint/2010/main" val="30337591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1C4E360-DB67-8A41-91A2-5E2926EA765D}"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437F-ABC6-1540-B425-3D603B0C90DE}" type="slidenum">
              <a:rPr lang="en-US" smtClean="0"/>
              <a:t>‹#›</a:t>
            </a:fld>
            <a:endParaRPr lang="en-US"/>
          </a:p>
        </p:txBody>
      </p:sp>
    </p:spTree>
    <p:extLst>
      <p:ext uri="{BB962C8B-B14F-4D97-AF65-F5344CB8AC3E}">
        <p14:creationId xmlns:p14="http://schemas.microsoft.com/office/powerpoint/2010/main" val="183897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1C4E360-DB67-8A41-91A2-5E2926EA765D}"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CD437F-ABC6-1540-B425-3D603B0C90DE}" type="slidenum">
              <a:rPr lang="en-US" smtClean="0"/>
              <a:t>‹#›</a:t>
            </a:fld>
            <a:endParaRPr lang="en-US"/>
          </a:p>
        </p:txBody>
      </p:sp>
    </p:spTree>
    <p:extLst>
      <p:ext uri="{BB962C8B-B14F-4D97-AF65-F5344CB8AC3E}">
        <p14:creationId xmlns:p14="http://schemas.microsoft.com/office/powerpoint/2010/main" val="1135297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1C4E360-DB67-8A41-91A2-5E2926EA765D}"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D437F-ABC6-1540-B425-3D603B0C90DE}" type="slidenum">
              <a:rPr lang="en-US" smtClean="0"/>
              <a:t>‹#›</a:t>
            </a:fld>
            <a:endParaRPr lang="en-US"/>
          </a:p>
        </p:txBody>
      </p:sp>
    </p:spTree>
    <p:extLst>
      <p:ext uri="{BB962C8B-B14F-4D97-AF65-F5344CB8AC3E}">
        <p14:creationId xmlns:p14="http://schemas.microsoft.com/office/powerpoint/2010/main" val="3427007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1C4E360-DB67-8A41-91A2-5E2926EA765D}" type="datetimeFigureOut">
              <a:rPr lang="en-US" smtClean="0"/>
              <a:t>3/19/2025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CD437F-ABC6-1540-B425-3D603B0C90DE}" type="slidenum">
              <a:rPr lang="en-US" smtClean="0"/>
              <a:t>‹#›</a:t>
            </a:fld>
            <a:endParaRPr lang="en-US"/>
          </a:p>
        </p:txBody>
      </p:sp>
    </p:spTree>
    <p:extLst>
      <p:ext uri="{BB962C8B-B14F-4D97-AF65-F5344CB8AC3E}">
        <p14:creationId xmlns:p14="http://schemas.microsoft.com/office/powerpoint/2010/main" val="6015416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1C4E360-DB67-8A41-91A2-5E2926EA765D}" type="datetimeFigureOut">
              <a:rPr lang="en-US" smtClean="0"/>
              <a:t>3/19/2025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CD437F-ABC6-1540-B425-3D603B0C90DE}" type="slidenum">
              <a:rPr lang="en-US" smtClean="0"/>
              <a:t>‹#›</a:t>
            </a:fld>
            <a:endParaRPr lang="en-US"/>
          </a:p>
        </p:txBody>
      </p:sp>
    </p:spTree>
    <p:extLst>
      <p:ext uri="{BB962C8B-B14F-4D97-AF65-F5344CB8AC3E}">
        <p14:creationId xmlns:p14="http://schemas.microsoft.com/office/powerpoint/2010/main" val="3735316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C4E360-DB67-8A41-91A2-5E2926EA765D}" type="datetimeFigureOut">
              <a:rPr lang="en-US" smtClean="0"/>
              <a:t>3/19/2025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CD437F-ABC6-1540-B425-3D603B0C90DE}" type="slidenum">
              <a:rPr lang="en-US" smtClean="0"/>
              <a:t>‹#›</a:t>
            </a:fld>
            <a:endParaRPr lang="en-US"/>
          </a:p>
        </p:txBody>
      </p:sp>
    </p:spTree>
    <p:extLst>
      <p:ext uri="{BB962C8B-B14F-4D97-AF65-F5344CB8AC3E}">
        <p14:creationId xmlns:p14="http://schemas.microsoft.com/office/powerpoint/2010/main" val="2475672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1C4E360-DB67-8A41-91A2-5E2926EA765D}"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D437F-ABC6-1540-B425-3D603B0C90DE}" type="slidenum">
              <a:rPr lang="en-US" smtClean="0"/>
              <a:t>‹#›</a:t>
            </a:fld>
            <a:endParaRPr lang="en-US"/>
          </a:p>
        </p:txBody>
      </p:sp>
    </p:spTree>
    <p:extLst>
      <p:ext uri="{BB962C8B-B14F-4D97-AF65-F5344CB8AC3E}">
        <p14:creationId xmlns:p14="http://schemas.microsoft.com/office/powerpoint/2010/main" val="3683826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1C4E360-DB67-8A41-91A2-5E2926EA765D}"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CD437F-ABC6-1540-B425-3D603B0C90DE}" type="slidenum">
              <a:rPr lang="en-US" smtClean="0"/>
              <a:t>‹#›</a:t>
            </a:fld>
            <a:endParaRPr lang="en-US"/>
          </a:p>
        </p:txBody>
      </p:sp>
    </p:spTree>
    <p:extLst>
      <p:ext uri="{BB962C8B-B14F-4D97-AF65-F5344CB8AC3E}">
        <p14:creationId xmlns:p14="http://schemas.microsoft.com/office/powerpoint/2010/main" val="3948653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1C4E360-DB67-8A41-91A2-5E2926EA765D}" type="datetimeFigureOut">
              <a:rPr lang="en-US" smtClean="0"/>
              <a:t>3/19/2025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8CD437F-ABC6-1540-B425-3D603B0C90DE}" type="slidenum">
              <a:rPr lang="en-US" smtClean="0"/>
              <a:t>‹#›</a:t>
            </a:fld>
            <a:endParaRPr lang="en-US"/>
          </a:p>
        </p:txBody>
      </p:sp>
    </p:spTree>
    <p:extLst>
      <p:ext uri="{BB962C8B-B14F-4D97-AF65-F5344CB8AC3E}">
        <p14:creationId xmlns:p14="http://schemas.microsoft.com/office/powerpoint/2010/main" val="4153357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archive.ics.uci.edu/dataset/222/bank+marketin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EED4D-A46E-6166-05F4-6CD422AE4DA7}"/>
              </a:ext>
            </a:extLst>
          </p:cNvPr>
          <p:cNvSpPr>
            <a:spLocks noGrp="1"/>
          </p:cNvSpPr>
          <p:nvPr>
            <p:ph type="ctrTitle"/>
          </p:nvPr>
        </p:nvSpPr>
        <p:spPr/>
        <p:txBody>
          <a:bodyPr/>
          <a:lstStyle/>
          <a:p>
            <a:r>
              <a:rPr lang="en-IE" dirty="0"/>
              <a:t>Bank Marketing Portuguese Dataset</a:t>
            </a:r>
          </a:p>
        </p:txBody>
      </p:sp>
      <p:sp>
        <p:nvSpPr>
          <p:cNvPr id="3" name="Subtitle 2">
            <a:extLst>
              <a:ext uri="{FF2B5EF4-FFF2-40B4-BE49-F238E27FC236}">
                <a16:creationId xmlns:a16="http://schemas.microsoft.com/office/drawing/2014/main" id="{AEB6D94F-A17E-F3FE-2F99-DF51BD4E61D8}"/>
              </a:ext>
            </a:extLst>
          </p:cNvPr>
          <p:cNvSpPr>
            <a:spLocks noGrp="1"/>
          </p:cNvSpPr>
          <p:nvPr>
            <p:ph type="subTitle" idx="1"/>
          </p:nvPr>
        </p:nvSpPr>
        <p:spPr/>
        <p:txBody>
          <a:bodyPr>
            <a:normAutofit lnSpcReduction="10000"/>
          </a:bodyPr>
          <a:lstStyle/>
          <a:p>
            <a:r>
              <a:rPr lang="en-IE" dirty="0"/>
              <a:t>SHRUTHI PRODDUTUR(D00274214)</a:t>
            </a:r>
          </a:p>
          <a:p>
            <a:r>
              <a:rPr lang="en-IE" dirty="0"/>
              <a:t>NIKHIL NEELI(D00274644)</a:t>
            </a:r>
          </a:p>
          <a:p>
            <a:r>
              <a:rPr lang="en-IE" dirty="0"/>
              <a:t>HIMANSH ARORA(D00233455)</a:t>
            </a:r>
          </a:p>
        </p:txBody>
      </p:sp>
    </p:spTree>
    <p:extLst>
      <p:ext uri="{BB962C8B-B14F-4D97-AF65-F5344CB8AC3E}">
        <p14:creationId xmlns:p14="http://schemas.microsoft.com/office/powerpoint/2010/main" val="308036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66865-0021-D46B-55BF-DA571B99CA13}"/>
              </a:ext>
            </a:extLst>
          </p:cNvPr>
          <p:cNvSpPr>
            <a:spLocks noGrp="1"/>
          </p:cNvSpPr>
          <p:nvPr>
            <p:ph type="ctrTitle"/>
          </p:nvPr>
        </p:nvSpPr>
        <p:spPr>
          <a:xfrm>
            <a:off x="136988" y="1153186"/>
            <a:ext cx="9144000" cy="971908"/>
          </a:xfrm>
        </p:spPr>
        <p:txBody>
          <a:bodyPr/>
          <a:lstStyle/>
          <a:p>
            <a:r>
              <a:rPr lang="en-US" dirty="0"/>
              <a:t>INTRODUCTION TO DATA</a:t>
            </a:r>
          </a:p>
        </p:txBody>
      </p:sp>
      <p:sp>
        <p:nvSpPr>
          <p:cNvPr id="3" name="Subtitle 2">
            <a:extLst>
              <a:ext uri="{FF2B5EF4-FFF2-40B4-BE49-F238E27FC236}">
                <a16:creationId xmlns:a16="http://schemas.microsoft.com/office/drawing/2014/main" id="{53E06404-5F87-B519-0A12-2482FDC89165}"/>
              </a:ext>
            </a:extLst>
          </p:cNvPr>
          <p:cNvSpPr>
            <a:spLocks noGrp="1"/>
          </p:cNvSpPr>
          <p:nvPr>
            <p:ph type="subTitle" idx="1"/>
          </p:nvPr>
        </p:nvSpPr>
        <p:spPr>
          <a:xfrm>
            <a:off x="1524000" y="2359742"/>
            <a:ext cx="9758516" cy="3200400"/>
          </a:xfrm>
        </p:spPr>
        <p:txBody>
          <a:bodyPr>
            <a:normAutofit/>
          </a:bodyPr>
          <a:lstStyle/>
          <a:p>
            <a:pPr marL="342900" indent="-342900" algn="l">
              <a:buFont typeface="Arial" panose="020B0604020202020204" pitchFamily="34" charset="0"/>
              <a:buChar char="•"/>
            </a:pPr>
            <a:r>
              <a:rPr lang="en-IN" sz="2000" dirty="0">
                <a:solidFill>
                  <a:srgbClr val="000000"/>
                </a:solidFill>
                <a:effectLst/>
                <a:latin typeface="Times New Roman" panose="02020603050405020304" pitchFamily="18" charset="0"/>
                <a:cs typeface="Times New Roman" panose="02020603050405020304" pitchFamily="18" charset="0"/>
              </a:rPr>
              <a:t>The dataset is taken from the UCI Irvine machine learning repository ,dataset is about the phone campaigns with the individual customers of Portuguese banking services, Data is Multivariate, Business related and classification related problem. </a:t>
            </a:r>
          </a:p>
          <a:p>
            <a:pPr marL="342900" indent="-342900" algn="l">
              <a:buFont typeface="Arial" panose="020B0604020202020204" pitchFamily="34" charset="0"/>
              <a:buChar char="•"/>
            </a:pPr>
            <a:r>
              <a:rPr lang="en-IN" sz="2000" dirty="0">
                <a:solidFill>
                  <a:srgbClr val="000000"/>
                </a:solidFill>
                <a:effectLst/>
                <a:latin typeface="Times New Roman" panose="02020603050405020304" pitchFamily="18" charset="0"/>
                <a:cs typeface="Times New Roman" panose="02020603050405020304" pitchFamily="18" charset="0"/>
              </a:rPr>
              <a:t>The dataset can be accessed </a:t>
            </a:r>
            <a:r>
              <a:rPr lang="en-IN" sz="2000" dirty="0" err="1">
                <a:solidFill>
                  <a:srgbClr val="000000"/>
                </a:solidFill>
                <a:effectLst/>
                <a:latin typeface="Times New Roman" panose="02020603050405020304" pitchFamily="18" charset="0"/>
                <a:cs typeface="Times New Roman" panose="02020603050405020304" pitchFamily="18" charset="0"/>
              </a:rPr>
              <a:t>at</a:t>
            </a:r>
            <a:r>
              <a:rPr lang="en-IN" dirty="0" err="1">
                <a:solidFill>
                  <a:srgbClr val="000000"/>
                </a:solidFill>
                <a:effectLst/>
                <a:latin typeface="Times New Roman" panose="02020603050405020304" pitchFamily="18" charset="0"/>
                <a:cs typeface="Times New Roman" panose="02020603050405020304" pitchFamily="18" charset="0"/>
              </a:rPr>
              <a:t>:</a:t>
            </a:r>
            <a:r>
              <a:rPr lang="en-IN" dirty="0" err="1">
                <a:solidFill>
                  <a:srgbClr val="FF0000"/>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a:t>
            </a:r>
            <a:r>
              <a:rPr lang="en-IN" dirty="0">
                <a:solidFill>
                  <a:srgbClr val="FF0000"/>
                </a:solidFill>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://archive.ics.uci.edu/dataset/222/bank+marketing</a:t>
            </a:r>
            <a:endParaRPr lang="en-IN" dirty="0">
              <a:solidFill>
                <a:srgbClr val="FF0000"/>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IN" sz="2100" dirty="0">
                <a:solidFill>
                  <a:srgbClr val="000000"/>
                </a:solidFill>
                <a:latin typeface="Times New Roman" panose="02020603050405020304" pitchFamily="18" charset="0"/>
                <a:cs typeface="Times New Roman" panose="02020603050405020304" pitchFamily="18" charset="0"/>
              </a:rPr>
              <a:t>The goal of the project is to analyze whether customers will subscribe to a term deposit with the bank or not. It is based on 3 main factors throughout the report.</a:t>
            </a:r>
            <a:r>
              <a:rPr lang="en-IN" sz="1600" dirty="0">
                <a:solidFill>
                  <a:srgbClr val="000000"/>
                </a:solidFill>
                <a:effectLst/>
                <a:latin typeface="Arial" panose="020B0604020202020204" pitchFamily="34" charset="0"/>
              </a:rPr>
              <a:t> </a:t>
            </a:r>
            <a:r>
              <a:rPr lang="en-IN" sz="2100" dirty="0">
                <a:solidFill>
                  <a:srgbClr val="000000"/>
                </a:solidFill>
                <a:effectLst/>
                <a:latin typeface="Times New Roman" panose="02020603050405020304" pitchFamily="18" charset="0"/>
                <a:cs typeface="Times New Roman" panose="02020603050405020304" pitchFamily="18" charset="0"/>
              </a:rPr>
              <a:t>Demographic Characteristics, Financial Characteristics, and Campaign Characteristics.</a:t>
            </a:r>
          </a:p>
          <a:p>
            <a:pPr marL="342900" indent="-342900" algn="l">
              <a:buFont typeface="Arial" panose="020B0604020202020204" pitchFamily="34" charset="0"/>
              <a:buChar char="•"/>
            </a:pPr>
            <a:endParaRPr lang="en-IN" sz="1200" dirty="0">
              <a:solidFill>
                <a:srgbClr val="000000"/>
              </a:solidFill>
              <a:effectLst/>
              <a:latin typeface="Arial" panose="020B0604020202020204" pitchFamily="34" charset="0"/>
            </a:endParaRPr>
          </a:p>
          <a:p>
            <a:pPr marL="342900" indent="-342900" algn="l">
              <a:buFont typeface="Arial" panose="020B0604020202020204" pitchFamily="34" charset="0"/>
              <a:buChar char="•"/>
            </a:pPr>
            <a:endParaRPr lang="en-IN" sz="1600" dirty="0">
              <a:solidFill>
                <a:srgbClr val="000000"/>
              </a:solidFill>
              <a:effectLst/>
              <a:latin typeface="Arial" panose="020B0604020202020204" pitchFamily="34" charset="0"/>
            </a:endParaRPr>
          </a:p>
          <a:p>
            <a:pPr marL="342900" indent="-342900" algn="l">
              <a:buFont typeface="Arial" panose="020B0604020202020204" pitchFamily="34" charset="0"/>
              <a:buChar char="•"/>
            </a:pPr>
            <a:endParaRPr lang="en-IN" sz="2100" dirty="0">
              <a:solidFill>
                <a:srgbClr val="000000"/>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dirty="0">
              <a:solidFill>
                <a:srgbClr val="000000"/>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IN" sz="2000" dirty="0">
              <a:solidFill>
                <a:srgbClr val="103CC0"/>
              </a:solidFill>
              <a:effectLst/>
              <a:latin typeface="Arial" panose="020B0604020202020204" pitchFamily="34" charset="0"/>
            </a:endParaRPr>
          </a:p>
          <a:p>
            <a:pPr marL="342900" indent="-342900" algn="l">
              <a:buFont typeface="Arial" panose="020B0604020202020204" pitchFamily="34" charset="0"/>
              <a:buChar char="•"/>
            </a:pPr>
            <a:endParaRPr lang="en-IN"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91888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D455C-CBF1-365A-F806-652270EC0EE1}"/>
              </a:ext>
            </a:extLst>
          </p:cNvPr>
          <p:cNvSpPr>
            <a:spLocks noGrp="1"/>
          </p:cNvSpPr>
          <p:nvPr>
            <p:ph type="title"/>
          </p:nvPr>
        </p:nvSpPr>
        <p:spPr/>
        <p:txBody>
          <a:bodyPr/>
          <a:lstStyle/>
          <a:p>
            <a:r>
              <a:rPr lang="en-US" dirty="0"/>
              <a:t>Data Cleaning and Exploration</a:t>
            </a:r>
          </a:p>
        </p:txBody>
      </p:sp>
      <p:sp>
        <p:nvSpPr>
          <p:cNvPr id="3" name="Content Placeholder 2">
            <a:extLst>
              <a:ext uri="{FF2B5EF4-FFF2-40B4-BE49-F238E27FC236}">
                <a16:creationId xmlns:a16="http://schemas.microsoft.com/office/drawing/2014/main" id="{03910C14-3320-68B3-9C6E-825740F4388E}"/>
              </a:ext>
            </a:extLst>
          </p:cNvPr>
          <p:cNvSpPr>
            <a:spLocks noGrp="1"/>
          </p:cNvSpPr>
          <p:nvPr>
            <p:ph idx="1"/>
          </p:nvPr>
        </p:nvSpPr>
        <p:spPr/>
        <p:txBody>
          <a:bodyPr/>
          <a:lstStyle/>
          <a:p>
            <a:r>
              <a:rPr lang="en-IN" sz="1900" dirty="0">
                <a:solidFill>
                  <a:srgbClr val="000000"/>
                </a:solidFill>
                <a:effectLst/>
                <a:latin typeface="Times New Roman" panose="02020603050405020304" pitchFamily="18" charset="0"/>
                <a:cs typeface="Times New Roman" panose="02020603050405020304" pitchFamily="18" charset="0"/>
              </a:rPr>
              <a:t>Data cleaning is done in the python pandas library checked for missing values and Info on the dataset variables everything looks fine no missing values, identified unique categorical values in each variable this helps how we are going to deal with this data. Some outliers are found in the dataset.</a:t>
            </a:r>
          </a:p>
          <a:p>
            <a:r>
              <a:rPr lang="en-US" sz="1900" dirty="0">
                <a:latin typeface="Times New Roman" panose="02020603050405020304" pitchFamily="18" charset="0"/>
                <a:cs typeface="Times New Roman" panose="02020603050405020304" pitchFamily="18" charset="0"/>
              </a:rPr>
              <a:t>Data is divided into three groups client data, campaign-related data, and past attributes of the client.</a:t>
            </a:r>
          </a:p>
          <a:p>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8058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78038-EFD5-2BD7-4F3F-3AADA418C290}"/>
              </a:ext>
            </a:extLst>
          </p:cNvPr>
          <p:cNvSpPr>
            <a:spLocks noGrp="1"/>
          </p:cNvSpPr>
          <p:nvPr>
            <p:ph type="title"/>
          </p:nvPr>
        </p:nvSpPr>
        <p:spPr/>
        <p:txBody>
          <a:bodyPr/>
          <a:lstStyle/>
          <a:p>
            <a:r>
              <a:rPr lang="en-IE" dirty="0"/>
              <a:t>RESEARCH QUESTIONS</a:t>
            </a:r>
          </a:p>
        </p:txBody>
      </p:sp>
      <p:sp>
        <p:nvSpPr>
          <p:cNvPr id="3" name="Content Placeholder 2">
            <a:extLst>
              <a:ext uri="{FF2B5EF4-FFF2-40B4-BE49-F238E27FC236}">
                <a16:creationId xmlns:a16="http://schemas.microsoft.com/office/drawing/2014/main" id="{12E539CD-5A71-CCC3-50D2-D03EC1669BE9}"/>
              </a:ext>
            </a:extLst>
          </p:cNvPr>
          <p:cNvSpPr>
            <a:spLocks noGrp="1"/>
          </p:cNvSpPr>
          <p:nvPr>
            <p:ph idx="1"/>
          </p:nvPr>
        </p:nvSpPr>
        <p:spPr/>
        <p:txBody>
          <a:bodyPr/>
          <a:lstStyle/>
          <a:p>
            <a:r>
              <a:rPr lang="en-IE" dirty="0"/>
              <a:t>How do the three categories affect the target variable?</a:t>
            </a:r>
          </a:p>
          <a:p>
            <a:r>
              <a:rPr lang="en-IE" dirty="0"/>
              <a:t>Whether the customer will buy the term deposit or not?</a:t>
            </a:r>
          </a:p>
          <a:p>
            <a:r>
              <a:rPr lang="en-IE" dirty="0"/>
              <a:t>Does the martial status have any impact on the balance?</a:t>
            </a:r>
          </a:p>
          <a:p>
            <a:r>
              <a:rPr lang="en-IE" dirty="0"/>
              <a:t>Does education have any effect on the job balances?</a:t>
            </a:r>
          </a:p>
          <a:p>
            <a:r>
              <a:rPr lang="en-IE" dirty="0"/>
              <a:t>Which month has the most acceptance rate and loan rejection rate?</a:t>
            </a:r>
          </a:p>
          <a:p>
            <a:r>
              <a:rPr lang="en-GB" dirty="0"/>
              <a:t>Which job category has a higher count of subscriptions and their average call duration?</a:t>
            </a:r>
          </a:p>
          <a:p>
            <a:r>
              <a:rPr lang="en-GB" dirty="0"/>
              <a:t> Does any communication method make a difference in taking a subscription?</a:t>
            </a:r>
          </a:p>
          <a:p>
            <a:endParaRPr lang="en-IE" dirty="0"/>
          </a:p>
          <a:p>
            <a:endParaRPr lang="en-IE" dirty="0"/>
          </a:p>
          <a:p>
            <a:endParaRPr lang="en-IE" dirty="0"/>
          </a:p>
          <a:p>
            <a:endParaRPr lang="en-IE" dirty="0"/>
          </a:p>
        </p:txBody>
      </p:sp>
    </p:spTree>
    <p:extLst>
      <p:ext uri="{BB962C8B-B14F-4D97-AF65-F5344CB8AC3E}">
        <p14:creationId xmlns:p14="http://schemas.microsoft.com/office/powerpoint/2010/main" val="1470771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13C40-F5E6-B007-49CF-B5ABD3B9D1E5}"/>
              </a:ext>
            </a:extLst>
          </p:cNvPr>
          <p:cNvSpPr>
            <a:spLocks noGrp="1"/>
          </p:cNvSpPr>
          <p:nvPr>
            <p:ph type="title"/>
          </p:nvPr>
        </p:nvSpPr>
        <p:spPr>
          <a:xfrm>
            <a:off x="677334" y="86760"/>
            <a:ext cx="8596668" cy="1320800"/>
          </a:xfrm>
        </p:spPr>
        <p:txBody>
          <a:bodyPr/>
          <a:lstStyle/>
          <a:p>
            <a:r>
              <a:rPr lang="en-US" dirty="0"/>
              <a:t>STRENGTHS AND WEEKNESS</a:t>
            </a:r>
          </a:p>
        </p:txBody>
      </p:sp>
      <p:sp>
        <p:nvSpPr>
          <p:cNvPr id="3" name="Content Placeholder 2">
            <a:extLst>
              <a:ext uri="{FF2B5EF4-FFF2-40B4-BE49-F238E27FC236}">
                <a16:creationId xmlns:a16="http://schemas.microsoft.com/office/drawing/2014/main" id="{16A1A29E-F155-E402-4396-4AE726D703DC}"/>
              </a:ext>
            </a:extLst>
          </p:cNvPr>
          <p:cNvSpPr>
            <a:spLocks noGrp="1"/>
          </p:cNvSpPr>
          <p:nvPr>
            <p:ph sz="half" idx="1"/>
          </p:nvPr>
        </p:nvSpPr>
        <p:spPr>
          <a:xfrm>
            <a:off x="297951" y="801384"/>
            <a:ext cx="6281771" cy="5948737"/>
          </a:xfrm>
        </p:spPr>
        <p:txBody>
          <a:bodyPr>
            <a:normAutofit fontScale="92500" lnSpcReduction="10000"/>
          </a:bodyPr>
          <a:lstStyle/>
          <a:p>
            <a:pPr>
              <a:buNone/>
            </a:pPr>
            <a:r>
              <a:rPr lang="en-IN" sz="1600" b="1" u="sng" dirty="0">
                <a:solidFill>
                  <a:srgbClr val="FF0000"/>
                </a:solidFill>
                <a:effectLst/>
                <a:latin typeface="Times New Roman" panose="02020603050405020304" pitchFamily="18" charset="0"/>
                <a:cs typeface="Times New Roman" panose="02020603050405020304" pitchFamily="18" charset="0"/>
              </a:rPr>
              <a:t>Power BI (Himansh)</a:t>
            </a:r>
          </a:p>
          <a:p>
            <a:pPr>
              <a:buNone/>
            </a:pPr>
            <a:r>
              <a:rPr lang="en-IN" sz="1600" b="1" dirty="0">
                <a:solidFill>
                  <a:srgbClr val="000000"/>
                </a:solidFill>
                <a:effectLst/>
                <a:latin typeface="Times New Roman" panose="02020603050405020304" pitchFamily="18" charset="0"/>
                <a:cs typeface="Times New Roman" panose="02020603050405020304" pitchFamily="18" charset="0"/>
              </a:rPr>
              <a:t>Strengths:</a:t>
            </a:r>
          </a:p>
          <a:p>
            <a:r>
              <a:rPr lang="en-IN" sz="1600" dirty="0">
                <a:solidFill>
                  <a:srgbClr val="000000"/>
                </a:solidFill>
                <a:effectLst/>
                <a:latin typeface="Arial" panose="020B0604020202020204" pitchFamily="34" charset="0"/>
              </a:rPr>
              <a:t>Good analysis. Provides good insights about all aspects.</a:t>
            </a:r>
          </a:p>
          <a:p>
            <a:r>
              <a:rPr lang="en-IN" sz="1600" dirty="0">
                <a:solidFill>
                  <a:srgbClr val="000000"/>
                </a:solidFill>
                <a:effectLst/>
                <a:latin typeface="Arial" panose="020B0604020202020204" pitchFamily="34" charset="0"/>
              </a:rPr>
              <a:t>Good use of the number cards which are interactive with all the plots.</a:t>
            </a:r>
          </a:p>
          <a:p>
            <a:r>
              <a:rPr lang="en-IN" sz="1600" dirty="0">
                <a:solidFill>
                  <a:srgbClr val="000000"/>
                </a:solidFill>
                <a:effectLst/>
                <a:latin typeface="Arial" panose="020B0604020202020204" pitchFamily="34" charset="0"/>
              </a:rPr>
              <a:t>The text provides more insights which is a positive point.</a:t>
            </a:r>
          </a:p>
          <a:p>
            <a:pPr>
              <a:lnSpc>
                <a:spcPct val="100000"/>
              </a:lnSpc>
              <a:buNone/>
            </a:pPr>
            <a:r>
              <a:rPr lang="en-IN" sz="1600" b="1" dirty="0">
                <a:solidFill>
                  <a:srgbClr val="000000"/>
                </a:solidFill>
                <a:latin typeface="Times New Roman" panose="02020603050405020304" pitchFamily="18" charset="0"/>
                <a:cs typeface="Times New Roman" panose="02020603050405020304" pitchFamily="18" charset="0"/>
              </a:rPr>
              <a:t>Weakness:</a:t>
            </a:r>
          </a:p>
          <a:p>
            <a:r>
              <a:rPr lang="en-IN" sz="1600" dirty="0">
                <a:solidFill>
                  <a:srgbClr val="000000"/>
                </a:solidFill>
                <a:effectLst/>
                <a:latin typeface="Arial" panose="020B0604020202020204" pitchFamily="34" charset="0"/>
              </a:rPr>
              <a:t>The scatter plot on the last page is too clustered.</a:t>
            </a:r>
          </a:p>
          <a:p>
            <a:pPr>
              <a:buNone/>
            </a:pPr>
            <a:r>
              <a:rPr lang="en-IN" sz="1600" b="1" u="sng" dirty="0">
                <a:solidFill>
                  <a:srgbClr val="FF0000"/>
                </a:solidFill>
                <a:latin typeface="Times New Roman" panose="02020603050405020304" pitchFamily="18" charset="0"/>
                <a:cs typeface="Times New Roman" panose="02020603050405020304" pitchFamily="18" charset="0"/>
              </a:rPr>
              <a:t>Tableau (Shruthi)</a:t>
            </a:r>
          </a:p>
          <a:p>
            <a:pPr>
              <a:lnSpc>
                <a:spcPct val="100000"/>
              </a:lnSpc>
              <a:buNone/>
            </a:pPr>
            <a:r>
              <a:rPr lang="en-IN" sz="1600" b="1" dirty="0">
                <a:solidFill>
                  <a:srgbClr val="000000"/>
                </a:solidFill>
                <a:latin typeface="Times New Roman" panose="02020603050405020304" pitchFamily="18" charset="0"/>
                <a:cs typeface="Times New Roman" panose="02020603050405020304" pitchFamily="18" charset="0"/>
              </a:rPr>
              <a:t>Strengths:</a:t>
            </a:r>
          </a:p>
          <a:p>
            <a:r>
              <a:rPr lang="en-IN" sz="1600" dirty="0">
                <a:solidFill>
                  <a:srgbClr val="000000"/>
                </a:solidFill>
                <a:latin typeface="Arial" panose="020B0604020202020204" pitchFamily="34" charset="0"/>
              </a:rPr>
              <a:t>Good plot overlapping the jobs with education.</a:t>
            </a:r>
          </a:p>
          <a:p>
            <a:r>
              <a:rPr lang="en-IN" sz="1600" dirty="0">
                <a:solidFill>
                  <a:srgbClr val="000000"/>
                </a:solidFill>
                <a:latin typeface="Arial" panose="020B0604020202020204" pitchFamily="34" charset="0"/>
              </a:rPr>
              <a:t>Good line chart clearly showing married people have the most balance.</a:t>
            </a:r>
          </a:p>
          <a:p>
            <a:r>
              <a:rPr lang="en-IN" sz="1600" dirty="0">
                <a:solidFill>
                  <a:srgbClr val="000000"/>
                </a:solidFill>
                <a:latin typeface="Arial" panose="020B0604020202020204" pitchFamily="34" charset="0"/>
              </a:rPr>
              <a:t>The plot between balance and job shows which jobs have the highest pay.</a:t>
            </a:r>
          </a:p>
          <a:p>
            <a:pPr>
              <a:lnSpc>
                <a:spcPct val="100000"/>
              </a:lnSpc>
              <a:buNone/>
            </a:pPr>
            <a:r>
              <a:rPr lang="en-IN" sz="1600" b="1" dirty="0">
                <a:solidFill>
                  <a:srgbClr val="000000"/>
                </a:solidFill>
                <a:latin typeface="Times New Roman" panose="02020603050405020304" pitchFamily="18" charset="0"/>
                <a:cs typeface="Times New Roman" panose="02020603050405020304" pitchFamily="18" charset="0"/>
              </a:rPr>
              <a:t>Weakness:</a:t>
            </a:r>
            <a:endParaRPr lang="en-IE" sz="1800" b="0" i="0" u="none" strike="noStrike" baseline="0" dirty="0">
              <a:solidFill>
                <a:srgbClr val="000000"/>
              </a:solidFill>
              <a:latin typeface="Arial" panose="020B0604020202020204" pitchFamily="34" charset="0"/>
            </a:endParaRPr>
          </a:p>
          <a:p>
            <a:r>
              <a:rPr lang="en-GB" sz="1800" b="0" i="0" u="none" strike="noStrike" baseline="0" dirty="0">
                <a:solidFill>
                  <a:srgbClr val="000000"/>
                </a:solidFill>
                <a:latin typeface="Arial" panose="020B0604020202020204" pitchFamily="34" charset="0"/>
              </a:rPr>
              <a:t>1. The plots do not involve the target variable. </a:t>
            </a:r>
          </a:p>
          <a:p>
            <a:r>
              <a:rPr lang="en-GB" sz="1800" b="0" i="0" u="none" strike="noStrike" baseline="0" dirty="0">
                <a:solidFill>
                  <a:srgbClr val="000000"/>
                </a:solidFill>
                <a:latin typeface="Arial" panose="020B0604020202020204" pitchFamily="34" charset="0"/>
              </a:rPr>
              <a:t>2. The pages were not included. Not all the plots are interactive. Only the education ones are, with the slicer. </a:t>
            </a:r>
          </a:p>
          <a:p>
            <a:pPr marL="0" indent="0">
              <a:buNone/>
            </a:pPr>
            <a:endParaRPr lang="en-IN" sz="1400" u="sng" dirty="0">
              <a:solidFill>
                <a:srgbClr val="000000"/>
              </a:solidFill>
              <a:latin typeface="Times New Roman" panose="02020603050405020304" pitchFamily="18" charset="0"/>
              <a:cs typeface="Times New Roman" panose="02020603050405020304" pitchFamily="18" charset="0"/>
            </a:endParaRPr>
          </a:p>
          <a:p>
            <a:pPr marL="0" indent="0">
              <a:buNone/>
            </a:pPr>
            <a:endParaRPr lang="en-IN" sz="1400" dirty="0">
              <a:solidFill>
                <a:srgbClr val="000000"/>
              </a:solidFill>
              <a:effectLst/>
              <a:latin typeface="Times New Roman" panose="02020603050405020304" pitchFamily="18" charset="0"/>
              <a:cs typeface="Times New Roman" panose="02020603050405020304" pitchFamily="18" charset="0"/>
            </a:endParaRPr>
          </a:p>
          <a:p>
            <a:pPr>
              <a:buNone/>
            </a:pPr>
            <a:endParaRPr lang="en-IN" sz="1900" dirty="0">
              <a:solidFill>
                <a:srgbClr val="000000"/>
              </a:solidFill>
              <a:effectLst/>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Content Placeholder 3">
            <a:extLst>
              <a:ext uri="{FF2B5EF4-FFF2-40B4-BE49-F238E27FC236}">
                <a16:creationId xmlns:a16="http://schemas.microsoft.com/office/drawing/2014/main" id="{B741BA82-39DB-9129-BC92-32204B23DDC6}"/>
              </a:ext>
            </a:extLst>
          </p:cNvPr>
          <p:cNvSpPr>
            <a:spLocks noGrp="1"/>
          </p:cNvSpPr>
          <p:nvPr>
            <p:ph sz="half" idx="2"/>
          </p:nvPr>
        </p:nvSpPr>
        <p:spPr>
          <a:xfrm>
            <a:off x="6579723" y="1530849"/>
            <a:ext cx="4184034" cy="4633802"/>
          </a:xfrm>
        </p:spPr>
        <p:txBody>
          <a:bodyPr>
            <a:normAutofit fontScale="92500" lnSpcReduction="10000"/>
          </a:bodyPr>
          <a:lstStyle/>
          <a:p>
            <a:pPr>
              <a:buNone/>
            </a:pPr>
            <a:r>
              <a:rPr lang="en-IN" b="1" u="sng" dirty="0">
                <a:solidFill>
                  <a:srgbClr val="FF0000"/>
                </a:solidFill>
                <a:latin typeface="Times New Roman" panose="02020603050405020304" pitchFamily="18" charset="0"/>
                <a:cs typeface="Times New Roman" panose="02020603050405020304" pitchFamily="18" charset="0"/>
              </a:rPr>
              <a:t>Excel (Nikhil)</a:t>
            </a:r>
          </a:p>
          <a:p>
            <a:pPr>
              <a:lnSpc>
                <a:spcPct val="100000"/>
              </a:lnSpc>
              <a:buNone/>
            </a:pPr>
            <a:r>
              <a:rPr lang="en-IN" b="1" dirty="0">
                <a:solidFill>
                  <a:srgbClr val="000000"/>
                </a:solidFill>
                <a:latin typeface="Times New Roman" panose="02020603050405020304" pitchFamily="18" charset="0"/>
                <a:cs typeface="Times New Roman" panose="02020603050405020304" pitchFamily="18" charset="0"/>
              </a:rPr>
              <a:t>Strengths:</a:t>
            </a:r>
          </a:p>
          <a:p>
            <a:r>
              <a:rPr lang="en-IN" dirty="0" err="1">
                <a:solidFill>
                  <a:srgbClr val="000000"/>
                </a:solidFill>
                <a:latin typeface="Arial" panose="020B0604020202020204" pitchFamily="34" charset="0"/>
              </a:rPr>
              <a:t>Color</a:t>
            </a:r>
            <a:r>
              <a:rPr lang="en-IN" dirty="0">
                <a:solidFill>
                  <a:srgbClr val="000000"/>
                </a:solidFill>
                <a:latin typeface="Arial" panose="020B0604020202020204" pitchFamily="34" charset="0"/>
              </a:rPr>
              <a:t> declared for the y variable, which makes it easier to analyse.</a:t>
            </a:r>
          </a:p>
          <a:p>
            <a:r>
              <a:rPr lang="en-IN" dirty="0">
                <a:solidFill>
                  <a:srgbClr val="000000"/>
                </a:solidFill>
                <a:latin typeface="Arial" panose="020B0604020202020204" pitchFamily="34" charset="0"/>
              </a:rPr>
              <a:t>Good use of slicers</a:t>
            </a:r>
          </a:p>
          <a:p>
            <a:r>
              <a:rPr lang="en-IN" dirty="0">
                <a:solidFill>
                  <a:srgbClr val="000000"/>
                </a:solidFill>
                <a:latin typeface="Arial" panose="020B0604020202020204" pitchFamily="34" charset="0"/>
              </a:rPr>
              <a:t>The bar charts and line chart give good insight.</a:t>
            </a:r>
          </a:p>
          <a:p>
            <a:pPr>
              <a:lnSpc>
                <a:spcPct val="100000"/>
              </a:lnSpc>
              <a:buNone/>
            </a:pPr>
            <a:r>
              <a:rPr lang="en-IN" b="1" dirty="0">
                <a:solidFill>
                  <a:srgbClr val="000000"/>
                </a:solidFill>
                <a:latin typeface="Times New Roman" panose="02020603050405020304" pitchFamily="18" charset="0"/>
                <a:cs typeface="Times New Roman" panose="02020603050405020304" pitchFamily="18" charset="0"/>
              </a:rPr>
              <a:t>Weakness:</a:t>
            </a:r>
          </a:p>
          <a:p>
            <a:r>
              <a:rPr lang="en-IN" dirty="0">
                <a:solidFill>
                  <a:srgbClr val="000000"/>
                </a:solidFill>
                <a:latin typeface="Arial" panose="020B0604020202020204" pitchFamily="34" charset="0"/>
              </a:rPr>
              <a:t>Should have used different </a:t>
            </a:r>
            <a:r>
              <a:rPr lang="en-IN" dirty="0" err="1">
                <a:solidFill>
                  <a:srgbClr val="000000"/>
                </a:solidFill>
                <a:latin typeface="Arial" panose="020B0604020202020204" pitchFamily="34" charset="0"/>
              </a:rPr>
              <a:t>colors</a:t>
            </a:r>
            <a:r>
              <a:rPr lang="en-IN" dirty="0">
                <a:solidFill>
                  <a:srgbClr val="000000"/>
                </a:solidFill>
                <a:latin typeface="Arial" panose="020B0604020202020204" pitchFamily="34" charset="0"/>
              </a:rPr>
              <a:t> for marital status because they overlap with the </a:t>
            </a:r>
            <a:r>
              <a:rPr lang="en-IN" dirty="0" err="1">
                <a:solidFill>
                  <a:srgbClr val="000000"/>
                </a:solidFill>
                <a:latin typeface="Arial" panose="020B0604020202020204" pitchFamily="34" charset="0"/>
              </a:rPr>
              <a:t>colors</a:t>
            </a:r>
            <a:r>
              <a:rPr lang="en-IN" dirty="0">
                <a:solidFill>
                  <a:srgbClr val="000000"/>
                </a:solidFill>
                <a:latin typeface="Arial" panose="020B0604020202020204" pitchFamily="34" charset="0"/>
              </a:rPr>
              <a:t> of the y variable.</a:t>
            </a:r>
          </a:p>
          <a:p>
            <a:r>
              <a:rPr lang="en-IN" dirty="0">
                <a:solidFill>
                  <a:srgbClr val="000000"/>
                </a:solidFill>
                <a:latin typeface="Arial" panose="020B0604020202020204" pitchFamily="34" charset="0"/>
              </a:rPr>
              <a:t>The pie chart of Average duration of calls does not say what it means.</a:t>
            </a:r>
          </a:p>
          <a:p>
            <a:endParaRPr lang="en-IE" dirty="0"/>
          </a:p>
        </p:txBody>
      </p:sp>
    </p:spTree>
    <p:extLst>
      <p:ext uri="{BB962C8B-B14F-4D97-AF65-F5344CB8AC3E}">
        <p14:creationId xmlns:p14="http://schemas.microsoft.com/office/powerpoint/2010/main" val="54374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FB630-97EB-C905-4F88-B68C3D321B68}"/>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97CE7788-8F17-1B32-FDE0-C47BF47D0A6A}"/>
              </a:ext>
            </a:extLst>
          </p:cNvPr>
          <p:cNvSpPr>
            <a:spLocks noGrp="1"/>
          </p:cNvSpPr>
          <p:nvPr>
            <p:ph idx="1"/>
          </p:nvPr>
        </p:nvSpPr>
        <p:spPr/>
        <p:txBody>
          <a:bodyPr/>
          <a:lstStyle/>
          <a:p>
            <a:r>
              <a:rPr lang="en-US" dirty="0"/>
              <a:t>An advanced visualization can be done with the help of Tableau and Power BI. As this dataset gives the customer behavior and campaign analysis, this can be used to predict the support decision analysis i.e., to predict the customer’s preferences and suggest the relevant banking products. How effective was the campaign and </a:t>
            </a:r>
            <a:r>
              <a:rPr lang="en-US" dirty="0" err="1"/>
              <a:t>analyse</a:t>
            </a:r>
            <a:r>
              <a:rPr lang="en-US" dirty="0"/>
              <a:t> the trends. </a:t>
            </a:r>
          </a:p>
          <a:p>
            <a:r>
              <a:rPr lang="en-GB" dirty="0"/>
              <a:t> Based on this analysis, the bank can implement strategies to improve its relationship with its customers, reduce costs,</a:t>
            </a:r>
            <a:r>
              <a:rPr lang="en-US" dirty="0"/>
              <a:t> etc.</a:t>
            </a:r>
          </a:p>
          <a:p>
            <a:r>
              <a:rPr lang="en-US" dirty="0"/>
              <a:t>It can also detect fraud detection by analyzing the trends.</a:t>
            </a:r>
          </a:p>
          <a:p>
            <a:endParaRPr lang="en-US" dirty="0"/>
          </a:p>
        </p:txBody>
      </p:sp>
    </p:spTree>
    <p:extLst>
      <p:ext uri="{BB962C8B-B14F-4D97-AF65-F5344CB8AC3E}">
        <p14:creationId xmlns:p14="http://schemas.microsoft.com/office/powerpoint/2010/main" val="2768112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E7409B-F080-6FEB-6FEF-3168FAF50FE5}"/>
              </a:ext>
            </a:extLst>
          </p:cNvPr>
          <p:cNvSpPr>
            <a:spLocks noGrp="1"/>
          </p:cNvSpPr>
          <p:nvPr>
            <p:ph type="title"/>
          </p:nvPr>
        </p:nvSpPr>
        <p:spPr>
          <a:xfrm>
            <a:off x="1406799" y="3429000"/>
            <a:ext cx="8596668" cy="1320800"/>
          </a:xfrm>
        </p:spPr>
        <p:txBody>
          <a:bodyPr/>
          <a:lstStyle/>
          <a:p>
            <a:r>
              <a:rPr lang="en-IE" dirty="0"/>
              <a:t>THANK YOU</a:t>
            </a:r>
          </a:p>
        </p:txBody>
      </p:sp>
    </p:spTree>
    <p:extLst>
      <p:ext uri="{BB962C8B-B14F-4D97-AF65-F5344CB8AC3E}">
        <p14:creationId xmlns:p14="http://schemas.microsoft.com/office/powerpoint/2010/main" val="418710742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151</TotalTime>
  <Words>594</Words>
  <Application>Microsoft Office PowerPoint</Application>
  <PresentationFormat>Widescreen</PresentationFormat>
  <Paragraphs>57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Times New Roman</vt:lpstr>
      <vt:lpstr>Trebuchet MS</vt:lpstr>
      <vt:lpstr>Wingdings 3</vt:lpstr>
      <vt:lpstr>Facet</vt:lpstr>
      <vt:lpstr>Bank Marketing Portuguese Dataset</vt:lpstr>
      <vt:lpstr>INTRODUCTION TO DATA</vt:lpstr>
      <vt:lpstr>Data Cleaning and Exploration</vt:lpstr>
      <vt:lpstr>RESEARCH QUESTIONS</vt:lpstr>
      <vt:lpstr>STRENGTHS AND WEEKNESS</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NIKHIL NEELI</dc:creator>
  <cp:lastModifiedBy>shruthi amar</cp:lastModifiedBy>
  <cp:revision>2</cp:revision>
  <dcterms:created xsi:type="dcterms:W3CDTF">2025-03-19T13:09:08Z</dcterms:created>
  <dcterms:modified xsi:type="dcterms:W3CDTF">2025-03-20T00:12:37Z</dcterms:modified>
</cp:coreProperties>
</file>