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24" r:id="rId2"/>
    <p:sldId id="2542" r:id="rId3"/>
    <p:sldId id="2544" r:id="rId4"/>
    <p:sldId id="2545" r:id="rId5"/>
    <p:sldId id="2582" r:id="rId6"/>
    <p:sldId id="2552" r:id="rId7"/>
    <p:sldId id="25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8DF"/>
    <a:srgbClr val="1F1F26"/>
    <a:srgbClr val="BBC3CD"/>
    <a:srgbClr val="CCD2DA"/>
    <a:srgbClr val="DFE3E9"/>
    <a:srgbClr val="D6DBE2"/>
    <a:srgbClr val="5DAAB0"/>
    <a:srgbClr val="3B7579"/>
    <a:srgbClr val="AAD3D6"/>
    <a:srgbClr val="4182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snapToGrid="0" snapToObjects="1" showGuides="1">
      <p:cViewPr>
        <p:scale>
          <a:sx n="76" d="100"/>
          <a:sy n="76" d="100"/>
        </p:scale>
        <p:origin x="-296" y="-16"/>
      </p:cViewPr>
      <p:guideLst>
        <p:guide orient="horz" pos="2160"/>
        <p:guide pos="384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006005605231546E-2"/>
          <c:y val="0.13812974362618127"/>
          <c:w val="0.15358120912851994"/>
          <c:h val="0.69015651140408107"/>
        </c:manualLayout>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xmlns:c16r2="http://schemas.microsoft.com/office/drawing/2015/06/char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xmlns:c16r2="http://schemas.microsoft.com/office/drawing/2015/06/char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xmlns:c16r2="http://schemas.microsoft.com/office/drawing/2015/06/char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xmlns:c16r2="http://schemas.microsoft.com/office/drawing/2015/06/char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1920128"/>
        <c:axId val="141921664"/>
      </c:areaChart>
      <c:catAx>
        <c:axId val="141920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921664"/>
        <c:crosses val="autoZero"/>
        <c:auto val="1"/>
        <c:lblAlgn val="ctr"/>
        <c:lblOffset val="100"/>
        <c:noMultiLvlLbl val="0"/>
      </c:catAx>
      <c:valAx>
        <c:axId val="14192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92012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5/9/2024</a:t>
            </a:fld>
            <a:endParaRPr lang="en-US" dirty="0"/>
          </a:p>
        </p:txBody>
      </p:sp>
      <p:sp>
        <p:nvSpPr>
          <p:cNvPr id="4" name="Footer Placeholder 3">
            <a:extLst>
              <a:ext uri="{FF2B5EF4-FFF2-40B4-BE49-F238E27FC236}">
                <a16:creationId xmlns:a16="http://schemas.microsoft.com/office/drawing/2014/main" xmlns=""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5/9/2024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31868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xmlns=""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xmlns=""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xmlns=""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xmlns=""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xmlns=""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xmlns=""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xmlns=""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xmlns=""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xmlns=""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xmlns=""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xmlns=""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xmlns=""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xmlns=""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xmlns=""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xmlns=""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xmlns=""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xmlns=""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xmlns=""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xmlns=""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xmlns=""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xmlns=""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xmlns=""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xmlns=""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xmlns=""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xmlns=""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xmlns=""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xmlns=""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xmlns=""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xmlns=""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xmlns=""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xmlns=""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xmlns=""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xmlns=""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xmlns=""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xmlns=""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xmlns=""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xmlns=""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xmlns="">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xmlns=""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xmlns=""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xmlns=""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xmlns=""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xmlns=""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xmlns="">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xmlns=""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xmlns=""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xmlns=""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xmlns=""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xmlns=""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xmlns=""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xmlns=""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xmlns="">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xmlns=""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xmlns=""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xmlns=""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xmlns=""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xmlns=""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xmlns="">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xmlns=""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xmlns=""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xmlns=""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xmlns=""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xmlns=""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xmlns=""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xmlns=""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xmlns=""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xmlns=""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xmlns=""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xmlns=""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xmlns="">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xmlns=""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xmlns=""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xmlns=""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xmlns=""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xmlns=""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xmlns=""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xmlns=""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xmlns=""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xmlns=""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xmlns=""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xmlns=""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xmlns=""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xmlns=""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xmlns=""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xmlns=""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xmlns=""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xmlns=""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xmlns=""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xmlns=""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xmlns=""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xmlns=""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xmlns=""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xmlns=""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xmlns=""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xmlns=""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xmlns=""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xmlns=""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xmlns=""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xmlns=""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xmlns=""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xmlns=""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xmlns=""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xmlns=""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xmlns=""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xmlns=""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xmlns=""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xmlns=""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xmlns=""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xmlns=""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xmlns=""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xmlns=""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xmlns=""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xmlns=""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xmlns=""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xmlns=""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xmlns=""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xmlns=""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xmlns=""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xmlns=""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xmlns=""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xmlns=""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xmlns=""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xmlns=""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xmlns=""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xmlns=""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xmlns=""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xmlns=""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xmlns=""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xmlns=""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xmlns=""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xmlns=""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66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801ABD-7339-4C70-82A3-696BE8EF14DF}"/>
              </a:ext>
            </a:extLst>
          </p:cNvPr>
          <p:cNvSpPr>
            <a:spLocks noGrp="1"/>
          </p:cNvSpPr>
          <p:nvPr>
            <p:ph type="title"/>
          </p:nvPr>
        </p:nvSpPr>
        <p:spPr/>
        <p:txBody>
          <a:bodyPr/>
          <a:lstStyle/>
          <a:p>
            <a:r>
              <a:rPr lang="en-US" sz="4000" dirty="0"/>
              <a:t>FRONT END ENGINEERING – II</a:t>
            </a:r>
            <a:br>
              <a:rPr lang="en-US" sz="4000" dirty="0"/>
            </a:br>
            <a:r>
              <a:rPr lang="en-US" sz="4000" dirty="0"/>
              <a:t>                 PROJECT</a:t>
            </a:r>
          </a:p>
        </p:txBody>
      </p:sp>
      <p:sp>
        <p:nvSpPr>
          <p:cNvPr id="6" name="Text Placeholder 5">
            <a:extLst>
              <a:ext uri="{FF2B5EF4-FFF2-40B4-BE49-F238E27FC236}">
                <a16:creationId xmlns:a16="http://schemas.microsoft.com/office/drawing/2014/main" xmlns="" id="{849EBC96-F2B6-43D3-A761-898E1D269BC3}"/>
              </a:ext>
            </a:extLst>
          </p:cNvPr>
          <p:cNvSpPr>
            <a:spLocks noGrp="1"/>
          </p:cNvSpPr>
          <p:nvPr>
            <p:ph type="body" sz="quarter" idx="14"/>
          </p:nvPr>
        </p:nvSpPr>
        <p:spPr>
          <a:xfrm>
            <a:off x="2819400" y="3514164"/>
            <a:ext cx="2254624" cy="450165"/>
          </a:xfrm>
        </p:spPr>
        <p:txBody>
          <a:bodyPr/>
          <a:lstStyle/>
          <a:p>
            <a:r>
              <a:rPr lang="en-US" sz="2000" dirty="0">
                <a:latin typeface="+mj-lt"/>
              </a:rPr>
              <a:t>HEALTH HUB</a:t>
            </a:r>
          </a:p>
          <a:p>
            <a:endParaRPr lang="en-US" dirty="0"/>
          </a:p>
        </p:txBody>
      </p:sp>
      <p:pic>
        <p:nvPicPr>
          <p:cNvPr id="13" name="Picture Placeholder 5" descr="Buildings">
            <a:extLst>
              <a:ext uri="{FF2B5EF4-FFF2-40B4-BE49-F238E27FC236}">
                <a16:creationId xmlns:a16="http://schemas.microsoft.com/office/drawing/2014/main" xmlns="" id="{002497D9-8F14-40C3-90A2-8264564E1F97}"/>
              </a:ext>
              <a:ext uri="{C183D7F6-B498-43B3-948B-1728B52AA6E4}">
                <adec:decorative xmlns:adec="http://schemas.microsoft.com/office/drawing/2017/decorative" xmlns=""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
        <p:nvSpPr>
          <p:cNvPr id="3" name="TextBox 2">
            <a:extLst>
              <a:ext uri="{FF2B5EF4-FFF2-40B4-BE49-F238E27FC236}">
                <a16:creationId xmlns:a16="http://schemas.microsoft.com/office/drawing/2014/main" xmlns="" id="{1EAD3A14-2B1E-B375-ED9E-4E8D961132AB}"/>
              </a:ext>
            </a:extLst>
          </p:cNvPr>
          <p:cNvSpPr txBox="1"/>
          <p:nvPr/>
        </p:nvSpPr>
        <p:spPr>
          <a:xfrm>
            <a:off x="2133600" y="4043082"/>
            <a:ext cx="3792071" cy="1200329"/>
          </a:xfrm>
          <a:prstGeom prst="rect">
            <a:avLst/>
          </a:prstGeom>
          <a:noFill/>
        </p:spPr>
        <p:txBody>
          <a:bodyPr wrap="square" rtlCol="0">
            <a:spAutoFit/>
          </a:bodyPr>
          <a:lstStyle/>
          <a:p>
            <a:r>
              <a:rPr lang="en-US" dirty="0"/>
              <a:t>Group Members:</a:t>
            </a:r>
          </a:p>
          <a:p>
            <a:r>
              <a:rPr lang="en-US" dirty="0"/>
              <a:t>Himani(2210990401)</a:t>
            </a:r>
          </a:p>
          <a:p>
            <a:r>
              <a:rPr lang="en-US" dirty="0"/>
              <a:t>Heena(2210990398)</a:t>
            </a:r>
          </a:p>
          <a:p>
            <a:r>
              <a:rPr lang="en-US" dirty="0"/>
              <a:t>Himanshi(2210990403)</a:t>
            </a:r>
          </a:p>
        </p:txBody>
      </p:sp>
      <p:sp>
        <p:nvSpPr>
          <p:cNvPr id="4" name="TextBox 3">
            <a:extLst>
              <a:ext uri="{FF2B5EF4-FFF2-40B4-BE49-F238E27FC236}">
                <a16:creationId xmlns:a16="http://schemas.microsoft.com/office/drawing/2014/main" xmlns="" id="{58BDA18D-3E12-B03C-4463-8018AFE09B44}"/>
              </a:ext>
            </a:extLst>
          </p:cNvPr>
          <p:cNvSpPr txBox="1"/>
          <p:nvPr/>
        </p:nvSpPr>
        <p:spPr>
          <a:xfrm>
            <a:off x="2133600" y="5396753"/>
            <a:ext cx="2232212" cy="646331"/>
          </a:xfrm>
          <a:prstGeom prst="rect">
            <a:avLst/>
          </a:prstGeom>
          <a:noFill/>
        </p:spPr>
        <p:txBody>
          <a:bodyPr wrap="square" rtlCol="0">
            <a:spAutoFit/>
          </a:bodyPr>
          <a:lstStyle/>
          <a:p>
            <a:r>
              <a:rPr lang="en-US" dirty="0"/>
              <a:t>Submitted To:</a:t>
            </a:r>
          </a:p>
          <a:p>
            <a:r>
              <a:rPr lang="en-US" dirty="0"/>
              <a:t>Dr. </a:t>
            </a:r>
            <a:r>
              <a:rPr lang="en-US" dirty="0" err="1"/>
              <a:t>Rajender</a:t>
            </a:r>
            <a:endParaRPr lang="en-US" dirty="0"/>
          </a:p>
        </p:txBody>
      </p:sp>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CC12AB6B-2397-478A-BF32-BF0AFF5D84DB}"/>
              </a:ext>
            </a:extLst>
          </p:cNvPr>
          <p:cNvSpPr>
            <a:spLocks noGrp="1"/>
          </p:cNvSpPr>
          <p:nvPr>
            <p:ph type="title"/>
          </p:nvPr>
        </p:nvSpPr>
        <p:spPr>
          <a:xfrm>
            <a:off x="826625" y="4867539"/>
            <a:ext cx="2727803" cy="1025525"/>
          </a:xfrm>
        </p:spPr>
        <p:txBody>
          <a:bodyPr/>
          <a:lstStyle/>
          <a:p>
            <a:r>
              <a:rPr lang="en-US" sz="3600" dirty="0"/>
              <a:t>TABLE OF CONTENTS</a:t>
            </a:r>
          </a:p>
        </p:txBody>
      </p:sp>
      <p:sp>
        <p:nvSpPr>
          <p:cNvPr id="10" name="Text Placeholder 9">
            <a:extLst>
              <a:ext uri="{FF2B5EF4-FFF2-40B4-BE49-F238E27FC236}">
                <a16:creationId xmlns:a16="http://schemas.microsoft.com/office/drawing/2014/main" xmlns="" id="{1A50CE80-CA72-48E8-BA6A-98B4A0501A5B}"/>
              </a:ext>
            </a:extLst>
          </p:cNvPr>
          <p:cNvSpPr>
            <a:spLocks noGrp="1"/>
          </p:cNvSpPr>
          <p:nvPr>
            <p:ph type="body" sz="quarter" idx="11"/>
          </p:nvPr>
        </p:nvSpPr>
        <p:spPr/>
        <p:txBody>
          <a:bodyPr>
            <a:normAutofit/>
          </a:bodyPr>
          <a:lstStyle/>
          <a:p>
            <a:r>
              <a:rPr lang="en-US" sz="2000" dirty="0">
                <a:latin typeface="+mj-lt"/>
              </a:rPr>
              <a:t>INTRODUCTION</a:t>
            </a:r>
          </a:p>
        </p:txBody>
      </p:sp>
      <p:sp>
        <p:nvSpPr>
          <p:cNvPr id="12" name="Text Placeholder 11">
            <a:extLst>
              <a:ext uri="{FF2B5EF4-FFF2-40B4-BE49-F238E27FC236}">
                <a16:creationId xmlns:a16="http://schemas.microsoft.com/office/drawing/2014/main" xmlns="" id="{75BAF650-FD43-47DB-AB10-61E4F4A72162}"/>
              </a:ext>
            </a:extLst>
          </p:cNvPr>
          <p:cNvSpPr>
            <a:spLocks noGrp="1"/>
          </p:cNvSpPr>
          <p:nvPr>
            <p:ph type="body" sz="quarter" idx="13"/>
          </p:nvPr>
        </p:nvSpPr>
        <p:spPr/>
        <p:txBody>
          <a:bodyPr>
            <a:normAutofit/>
          </a:bodyPr>
          <a:lstStyle/>
          <a:p>
            <a:r>
              <a:rPr lang="en-US" sz="2000" dirty="0">
                <a:latin typeface="+mj-lt"/>
              </a:rPr>
              <a:t>TECHNICAL DETAILS</a:t>
            </a:r>
          </a:p>
        </p:txBody>
      </p:sp>
      <p:sp>
        <p:nvSpPr>
          <p:cNvPr id="13" name="Text Placeholder 12">
            <a:extLst>
              <a:ext uri="{FF2B5EF4-FFF2-40B4-BE49-F238E27FC236}">
                <a16:creationId xmlns:a16="http://schemas.microsoft.com/office/drawing/2014/main" xmlns="" id="{FF16BB79-5932-44CF-9C3A-407F4849693A}"/>
              </a:ext>
            </a:extLst>
          </p:cNvPr>
          <p:cNvSpPr>
            <a:spLocks noGrp="1"/>
          </p:cNvSpPr>
          <p:nvPr>
            <p:ph type="body" sz="quarter" idx="14"/>
          </p:nvPr>
        </p:nvSpPr>
        <p:spPr/>
        <p:txBody>
          <a:bodyPr>
            <a:normAutofit/>
          </a:bodyPr>
          <a:lstStyle/>
          <a:p>
            <a:r>
              <a:rPr lang="en-US" sz="2000" dirty="0">
                <a:latin typeface="+mj-lt"/>
              </a:rPr>
              <a:t>FUTURE SCOPE</a:t>
            </a:r>
          </a:p>
        </p:txBody>
      </p:sp>
      <p:sp>
        <p:nvSpPr>
          <p:cNvPr id="14" name="Text Placeholder 13">
            <a:extLst>
              <a:ext uri="{FF2B5EF4-FFF2-40B4-BE49-F238E27FC236}">
                <a16:creationId xmlns:a16="http://schemas.microsoft.com/office/drawing/2014/main" xmlns="" id="{9C7D62EB-2597-47CE-BB7C-6A6EAB5BC0B7}"/>
              </a:ext>
            </a:extLst>
          </p:cNvPr>
          <p:cNvSpPr>
            <a:spLocks noGrp="1"/>
          </p:cNvSpPr>
          <p:nvPr>
            <p:ph type="body" sz="quarter" idx="15"/>
          </p:nvPr>
        </p:nvSpPr>
        <p:spPr/>
        <p:txBody>
          <a:bodyPr>
            <a:normAutofit/>
          </a:bodyPr>
          <a:lstStyle/>
          <a:p>
            <a:r>
              <a:rPr lang="en-US" sz="2000" dirty="0">
                <a:latin typeface="+mj-lt"/>
              </a:rPr>
              <a:t>KEY FEATURES</a:t>
            </a:r>
          </a:p>
        </p:txBody>
      </p:sp>
      <p:sp>
        <p:nvSpPr>
          <p:cNvPr id="15" name="Text Placeholder 14">
            <a:extLst>
              <a:ext uri="{FF2B5EF4-FFF2-40B4-BE49-F238E27FC236}">
                <a16:creationId xmlns:a16="http://schemas.microsoft.com/office/drawing/2014/main" xmlns="" id="{82271CFC-BF42-4890-8441-5320497A37EE}"/>
              </a:ext>
            </a:extLst>
          </p:cNvPr>
          <p:cNvSpPr>
            <a:spLocks noGrp="1"/>
          </p:cNvSpPr>
          <p:nvPr>
            <p:ph type="body" sz="quarter" idx="16"/>
          </p:nvPr>
        </p:nvSpPr>
        <p:spPr>
          <a:xfrm>
            <a:off x="7559432" y="5137415"/>
            <a:ext cx="4294206" cy="755650"/>
          </a:xfrm>
        </p:spPr>
        <p:txBody>
          <a:bodyPr>
            <a:normAutofit/>
          </a:bodyPr>
          <a:lstStyle/>
          <a:p>
            <a:r>
              <a:rPr lang="en-US" sz="2000" dirty="0">
                <a:latin typeface="+mj-lt"/>
              </a:rPr>
              <a:t>CONCLUSION</a:t>
            </a:r>
          </a:p>
        </p:txBody>
      </p:sp>
      <p:pic>
        <p:nvPicPr>
          <p:cNvPr id="5" name="Picture Placeholder 4" descr="Two people sitting at a table&#10;&#10;Description automatically generated">
            <a:extLst>
              <a:ext uri="{FF2B5EF4-FFF2-40B4-BE49-F238E27FC236}">
                <a16:creationId xmlns:a16="http://schemas.microsoft.com/office/drawing/2014/main" xmlns=""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5249062A-D4B8-4980-B15D-2F0CF58BB5B7}"/>
              </a:ext>
            </a:extLst>
          </p:cNvPr>
          <p:cNvSpPr>
            <a:spLocks noGrp="1"/>
          </p:cNvSpPr>
          <p:nvPr>
            <p:ph type="title"/>
          </p:nvPr>
        </p:nvSpPr>
        <p:spPr>
          <a:xfrm>
            <a:off x="1210236" y="815788"/>
            <a:ext cx="4948518" cy="794659"/>
          </a:xfrm>
        </p:spPr>
        <p:txBody>
          <a:bodyPr/>
          <a:lstStyle/>
          <a:p>
            <a:r>
              <a:rPr lang="en-US" dirty="0">
                <a:solidFill>
                  <a:srgbClr val="5DAAB0"/>
                </a:solidFill>
              </a:rPr>
              <a:t>INTRODUCTION </a:t>
            </a:r>
          </a:p>
        </p:txBody>
      </p:sp>
      <p:sp>
        <p:nvSpPr>
          <p:cNvPr id="11" name="Text Placeholder 10">
            <a:extLst>
              <a:ext uri="{FF2B5EF4-FFF2-40B4-BE49-F238E27FC236}">
                <a16:creationId xmlns:a16="http://schemas.microsoft.com/office/drawing/2014/main" xmlns="" id="{B59FCEF3-B015-47B8-8D8F-7C0C90D275EB}"/>
              </a:ext>
            </a:extLst>
          </p:cNvPr>
          <p:cNvSpPr>
            <a:spLocks noGrp="1"/>
          </p:cNvSpPr>
          <p:nvPr>
            <p:ph type="body" sz="quarter" idx="11"/>
          </p:nvPr>
        </p:nvSpPr>
        <p:spPr>
          <a:xfrm>
            <a:off x="304801" y="1981198"/>
            <a:ext cx="6902824" cy="4320989"/>
          </a:xfrm>
        </p:spPr>
        <p:txBody>
          <a:bodyPr>
            <a:noAutofit/>
          </a:bodyPr>
          <a:lstStyle/>
          <a:p>
            <a:pPr>
              <a:lnSpc>
                <a:spcPct val="100000"/>
              </a:lnSpc>
            </a:pPr>
            <a:r>
              <a:rPr lang="en-US" sz="2000" b="0" i="0" dirty="0">
                <a:solidFill>
                  <a:schemeClr val="tx1">
                    <a:lumMod val="50000"/>
                  </a:schemeClr>
                </a:solidFill>
                <a:effectLst/>
                <a:highlight>
                  <a:srgbClr val="DFE3E9"/>
                </a:highlight>
                <a:latin typeface="Söhne"/>
              </a:rPr>
              <a:t>Welcome to our cutting-edge project, revolutionizing healthcare accessibility and convenience! In an era where every minute counts, our innovative solution aims to seamlessly connect individuals with nearby hospitals and streamline the appointment scheduling process. With a simple tap, we empower users to locate the nearest medical facilities, ensuring prompt access to essential healthcare services. Our platform not only prioritizes convenience but also prioritizes your well-being by offering hassle-free appointment scheduling, ensuring you receive timely medical attention when you need it most. </a:t>
            </a:r>
            <a:endParaRPr lang="en-US" sz="2000" dirty="0">
              <a:solidFill>
                <a:schemeClr val="tx1">
                  <a:lumMod val="50000"/>
                </a:schemeClr>
              </a:solidFill>
              <a:highlight>
                <a:srgbClr val="DFE3E9"/>
              </a:highlight>
            </a:endParaRPr>
          </a:p>
        </p:txBody>
      </p:sp>
      <p:sp>
        <p:nvSpPr>
          <p:cNvPr id="12" name="Text Placeholder 11">
            <a:extLst>
              <a:ext uri="{FF2B5EF4-FFF2-40B4-BE49-F238E27FC236}">
                <a16:creationId xmlns:a16="http://schemas.microsoft.com/office/drawing/2014/main" xmlns="" id="{045C97E3-0CF5-415A-BEEC-B465AA7F130B}"/>
              </a:ext>
            </a:extLst>
          </p:cNvPr>
          <p:cNvSpPr>
            <a:spLocks noGrp="1"/>
          </p:cNvSpPr>
          <p:nvPr>
            <p:ph type="body" sz="quarter" idx="12"/>
          </p:nvPr>
        </p:nvSpPr>
        <p:spPr/>
        <p:txBody>
          <a:bodyPr/>
          <a:lstStyle/>
          <a:p>
            <a:endParaRPr lang="en-US" dirty="0"/>
          </a:p>
        </p:txBody>
      </p:sp>
      <p:pic>
        <p:nvPicPr>
          <p:cNvPr id="13" name="Picture Placeholder 12" descr="A group of people sitting in front of a window">
            <a:extLst>
              <a:ext uri="{FF2B5EF4-FFF2-40B4-BE49-F238E27FC236}">
                <a16:creationId xmlns:a16="http://schemas.microsoft.com/office/drawing/2014/main" xmlns=""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7569842" y="3500438"/>
            <a:ext cx="4622157" cy="3357562"/>
          </a:xfrm>
          <a:prstGeom prst="rect">
            <a:avLst/>
          </a:prstGeom>
        </p:spPr>
      </p:pic>
    </p:spTree>
    <p:extLst>
      <p:ext uri="{BB962C8B-B14F-4D97-AF65-F5344CB8AC3E}">
        <p14:creationId xmlns:p14="http://schemas.microsoft.com/office/powerpoint/2010/main" val="6050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5A981189-9280-48E8-90AE-7F25E741BE94}"/>
              </a:ext>
            </a:extLst>
          </p:cNvPr>
          <p:cNvSpPr>
            <a:spLocks noGrp="1"/>
          </p:cNvSpPr>
          <p:nvPr>
            <p:ph type="title"/>
          </p:nvPr>
        </p:nvSpPr>
        <p:spPr>
          <a:xfrm>
            <a:off x="844946" y="0"/>
            <a:ext cx="7160536" cy="1021976"/>
          </a:xfrm>
        </p:spPr>
        <p:txBody>
          <a:bodyPr>
            <a:normAutofit/>
          </a:bodyPr>
          <a:lstStyle/>
          <a:p>
            <a:r>
              <a:rPr lang="en-US" dirty="0">
                <a:solidFill>
                  <a:srgbClr val="5DAAB0"/>
                </a:solidFill>
              </a:rPr>
              <a:t>TECHNICAL DETAILS</a:t>
            </a:r>
          </a:p>
        </p:txBody>
      </p:sp>
      <p:sp>
        <p:nvSpPr>
          <p:cNvPr id="17" name="Text Placeholder 16">
            <a:extLst>
              <a:ext uri="{FF2B5EF4-FFF2-40B4-BE49-F238E27FC236}">
                <a16:creationId xmlns:a16="http://schemas.microsoft.com/office/drawing/2014/main" xmlns="" id="{98B9CB9E-1380-488B-88F1-B99F12EFA776}"/>
              </a:ext>
            </a:extLst>
          </p:cNvPr>
          <p:cNvSpPr>
            <a:spLocks noGrp="1"/>
          </p:cNvSpPr>
          <p:nvPr>
            <p:ph type="body" sz="quarter" idx="12"/>
          </p:nvPr>
        </p:nvSpPr>
        <p:spPr>
          <a:xfrm>
            <a:off x="466165" y="1665171"/>
            <a:ext cx="6840070" cy="382749"/>
          </a:xfrm>
        </p:spPr>
        <p:txBody>
          <a:bodyPr/>
          <a:lstStyle/>
          <a:p>
            <a:r>
              <a:rPr lang="en-US" dirty="0"/>
              <a:t>1. Home Page</a:t>
            </a:r>
          </a:p>
        </p:txBody>
      </p:sp>
      <p:sp>
        <p:nvSpPr>
          <p:cNvPr id="19" name="Text Placeholder 18">
            <a:extLst>
              <a:ext uri="{FF2B5EF4-FFF2-40B4-BE49-F238E27FC236}">
                <a16:creationId xmlns:a16="http://schemas.microsoft.com/office/drawing/2014/main" xmlns="" id="{4C3079F2-FA5D-4717-9945-965E324EBF60}"/>
              </a:ext>
            </a:extLst>
          </p:cNvPr>
          <p:cNvSpPr>
            <a:spLocks noGrp="1"/>
          </p:cNvSpPr>
          <p:nvPr>
            <p:ph type="body" sz="quarter" idx="14"/>
          </p:nvPr>
        </p:nvSpPr>
        <p:spPr>
          <a:xfrm>
            <a:off x="399245" y="4087907"/>
            <a:ext cx="11393511" cy="382749"/>
          </a:xfrm>
        </p:spPr>
        <p:txBody>
          <a:bodyPr/>
          <a:lstStyle/>
          <a:p>
            <a:pPr marL="0" indent="0">
              <a:buNone/>
            </a:pPr>
            <a:r>
              <a:rPr lang="en-US" dirty="0"/>
              <a:t>2. Booking Page</a:t>
            </a:r>
          </a:p>
        </p:txBody>
      </p:sp>
      <p:sp>
        <p:nvSpPr>
          <p:cNvPr id="16" name="Text Placeholder 15">
            <a:extLst>
              <a:ext uri="{FF2B5EF4-FFF2-40B4-BE49-F238E27FC236}">
                <a16:creationId xmlns:a16="http://schemas.microsoft.com/office/drawing/2014/main" xmlns="" id="{5E9ED32E-028C-428E-97AF-168C8D6F92A9}"/>
              </a:ext>
            </a:extLst>
          </p:cNvPr>
          <p:cNvSpPr>
            <a:spLocks noGrp="1"/>
          </p:cNvSpPr>
          <p:nvPr>
            <p:ph type="body" sz="quarter" idx="15"/>
          </p:nvPr>
        </p:nvSpPr>
        <p:spPr>
          <a:xfrm>
            <a:off x="466165" y="2047921"/>
            <a:ext cx="7217719" cy="2039985"/>
          </a:xfrm>
        </p:spPr>
        <p:txBody>
          <a:bodyPr/>
          <a:lstStyle/>
          <a:p>
            <a:pPr algn="l">
              <a:buFont typeface="Arial" panose="020B0604020202020204" pitchFamily="34" charset="0"/>
              <a:buChar char="•"/>
            </a:pPr>
            <a:r>
              <a:rPr lang="en-US" b="0" i="0" dirty="0">
                <a:solidFill>
                  <a:schemeClr val="tx1">
                    <a:lumMod val="50000"/>
                  </a:schemeClr>
                </a:solidFill>
                <a:effectLst/>
                <a:highlight>
                  <a:srgbClr val="CCD2DA"/>
                </a:highlight>
                <a:latin typeface="Söhne"/>
              </a:rPr>
              <a:t>Introduction: Brief overview of the project and its purpose.</a:t>
            </a:r>
          </a:p>
          <a:p>
            <a:pPr algn="l">
              <a:buFont typeface="Arial" panose="020B0604020202020204" pitchFamily="34" charset="0"/>
              <a:buChar char="•"/>
            </a:pPr>
            <a:r>
              <a:rPr lang="en-US" b="0" i="0" dirty="0">
                <a:solidFill>
                  <a:schemeClr val="tx1">
                    <a:lumMod val="50000"/>
                  </a:schemeClr>
                </a:solidFill>
                <a:effectLst/>
                <a:highlight>
                  <a:srgbClr val="CCD2DA"/>
                </a:highlight>
                <a:latin typeface="Söhne"/>
              </a:rPr>
              <a:t>Search Bar: Enables users to input their location or desired medical service to find nearby hospitals.</a:t>
            </a:r>
          </a:p>
          <a:p>
            <a:pPr algn="l">
              <a:buFont typeface="Arial" panose="020B0604020202020204" pitchFamily="34" charset="0"/>
              <a:buChar char="•"/>
            </a:pPr>
            <a:r>
              <a:rPr lang="en-US" b="0" i="0" dirty="0">
                <a:solidFill>
                  <a:schemeClr val="tx1">
                    <a:lumMod val="50000"/>
                  </a:schemeClr>
                </a:solidFill>
                <a:effectLst/>
                <a:highlight>
                  <a:srgbClr val="CCD2DA"/>
                </a:highlight>
                <a:latin typeface="Söhne"/>
              </a:rPr>
              <a:t>Quick Links: Direct access to commonly searched services or specialties.</a:t>
            </a:r>
          </a:p>
          <a:p>
            <a:pPr algn="l">
              <a:buFont typeface="Arial" panose="020B0604020202020204" pitchFamily="34" charset="0"/>
              <a:buChar char="•"/>
            </a:pPr>
            <a:r>
              <a:rPr lang="en-US" b="0" i="0" dirty="0">
                <a:solidFill>
                  <a:schemeClr val="tx1">
                    <a:lumMod val="50000"/>
                  </a:schemeClr>
                </a:solidFill>
                <a:effectLst/>
                <a:highlight>
                  <a:srgbClr val="CCD2DA"/>
                </a:highlight>
                <a:latin typeface="Söhne"/>
              </a:rPr>
              <a:t>Testimonials: Positive feedback from users who have benefited from the platform.</a:t>
            </a:r>
          </a:p>
          <a:p>
            <a:pPr algn="l">
              <a:buFont typeface="Arial" panose="020B0604020202020204" pitchFamily="34" charset="0"/>
              <a:buChar char="•"/>
            </a:pPr>
            <a:r>
              <a:rPr lang="en-US" b="0" i="0" dirty="0">
                <a:solidFill>
                  <a:schemeClr val="tx1">
                    <a:lumMod val="50000"/>
                  </a:schemeClr>
                </a:solidFill>
                <a:effectLst/>
                <a:highlight>
                  <a:srgbClr val="CCD2DA"/>
                </a:highlight>
                <a:latin typeface="Söhne"/>
              </a:rPr>
              <a:t>Call to Action: Encourages users to explore further or proceed with scheduling appointments.</a:t>
            </a:r>
          </a:p>
          <a:p>
            <a:pPr marL="0" indent="0">
              <a:buNone/>
            </a:pPr>
            <a:endParaRPr lang="en-US" dirty="0"/>
          </a:p>
        </p:txBody>
      </p:sp>
      <p:sp>
        <p:nvSpPr>
          <p:cNvPr id="18" name="Text Placeholder 17">
            <a:extLst>
              <a:ext uri="{FF2B5EF4-FFF2-40B4-BE49-F238E27FC236}">
                <a16:creationId xmlns:a16="http://schemas.microsoft.com/office/drawing/2014/main" xmlns="" id="{94D72ABF-5D1D-4141-8DFE-03D197B7C1E3}"/>
              </a:ext>
            </a:extLst>
          </p:cNvPr>
          <p:cNvSpPr>
            <a:spLocks noGrp="1"/>
          </p:cNvSpPr>
          <p:nvPr>
            <p:ph type="body" sz="quarter" idx="16"/>
          </p:nvPr>
        </p:nvSpPr>
        <p:spPr>
          <a:xfrm>
            <a:off x="582706" y="4470656"/>
            <a:ext cx="11210049" cy="1518982"/>
          </a:xfrm>
        </p:spPr>
        <p:txBody>
          <a:bodyPr>
            <a:normAutofit lnSpcReduction="10000"/>
          </a:bodyPr>
          <a:lstStyle/>
          <a:p>
            <a:pPr algn="l">
              <a:buFont typeface="Arial" panose="020B0604020202020204" pitchFamily="34" charset="0"/>
              <a:buChar char="•"/>
            </a:pPr>
            <a:r>
              <a:rPr lang="en-US" b="0" i="0" dirty="0">
                <a:solidFill>
                  <a:schemeClr val="tx1">
                    <a:lumMod val="50000"/>
                  </a:schemeClr>
                </a:solidFill>
                <a:effectLst/>
                <a:highlight>
                  <a:srgbClr val="BBC3CD"/>
                </a:highlight>
                <a:latin typeface="Söhne"/>
              </a:rPr>
              <a:t>Search Functionality: Allows users to search for hospitals or medical services based on location, specialty, or doctor.</a:t>
            </a:r>
          </a:p>
          <a:p>
            <a:pPr algn="l">
              <a:buFont typeface="Arial" panose="020B0604020202020204" pitchFamily="34" charset="0"/>
              <a:buChar char="•"/>
            </a:pPr>
            <a:r>
              <a:rPr lang="en-US" b="0" i="0" dirty="0">
                <a:solidFill>
                  <a:schemeClr val="tx1">
                    <a:lumMod val="50000"/>
                  </a:schemeClr>
                </a:solidFill>
                <a:effectLst/>
                <a:highlight>
                  <a:srgbClr val="BBC3CD"/>
                </a:highlight>
                <a:latin typeface="Söhne"/>
              </a:rPr>
              <a:t>Appointment Scheduler: Enables users to select preferred date and time slots for appointments.</a:t>
            </a:r>
          </a:p>
          <a:p>
            <a:pPr algn="l">
              <a:buFont typeface="Arial" panose="020B0604020202020204" pitchFamily="34" charset="0"/>
              <a:buChar char="•"/>
            </a:pPr>
            <a:r>
              <a:rPr lang="en-US" b="0" i="0" dirty="0">
                <a:solidFill>
                  <a:schemeClr val="tx1">
                    <a:lumMod val="50000"/>
                  </a:schemeClr>
                </a:solidFill>
                <a:effectLst/>
                <a:highlight>
                  <a:srgbClr val="BBC3CD"/>
                </a:highlight>
                <a:latin typeface="Söhne"/>
              </a:rPr>
              <a:t>Patient Information Form: Collects necessary details such as name, contact information, and reason for the visit.</a:t>
            </a:r>
          </a:p>
          <a:p>
            <a:pPr algn="l">
              <a:buFont typeface="Arial" panose="020B0604020202020204" pitchFamily="34" charset="0"/>
              <a:buChar char="•"/>
            </a:pPr>
            <a:r>
              <a:rPr lang="en-US" b="0" i="0" dirty="0">
                <a:solidFill>
                  <a:schemeClr val="tx1">
                    <a:lumMod val="50000"/>
                  </a:schemeClr>
                </a:solidFill>
                <a:effectLst/>
                <a:highlight>
                  <a:srgbClr val="BBC3CD"/>
                </a:highlight>
                <a:latin typeface="Söhne"/>
              </a:rPr>
              <a:t>Confirmation: Provides a summary of the appointment details before finalizing the booking.</a:t>
            </a:r>
          </a:p>
          <a:p>
            <a:pPr algn="l">
              <a:buFont typeface="Arial" panose="020B0604020202020204" pitchFamily="34" charset="0"/>
              <a:buChar char="•"/>
            </a:pPr>
            <a:r>
              <a:rPr lang="en-US" b="0" i="0" dirty="0">
                <a:solidFill>
                  <a:schemeClr val="tx1">
                    <a:lumMod val="50000"/>
                  </a:schemeClr>
                </a:solidFill>
                <a:effectLst/>
                <a:highlight>
                  <a:srgbClr val="BBC3CD"/>
                </a:highlight>
                <a:latin typeface="Söhne"/>
              </a:rPr>
              <a:t>Integration: Links with hospital systems to ensure real-time availability of appointments.</a:t>
            </a:r>
          </a:p>
          <a:p>
            <a:endParaRPr lang="en-US" dirty="0"/>
          </a:p>
        </p:txBody>
      </p:sp>
      <p:sp>
        <p:nvSpPr>
          <p:cNvPr id="3" name="Picture Placeholder 2">
            <a:extLst>
              <a:ext uri="{FF2B5EF4-FFF2-40B4-BE49-F238E27FC236}">
                <a16:creationId xmlns:a16="http://schemas.microsoft.com/office/drawing/2014/main" xmlns="" id="{A1723B91-6C54-0993-C9F8-6FBC1D8A1F03}"/>
              </a:ext>
            </a:extLst>
          </p:cNvPr>
          <p:cNvSpPr>
            <a:spLocks noGrp="1"/>
          </p:cNvSpPr>
          <p:nvPr>
            <p:ph type="pic" sz="quarter" idx="10"/>
          </p:nvPr>
        </p:nvSpPr>
        <p:spPr>
          <a:xfrm>
            <a:off x="9870140" y="759309"/>
            <a:ext cx="1757084" cy="1428079"/>
          </a:xfrm>
        </p:spPr>
      </p:sp>
    </p:spTree>
    <p:extLst>
      <p:ext uri="{BB962C8B-B14F-4D97-AF65-F5344CB8AC3E}">
        <p14:creationId xmlns:p14="http://schemas.microsoft.com/office/powerpoint/2010/main" val="329899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3" descr="3 ladies in discussion">
            <a:extLst>
              <a:ext uri="{FF2B5EF4-FFF2-40B4-BE49-F238E27FC236}">
                <a16:creationId xmlns:a16="http://schemas.microsoft.com/office/drawing/2014/main" xmlns="" id="{FD7B103C-B5B8-46F9-B225-3C5D1DF400E3}"/>
              </a:ext>
              <a:ext uri="{C183D7F6-B498-43B3-948B-1728B52AA6E4}">
                <adec:decorative xmlns:adec="http://schemas.microsoft.com/office/drawing/2017/decorative" xmlns="" val="0"/>
              </a:ext>
            </a:extLst>
          </p:cNvPr>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xmlns="" id="{AD8CD555-AB49-4CAE-998F-97A85F59AD6D}"/>
              </a:ext>
            </a:extLst>
          </p:cNvPr>
          <p:cNvSpPr>
            <a:spLocks noGrp="1"/>
          </p:cNvSpPr>
          <p:nvPr>
            <p:ph type="title"/>
          </p:nvPr>
        </p:nvSpPr>
        <p:spPr>
          <a:xfrm>
            <a:off x="518160" y="268942"/>
            <a:ext cx="2578099" cy="331693"/>
          </a:xfrm>
        </p:spPr>
        <p:txBody>
          <a:bodyPr>
            <a:normAutofit fontScale="90000"/>
          </a:bodyPr>
          <a:lstStyle/>
          <a:p>
            <a:r>
              <a:rPr lang="en-US" sz="2000" dirty="0"/>
              <a:t>3.  Login Page</a:t>
            </a:r>
          </a:p>
        </p:txBody>
      </p:sp>
      <p:sp>
        <p:nvSpPr>
          <p:cNvPr id="3" name="Picture Placeholder 2">
            <a:extLst>
              <a:ext uri="{FF2B5EF4-FFF2-40B4-BE49-F238E27FC236}">
                <a16:creationId xmlns:a16="http://schemas.microsoft.com/office/drawing/2014/main" xmlns="" id="{B2BC3BE5-52E8-76C3-7172-6DDE99BADDE1}"/>
              </a:ext>
            </a:extLst>
          </p:cNvPr>
          <p:cNvSpPr>
            <a:spLocks noGrp="1"/>
          </p:cNvSpPr>
          <p:nvPr>
            <p:ph type="pic" sz="quarter" idx="13"/>
          </p:nvPr>
        </p:nvSpPr>
        <p:spPr>
          <a:xfrm>
            <a:off x="7915835" y="1326776"/>
            <a:ext cx="1990164" cy="6328058"/>
          </a:xfrm>
        </p:spPr>
      </p:sp>
      <p:sp>
        <p:nvSpPr>
          <p:cNvPr id="9" name="Picture Placeholder 8">
            <a:extLst>
              <a:ext uri="{FF2B5EF4-FFF2-40B4-BE49-F238E27FC236}">
                <a16:creationId xmlns:a16="http://schemas.microsoft.com/office/drawing/2014/main" xmlns="" id="{FF3BF48A-D702-36F7-19E3-83514FC4065B}"/>
              </a:ext>
            </a:extLst>
          </p:cNvPr>
          <p:cNvSpPr>
            <a:spLocks noGrp="1"/>
          </p:cNvSpPr>
          <p:nvPr>
            <p:ph type="pic" sz="quarter" idx="15"/>
          </p:nvPr>
        </p:nvSpPr>
        <p:spPr>
          <a:xfrm>
            <a:off x="7069299" y="488159"/>
            <a:ext cx="4052888" cy="3803650"/>
          </a:xfrm>
        </p:spPr>
      </p:sp>
      <p:sp>
        <p:nvSpPr>
          <p:cNvPr id="14" name="TextBox 13">
            <a:extLst>
              <a:ext uri="{FF2B5EF4-FFF2-40B4-BE49-F238E27FC236}">
                <a16:creationId xmlns:a16="http://schemas.microsoft.com/office/drawing/2014/main" xmlns="" id="{46CA7D60-1589-272D-A5FA-7BD9674E8A87}"/>
              </a:ext>
            </a:extLst>
          </p:cNvPr>
          <p:cNvSpPr txBox="1"/>
          <p:nvPr/>
        </p:nvSpPr>
        <p:spPr>
          <a:xfrm>
            <a:off x="224118" y="600635"/>
            <a:ext cx="6257364"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tx1">
                    <a:lumMod val="50000"/>
                  </a:schemeClr>
                </a:solidFill>
                <a:effectLst/>
                <a:highlight>
                  <a:srgbClr val="BBC3CD"/>
                </a:highlight>
                <a:latin typeface="Söhne"/>
              </a:rPr>
              <a:t>User Authentication: Allows registered users to log in securely using their credentials.</a:t>
            </a:r>
          </a:p>
          <a:p>
            <a:pPr algn="l">
              <a:buFont typeface="Arial" panose="020B0604020202020204" pitchFamily="34" charset="0"/>
              <a:buChar char="•"/>
            </a:pPr>
            <a:r>
              <a:rPr lang="en-US" b="0" i="0" dirty="0">
                <a:solidFill>
                  <a:schemeClr val="tx1">
                    <a:lumMod val="50000"/>
                  </a:schemeClr>
                </a:solidFill>
                <a:effectLst/>
                <a:highlight>
                  <a:srgbClr val="BBC3CD"/>
                </a:highlight>
                <a:latin typeface="Söhne"/>
              </a:rPr>
              <a:t>Account Management: Enables users to update personal information, view appointment history, and manage preferences.</a:t>
            </a:r>
          </a:p>
          <a:p>
            <a:pPr algn="l">
              <a:buFont typeface="Arial" panose="020B0604020202020204" pitchFamily="34" charset="0"/>
              <a:buChar char="•"/>
            </a:pPr>
            <a:r>
              <a:rPr lang="en-US" b="0" i="0" dirty="0">
                <a:solidFill>
                  <a:schemeClr val="tx1">
                    <a:lumMod val="50000"/>
                  </a:schemeClr>
                </a:solidFill>
                <a:effectLst/>
                <a:highlight>
                  <a:srgbClr val="BBC3CD"/>
                </a:highlight>
                <a:latin typeface="Söhne"/>
              </a:rPr>
              <a:t>Forgot Password: Option to reset password in case of forgotten credentials.</a:t>
            </a:r>
          </a:p>
          <a:p>
            <a:pPr algn="l">
              <a:buFont typeface="Arial" panose="020B0604020202020204" pitchFamily="34" charset="0"/>
              <a:buChar char="•"/>
            </a:pPr>
            <a:r>
              <a:rPr lang="en-US" b="0" i="0" dirty="0">
                <a:solidFill>
                  <a:schemeClr val="tx1">
                    <a:lumMod val="50000"/>
                  </a:schemeClr>
                </a:solidFill>
                <a:effectLst/>
                <a:highlight>
                  <a:srgbClr val="BBC3CD"/>
                </a:highlight>
                <a:latin typeface="Söhne"/>
              </a:rPr>
              <a:t>New User Registration: Provides a registration form for new users to create an account.</a:t>
            </a:r>
          </a:p>
        </p:txBody>
      </p:sp>
      <p:sp>
        <p:nvSpPr>
          <p:cNvPr id="16" name="TextBox 15">
            <a:extLst>
              <a:ext uri="{FF2B5EF4-FFF2-40B4-BE49-F238E27FC236}">
                <a16:creationId xmlns:a16="http://schemas.microsoft.com/office/drawing/2014/main" xmlns="" id="{594138FA-8483-77F8-A60D-E9F4756856DC}"/>
              </a:ext>
            </a:extLst>
          </p:cNvPr>
          <p:cNvSpPr txBox="1"/>
          <p:nvPr/>
        </p:nvSpPr>
        <p:spPr>
          <a:xfrm>
            <a:off x="89648" y="3644064"/>
            <a:ext cx="6705600" cy="2862322"/>
          </a:xfrm>
          <a:prstGeom prst="rect">
            <a:avLst/>
          </a:prstGeom>
          <a:noFill/>
        </p:spPr>
        <p:txBody>
          <a:bodyPr wrap="square">
            <a:spAutoFit/>
          </a:bodyPr>
          <a:lstStyle/>
          <a:p>
            <a:pPr algn="l">
              <a:buFont typeface="+mj-lt"/>
              <a:buAutoNum type="arabicPeriod"/>
            </a:pPr>
            <a:r>
              <a:rPr lang="en-US" b="0" i="0" dirty="0">
                <a:solidFill>
                  <a:schemeClr val="tx1">
                    <a:lumMod val="50000"/>
                  </a:schemeClr>
                </a:solidFill>
                <a:effectLst/>
                <a:highlight>
                  <a:srgbClr val="BBC3CD"/>
                </a:highlight>
                <a:latin typeface="Söhne"/>
              </a:rPr>
              <a:t>Mission Statement: Clearly defines the purpose and goals of the project.</a:t>
            </a:r>
          </a:p>
          <a:p>
            <a:pPr algn="l">
              <a:buFont typeface="+mj-lt"/>
              <a:buAutoNum type="arabicPeriod"/>
            </a:pPr>
            <a:r>
              <a:rPr lang="en-US" b="0" i="0" dirty="0">
                <a:solidFill>
                  <a:schemeClr val="tx1">
                    <a:lumMod val="50000"/>
                  </a:schemeClr>
                </a:solidFill>
                <a:effectLst/>
                <a:highlight>
                  <a:srgbClr val="BBC3CD"/>
                </a:highlight>
                <a:latin typeface="Söhne"/>
              </a:rPr>
              <a:t>Team Members: Introduction to the team behind the project, highlighting their expertise and dedication.</a:t>
            </a:r>
          </a:p>
          <a:p>
            <a:pPr algn="l">
              <a:buFont typeface="+mj-lt"/>
              <a:buAutoNum type="arabicPeriod"/>
            </a:pPr>
            <a:r>
              <a:rPr lang="en-US" b="0" i="0" dirty="0">
                <a:solidFill>
                  <a:schemeClr val="tx1">
                    <a:lumMod val="50000"/>
                  </a:schemeClr>
                </a:solidFill>
                <a:effectLst/>
                <a:highlight>
                  <a:srgbClr val="BBC3CD"/>
                </a:highlight>
                <a:latin typeface="Söhne"/>
              </a:rPr>
              <a:t>Vision: Articulates the future aspirations and impact the project aims to achieve.</a:t>
            </a:r>
            <a:endParaRPr lang="en-US" dirty="0">
              <a:solidFill>
                <a:schemeClr val="tx1">
                  <a:lumMod val="50000"/>
                </a:schemeClr>
              </a:solidFill>
              <a:highlight>
                <a:srgbClr val="BBC3CD"/>
              </a:highlight>
              <a:latin typeface="Söhne"/>
            </a:endParaRPr>
          </a:p>
          <a:p>
            <a:pPr algn="l">
              <a:buFont typeface="+mj-lt"/>
              <a:buAutoNum type="arabicPeriod"/>
            </a:pPr>
            <a:r>
              <a:rPr lang="en-US" b="0" i="0" dirty="0">
                <a:solidFill>
                  <a:schemeClr val="tx1">
                    <a:lumMod val="50000"/>
                  </a:schemeClr>
                </a:solidFill>
                <a:effectLst/>
                <a:highlight>
                  <a:srgbClr val="BBC3CD"/>
                </a:highlight>
                <a:latin typeface="Söhne"/>
              </a:rPr>
              <a:t>Contact Information: Provides various channels for users to reach out for support or inquiries.</a:t>
            </a:r>
          </a:p>
          <a:p>
            <a:pPr algn="l">
              <a:buFont typeface="+mj-lt"/>
              <a:buAutoNum type="arabicPeriod"/>
            </a:pPr>
            <a:r>
              <a:rPr lang="en-US" b="0" i="0" dirty="0">
                <a:solidFill>
                  <a:schemeClr val="tx1">
                    <a:lumMod val="50000"/>
                  </a:schemeClr>
                </a:solidFill>
                <a:effectLst/>
                <a:highlight>
                  <a:srgbClr val="BBC3CD"/>
                </a:highlight>
                <a:latin typeface="Söhne"/>
              </a:rPr>
              <a:t>Achievements: Highlights any milestones or accomplishments attained by the project.</a:t>
            </a:r>
          </a:p>
        </p:txBody>
      </p:sp>
      <p:sp>
        <p:nvSpPr>
          <p:cNvPr id="17" name="TextBox 16">
            <a:extLst>
              <a:ext uri="{FF2B5EF4-FFF2-40B4-BE49-F238E27FC236}">
                <a16:creationId xmlns:a16="http://schemas.microsoft.com/office/drawing/2014/main" xmlns="" id="{643FF7B6-3FD3-9F0A-5285-874F5B7A7AED}"/>
              </a:ext>
            </a:extLst>
          </p:cNvPr>
          <p:cNvSpPr txBox="1"/>
          <p:nvPr/>
        </p:nvSpPr>
        <p:spPr>
          <a:xfrm>
            <a:off x="518160" y="3119718"/>
            <a:ext cx="2072640" cy="400110"/>
          </a:xfrm>
          <a:prstGeom prst="rect">
            <a:avLst/>
          </a:prstGeom>
          <a:noFill/>
        </p:spPr>
        <p:txBody>
          <a:bodyPr wrap="square" rtlCol="0">
            <a:spAutoFit/>
          </a:bodyPr>
          <a:lstStyle/>
          <a:p>
            <a:r>
              <a:rPr lang="en-US" sz="2000" dirty="0">
                <a:latin typeface="+mj-lt"/>
              </a:rPr>
              <a:t>4. About Us page</a:t>
            </a:r>
          </a:p>
        </p:txBody>
      </p:sp>
    </p:spTree>
    <p:extLst>
      <p:ext uri="{BB962C8B-B14F-4D97-AF65-F5344CB8AC3E}">
        <p14:creationId xmlns:p14="http://schemas.microsoft.com/office/powerpoint/2010/main" val="20247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47FBB8-2A87-4FDD-8742-D0C12871A3DD}"/>
              </a:ext>
            </a:extLst>
          </p:cNvPr>
          <p:cNvSpPr>
            <a:spLocks noGrp="1"/>
          </p:cNvSpPr>
          <p:nvPr>
            <p:ph type="body" sz="quarter" idx="10"/>
          </p:nvPr>
        </p:nvSpPr>
        <p:spPr>
          <a:xfrm>
            <a:off x="9995647" y="4984376"/>
            <a:ext cx="1023914" cy="1308848"/>
          </a:xfrm>
        </p:spPr>
        <p:txBody>
          <a:bodyPr/>
          <a:lstStyle/>
          <a:p>
            <a:r>
              <a:rPr lang="en-US" dirty="0"/>
              <a:t>1</a:t>
            </a:r>
          </a:p>
        </p:txBody>
      </p:sp>
      <p:sp>
        <p:nvSpPr>
          <p:cNvPr id="5" name="Title 4">
            <a:extLst>
              <a:ext uri="{FF2B5EF4-FFF2-40B4-BE49-F238E27FC236}">
                <a16:creationId xmlns:a16="http://schemas.microsoft.com/office/drawing/2014/main" xmlns="" id="{0CDEC3C1-0BD3-22DE-8BDA-28DF4338D376}"/>
              </a:ext>
            </a:extLst>
          </p:cNvPr>
          <p:cNvSpPr>
            <a:spLocks noGrp="1"/>
          </p:cNvSpPr>
          <p:nvPr>
            <p:ph type="title"/>
          </p:nvPr>
        </p:nvSpPr>
        <p:spPr>
          <a:xfrm>
            <a:off x="838200" y="365126"/>
            <a:ext cx="7634288" cy="1176804"/>
          </a:xfrm>
        </p:spPr>
        <p:txBody>
          <a:bodyPr/>
          <a:lstStyle/>
          <a:p>
            <a:r>
              <a:rPr lang="en-US" dirty="0"/>
              <a:t>FUTURE SCOPE</a:t>
            </a:r>
          </a:p>
        </p:txBody>
      </p:sp>
      <p:sp>
        <p:nvSpPr>
          <p:cNvPr id="7" name="Rectangle 2">
            <a:extLst>
              <a:ext uri="{FF2B5EF4-FFF2-40B4-BE49-F238E27FC236}">
                <a16:creationId xmlns:a16="http://schemas.microsoft.com/office/drawing/2014/main" xmlns="" id="{5DBC808C-D974-129E-763E-182464BF85C7}"/>
              </a:ext>
            </a:extLst>
          </p:cNvPr>
          <p:cNvSpPr>
            <a:spLocks noChangeArrowheads="1"/>
          </p:cNvSpPr>
          <p:nvPr/>
        </p:nvSpPr>
        <p:spPr bwMode="auto">
          <a:xfrm>
            <a:off x="0" y="0"/>
            <a:ext cx="4127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Söhne"/>
              </a:rPr>
              <a:t/>
            </a: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87B96EC8-A86F-3189-0F66-3EE6EF9DECE3}"/>
              </a:ext>
            </a:extLst>
          </p:cNvPr>
          <p:cNvSpPr txBox="1"/>
          <p:nvPr/>
        </p:nvSpPr>
        <p:spPr>
          <a:xfrm>
            <a:off x="564776" y="1649506"/>
            <a:ext cx="9619459" cy="1477328"/>
          </a:xfrm>
          <a:prstGeom prst="rect">
            <a:avLst/>
          </a:prstGeom>
          <a:noFill/>
        </p:spPr>
        <p:txBody>
          <a:bodyPr wrap="square">
            <a:spAutoFit/>
          </a:bodyPr>
          <a:lstStyle/>
          <a:p>
            <a:pPr algn="l"/>
            <a:r>
              <a:rPr lang="en-US" b="0" i="0" dirty="0">
                <a:solidFill>
                  <a:srgbClr val="ECECEC"/>
                </a:solidFill>
                <a:effectLst/>
                <a:highlight>
                  <a:srgbClr val="212121"/>
                </a:highlight>
                <a:latin typeface="Söhne"/>
              </a:rPr>
              <a:t>The future scope of this project can be expanded in several ways to enhance its functionality, accessibility, and user experience. Here are some potential avenues for development</a:t>
            </a:r>
            <a:r>
              <a:rPr lang="en-US" b="0" i="0" dirty="0" smtClean="0">
                <a:solidFill>
                  <a:srgbClr val="ECECEC"/>
                </a:solidFill>
                <a:effectLst/>
                <a:highlight>
                  <a:srgbClr val="212121"/>
                </a:highlight>
                <a:latin typeface="Söhne"/>
              </a:rPr>
              <a:t>:</a:t>
            </a:r>
          </a:p>
          <a:p>
            <a:pPr marL="285750" indent="-285750" algn="l">
              <a:buFont typeface="Arial" pitchFamily="34" charset="0"/>
              <a:buChar char="•"/>
            </a:pPr>
            <a:r>
              <a:rPr lang="en-US" b="1" i="0" dirty="0" smtClean="0">
                <a:solidFill>
                  <a:srgbClr val="ECECEC"/>
                </a:solidFill>
                <a:effectLst/>
                <a:highlight>
                  <a:srgbClr val="212121"/>
                </a:highlight>
                <a:latin typeface="Söhne"/>
              </a:rPr>
              <a:t>Integration of Telemedicine Services</a:t>
            </a:r>
            <a:r>
              <a:rPr lang="en-US" b="0" i="0" dirty="0" smtClean="0">
                <a:solidFill>
                  <a:srgbClr val="ECECEC"/>
                </a:solidFill>
                <a:effectLst/>
                <a:highlight>
                  <a:srgbClr val="212121"/>
                </a:highlight>
                <a:latin typeface="Söhne"/>
              </a:rPr>
              <a:t>: Incorporating telemedicine features to allow remote consultations with healthcare professionals, enabling users to receive medical advice or prescriptions without visiting a physical hospital.</a:t>
            </a:r>
            <a:endParaRPr lang="en-US" b="0" i="0" dirty="0">
              <a:solidFill>
                <a:srgbClr val="ECECEC"/>
              </a:solidFill>
              <a:effectLst/>
              <a:highlight>
                <a:srgbClr val="212121"/>
              </a:highlight>
              <a:latin typeface="Söhne"/>
            </a:endParaRPr>
          </a:p>
        </p:txBody>
      </p:sp>
      <p:sp>
        <p:nvSpPr>
          <p:cNvPr id="11" name="TextBox 10">
            <a:extLst>
              <a:ext uri="{FF2B5EF4-FFF2-40B4-BE49-F238E27FC236}">
                <a16:creationId xmlns:a16="http://schemas.microsoft.com/office/drawing/2014/main" xmlns="" id="{18DAB01F-DF4F-F4C5-BFA7-4CEE0226CB25}"/>
              </a:ext>
            </a:extLst>
          </p:cNvPr>
          <p:cNvSpPr txBox="1"/>
          <p:nvPr/>
        </p:nvSpPr>
        <p:spPr>
          <a:xfrm>
            <a:off x="564776" y="3002085"/>
            <a:ext cx="9278470" cy="923330"/>
          </a:xfrm>
          <a:prstGeom prst="rect">
            <a:avLst/>
          </a:prstGeom>
          <a:noFill/>
        </p:spPr>
        <p:txBody>
          <a:bodyPr wrap="square">
            <a:spAutoFit/>
          </a:bodyPr>
          <a:lstStyle/>
          <a:p>
            <a:pPr marL="285750" indent="-285750" algn="l">
              <a:buFont typeface="Arial" pitchFamily="34" charset="0"/>
              <a:buChar char="•"/>
            </a:pPr>
            <a:r>
              <a:rPr lang="en-US" b="1" i="0" dirty="0">
                <a:solidFill>
                  <a:srgbClr val="ECECEC"/>
                </a:solidFill>
                <a:effectLst/>
                <a:highlight>
                  <a:srgbClr val="212121"/>
                </a:highlight>
                <a:latin typeface="Söhne"/>
              </a:rPr>
              <a:t>Health Records Management</a:t>
            </a:r>
            <a:r>
              <a:rPr lang="en-US" b="0" i="0" dirty="0">
                <a:solidFill>
                  <a:srgbClr val="ECECEC"/>
                </a:solidFill>
                <a:effectLst/>
                <a:highlight>
                  <a:srgbClr val="212121"/>
                </a:highlight>
                <a:latin typeface="Söhne"/>
              </a:rPr>
              <a:t>: Implementing a secure system for users to store and access their medical records, including test results, prescriptions, and treatment history, facilitating comprehensive and efficient healthcare management.</a:t>
            </a:r>
          </a:p>
        </p:txBody>
      </p:sp>
      <p:sp>
        <p:nvSpPr>
          <p:cNvPr id="13" name="TextBox 12">
            <a:extLst>
              <a:ext uri="{FF2B5EF4-FFF2-40B4-BE49-F238E27FC236}">
                <a16:creationId xmlns:a16="http://schemas.microsoft.com/office/drawing/2014/main" xmlns="" id="{9BC5D474-E973-B3F4-3725-4175BEBE50B3}"/>
              </a:ext>
            </a:extLst>
          </p:cNvPr>
          <p:cNvSpPr txBox="1"/>
          <p:nvPr/>
        </p:nvSpPr>
        <p:spPr>
          <a:xfrm>
            <a:off x="564776" y="3910897"/>
            <a:ext cx="9341223" cy="1754326"/>
          </a:xfrm>
          <a:prstGeom prst="rect">
            <a:avLst/>
          </a:prstGeom>
          <a:noFill/>
        </p:spPr>
        <p:txBody>
          <a:bodyPr wrap="square">
            <a:spAutoFit/>
          </a:bodyPr>
          <a:lstStyle/>
          <a:p>
            <a:pPr marL="285750" indent="-285750" algn="l">
              <a:buFont typeface="Arial" pitchFamily="34" charset="0"/>
              <a:buChar char="•"/>
            </a:pPr>
            <a:r>
              <a:rPr lang="en-US" b="1" i="0" dirty="0">
                <a:solidFill>
                  <a:srgbClr val="ECECEC"/>
                </a:solidFill>
                <a:effectLst/>
                <a:highlight>
                  <a:srgbClr val="212121"/>
                </a:highlight>
                <a:latin typeface="Söhne"/>
              </a:rPr>
              <a:t>Real-Time Queue Management</a:t>
            </a:r>
            <a:r>
              <a:rPr lang="en-US" b="0" i="0" dirty="0">
                <a:solidFill>
                  <a:srgbClr val="ECECEC"/>
                </a:solidFill>
                <a:effectLst/>
                <a:highlight>
                  <a:srgbClr val="212121"/>
                </a:highlight>
                <a:latin typeface="Söhne"/>
              </a:rPr>
              <a:t>: Implementing real-time queue management systems to reduce waiting times for appointments and optimize the utilization of healthcare resources, enhancing efficiency and patient satisfaction.</a:t>
            </a:r>
          </a:p>
          <a:p>
            <a:pPr marL="285750" indent="-285750" algn="l">
              <a:buFont typeface="Arial" pitchFamily="34" charset="0"/>
              <a:buChar char="•"/>
            </a:pPr>
            <a:r>
              <a:rPr lang="en-US" b="1" i="0" dirty="0">
                <a:solidFill>
                  <a:srgbClr val="ECECEC"/>
                </a:solidFill>
                <a:effectLst/>
                <a:highlight>
                  <a:srgbClr val="212121"/>
                </a:highlight>
                <a:latin typeface="Söhne"/>
              </a:rPr>
              <a:t>Feedback and Ratings System</a:t>
            </a:r>
            <a:r>
              <a:rPr lang="en-US" b="0" i="0" dirty="0">
                <a:solidFill>
                  <a:srgbClr val="ECECEC"/>
                </a:solidFill>
                <a:effectLst/>
                <a:highlight>
                  <a:srgbClr val="212121"/>
                </a:highlight>
                <a:latin typeface="Söhne"/>
              </a:rPr>
              <a:t>: Introducing a feedback and ratings system to collect user reviews and ratings for healthcare providers and facilities, facilitating transparency and accountability while helping users make informed decisions.</a:t>
            </a:r>
          </a:p>
        </p:txBody>
      </p:sp>
    </p:spTree>
    <p:extLst>
      <p:ext uri="{BB962C8B-B14F-4D97-AF65-F5344CB8AC3E}">
        <p14:creationId xmlns:p14="http://schemas.microsoft.com/office/powerpoint/2010/main" val="9543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AB58A585-52FA-4A45-B2D0-660EC2D22B31}"/>
              </a:ext>
            </a:extLst>
          </p:cNvPr>
          <p:cNvSpPr>
            <a:spLocks noGrp="1"/>
          </p:cNvSpPr>
          <p:nvPr>
            <p:ph type="title"/>
          </p:nvPr>
        </p:nvSpPr>
        <p:spPr>
          <a:xfrm>
            <a:off x="4312024" y="839972"/>
            <a:ext cx="7246018" cy="190969"/>
          </a:xfrm>
        </p:spPr>
        <p:txBody>
          <a:bodyPr>
            <a:normAutofit fontScale="90000"/>
          </a:bodyPr>
          <a:lstStyle/>
          <a:p>
            <a:r>
              <a:rPr lang="en-US" dirty="0">
                <a:solidFill>
                  <a:srgbClr val="5DAAB0"/>
                </a:solidFill>
              </a:rPr>
              <a:t>CONCLUSION</a:t>
            </a:r>
          </a:p>
        </p:txBody>
      </p:sp>
      <p:sp>
        <p:nvSpPr>
          <p:cNvPr id="10" name="Text Placeholder 9">
            <a:extLst>
              <a:ext uri="{FF2B5EF4-FFF2-40B4-BE49-F238E27FC236}">
                <a16:creationId xmlns:a16="http://schemas.microsoft.com/office/drawing/2014/main" xmlns="" id="{76C3E0A7-1C3E-0A40-AC21-1EAD4086CBB7}"/>
              </a:ext>
            </a:extLst>
          </p:cNvPr>
          <p:cNvSpPr>
            <a:spLocks noGrp="1"/>
          </p:cNvSpPr>
          <p:nvPr>
            <p:ph type="body" sz="quarter" idx="11"/>
          </p:nvPr>
        </p:nvSpPr>
        <p:spPr>
          <a:xfrm>
            <a:off x="1093695" y="1389532"/>
            <a:ext cx="10464348" cy="4728974"/>
          </a:xfrm>
        </p:spPr>
        <p:txBody>
          <a:bodyPr/>
          <a:lstStyle/>
          <a:p>
            <a:pPr algn="l"/>
            <a:r>
              <a:rPr lang="en-US" b="0" i="0" dirty="0">
                <a:solidFill>
                  <a:schemeClr val="tx1">
                    <a:lumMod val="50000"/>
                  </a:schemeClr>
                </a:solidFill>
                <a:effectLst/>
                <a:highlight>
                  <a:srgbClr val="D3D8DF"/>
                </a:highlight>
                <a:latin typeface="Söhne"/>
              </a:rPr>
              <a:t>In conclusion, our project represents a significant step forward in revolutionizing healthcare accessibility and convenience. By seamlessly connecting individuals with nearby hospitals and streamlining the appointment scheduling process, we have successfully addressed a critical need in the healthcare ecosystem.</a:t>
            </a:r>
          </a:p>
          <a:p>
            <a:pPr algn="l"/>
            <a:r>
              <a:rPr lang="en-US" b="0" i="0" dirty="0">
                <a:solidFill>
                  <a:schemeClr val="tx1">
                    <a:lumMod val="50000"/>
                  </a:schemeClr>
                </a:solidFill>
                <a:effectLst/>
                <a:highlight>
                  <a:srgbClr val="D3D8DF"/>
                </a:highlight>
                <a:latin typeface="Söhne"/>
              </a:rPr>
              <a:t>Through our platform, users can easily locate medical facilities, schedule appointments, and access essential healthcare services with just a few clicks. This not only saves time and effort but also ensures that individuals receive timely medical attention when they need it most.</a:t>
            </a:r>
          </a:p>
          <a:p>
            <a:pPr algn="l"/>
            <a:r>
              <a:rPr lang="en-US" b="0" i="0" dirty="0">
                <a:solidFill>
                  <a:schemeClr val="tx1">
                    <a:lumMod val="50000"/>
                  </a:schemeClr>
                </a:solidFill>
                <a:effectLst/>
                <a:highlight>
                  <a:srgbClr val="D3D8DF"/>
                </a:highlight>
                <a:latin typeface="Söhne"/>
              </a:rPr>
              <a:t>As we reflect on the journey of this project, we are proud of the impact we have made in improving healthcare delivery and enhancing patient experiences. However, our commitment to innovation and excellence does not end here.</a:t>
            </a:r>
          </a:p>
          <a:p>
            <a:pPr algn="l"/>
            <a:r>
              <a:rPr lang="en-US" b="0" i="0" dirty="0">
                <a:solidFill>
                  <a:schemeClr val="tx1">
                    <a:lumMod val="50000"/>
                  </a:schemeClr>
                </a:solidFill>
                <a:effectLst/>
                <a:highlight>
                  <a:srgbClr val="D3D8DF"/>
                </a:highlight>
                <a:latin typeface="Söhne"/>
              </a:rPr>
              <a:t>Looking ahead, we are excited about the future possibilities for expansion and enhancement. Whether it's integrating telemedicine services, developing personalized recommendations, or expanding our reach internationally, we remain dedicated to pushing the boundaries of what is possible in healthcare technology.</a:t>
            </a:r>
          </a:p>
          <a:p>
            <a:pPr algn="l"/>
            <a:r>
              <a:rPr lang="en-US" b="0" i="0" dirty="0">
                <a:solidFill>
                  <a:schemeClr val="tx1">
                    <a:lumMod val="50000"/>
                  </a:schemeClr>
                </a:solidFill>
                <a:effectLst/>
                <a:highlight>
                  <a:srgbClr val="D3D8DF"/>
                </a:highlight>
                <a:latin typeface="Söhne"/>
              </a:rPr>
              <a:t>Ultimately, our vision is to continue empowering individuals to take control of their health and well-being, fostering a healthier and happier world for all. We are grateful for the support of our users, partners, and team members who have been instrumental in making this project a success, and we look forward to continuing this journey together. Thank you.</a:t>
            </a:r>
          </a:p>
          <a:p>
            <a:endParaRPr lang="en-US" dirty="0"/>
          </a:p>
        </p:txBody>
      </p:sp>
      <p:sp>
        <p:nvSpPr>
          <p:cNvPr id="12" name="Text Placeholder 11">
            <a:extLst>
              <a:ext uri="{FF2B5EF4-FFF2-40B4-BE49-F238E27FC236}">
                <a16:creationId xmlns:a16="http://schemas.microsoft.com/office/drawing/2014/main" xmlns="" id="{F82458FA-5D5F-6A41-B047-910858C1E142}"/>
              </a:ext>
            </a:extLst>
          </p:cNvPr>
          <p:cNvSpPr>
            <a:spLocks noGrp="1"/>
          </p:cNvSpPr>
          <p:nvPr>
            <p:ph type="body" sz="quarter" idx="12"/>
          </p:nvPr>
        </p:nvSpPr>
        <p:spPr>
          <a:xfrm flipH="1">
            <a:off x="11558041" y="578499"/>
            <a:ext cx="338489" cy="1991082"/>
          </a:xfrm>
        </p:spPr>
        <p:txBody>
          <a:bodyPr/>
          <a:lstStyle/>
          <a:p>
            <a:endParaRPr lang="en-US" dirty="0"/>
          </a:p>
        </p:txBody>
      </p:sp>
      <p:graphicFrame>
        <p:nvGraphicFramePr>
          <p:cNvPr id="16" name="Chart Placeholder 17" descr="Chart">
            <a:extLst>
              <a:ext uri="{FF2B5EF4-FFF2-40B4-BE49-F238E27FC236}">
                <a16:creationId xmlns:a16="http://schemas.microsoft.com/office/drawing/2014/main" xmlns="" id="{8F6D4133-13DB-4D35-AA57-2E241762BC26}"/>
              </a:ext>
            </a:extLst>
          </p:cNvPr>
          <p:cNvGraphicFramePr>
            <a:graphicFrameLocks noGrp="1"/>
          </p:cNvGraphicFramePr>
          <p:nvPr>
            <p:ph type="chart" sz="quarter" idx="13"/>
            <p:extLst>
              <p:ext uri="{D42A27DB-BD31-4B8C-83A1-F6EECF244321}">
                <p14:modId xmlns:p14="http://schemas.microsoft.com/office/powerpoint/2010/main" val="1054895803"/>
              </p:ext>
            </p:extLst>
          </p:nvPr>
        </p:nvGraphicFramePr>
        <p:xfrm>
          <a:off x="10282518" y="3998258"/>
          <a:ext cx="125505" cy="1667435"/>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xmlns="" id="{0443D27D-1B0A-78F9-034B-3B62765FDBE1}"/>
              </a:ext>
            </a:extLst>
          </p:cNvPr>
          <p:cNvSpPr>
            <a:spLocks noChangeArrowheads="1"/>
          </p:cNvSpPr>
          <p:nvPr/>
        </p:nvSpPr>
        <p:spPr bwMode="auto">
          <a:xfrm>
            <a:off x="0" y="0"/>
            <a:ext cx="4076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Söhne"/>
              </a:rPr>
              <a:t/>
            </a:r>
            <a:br>
              <a:rPr kumimoji="0" lang="en-US" altLang="en-US" sz="12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446795"/>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2838</TotalTime>
  <Words>842</Words>
  <Application>Microsoft Office PowerPoint</Application>
  <PresentationFormat>Custom</PresentationFormat>
  <Paragraphs>62</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FRONT END ENGINEERING – II                  PROJECT</vt:lpstr>
      <vt:lpstr>TABLE OF CONTENTS</vt:lpstr>
      <vt:lpstr>INTRODUCTION </vt:lpstr>
      <vt:lpstr>TECHNICAL DETAILS</vt:lpstr>
      <vt:lpstr>3.  Login Page</vt:lpstr>
      <vt:lpstr>FUTURE SCOPE</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ENGINEERING – II                  PROJECT</dc:title>
  <dc:creator>heena goyal</dc:creator>
  <cp:lastModifiedBy>WELCOME</cp:lastModifiedBy>
  <cp:revision>2</cp:revision>
  <dcterms:created xsi:type="dcterms:W3CDTF">2024-05-03T14:04:56Z</dcterms:created>
  <dcterms:modified xsi:type="dcterms:W3CDTF">2024-05-09T12:04:00Z</dcterms:modified>
</cp:coreProperties>
</file>