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2" r:id="rId4"/>
    <p:sldId id="270" r:id="rId5"/>
    <p:sldId id="264" r:id="rId6"/>
    <p:sldId id="258" r:id="rId7"/>
    <p:sldId id="259" r:id="rId8"/>
    <p:sldId id="265" r:id="rId9"/>
    <p:sldId id="267" r:id="rId10"/>
    <p:sldId id="266" r:id="rId11"/>
    <p:sldId id="260" r:id="rId12"/>
    <p:sldId id="268" r:id="rId13"/>
    <p:sldId id="269" r:id="rId14"/>
    <p:sldId id="261" r:id="rId15"/>
    <p:sldId id="271" r:id="rId16"/>
  </p:sldIdLst>
  <p:sldSz cx="9144000" cy="6858000" type="screen4x3"/>
  <p:notesSz cx="6858000" cy="9144000"/>
  <p:embeddedFontLst>
    <p:embeddedFont>
      <p:font typeface="Candara" panose="020E05020303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6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 name="Google Shape;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484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99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875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4886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147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5011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462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2" name="Google Shape;7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 name="Google Shape;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 name="Google Shape;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381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2" name="Google Shape;7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041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9"/>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9"/>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40" name="Google Shape;4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46834"/>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Modes of Transfer</a:t>
            </a:r>
            <a:endParaRPr dirty="0"/>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(Lecture 46-48)</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1155939" y="414067"/>
            <a:ext cx="3899141" cy="40687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Interrupt-Initiated – Software Consideration</a:t>
            </a:r>
            <a:br>
              <a:rPr lang="en-US" sz="2800" b="1" dirty="0">
                <a:latin typeface="Candara"/>
                <a:ea typeface="Candara"/>
                <a:cs typeface="Candara"/>
                <a:sym typeface="Candara"/>
              </a:rPr>
            </a:br>
            <a:endParaRPr lang="en-US" sz="2800" b="1" dirty="0">
              <a:latin typeface="Candara"/>
              <a:ea typeface="Candara"/>
              <a:cs typeface="Candara"/>
              <a:sym typeface="Candara"/>
            </a:endParaRPr>
          </a:p>
        </p:txBody>
      </p:sp>
      <p:sp>
        <p:nvSpPr>
          <p:cNvPr id="85" name="Google Shape;85;p4"/>
          <p:cNvSpPr txBox="1">
            <a:spLocks noGrp="1"/>
          </p:cNvSpPr>
          <p:nvPr>
            <p:ph type="body" idx="1"/>
          </p:nvPr>
        </p:nvSpPr>
        <p:spPr>
          <a:xfrm>
            <a:off x="304800" y="914400"/>
            <a:ext cx="8229600" cy="5529533"/>
          </a:xfrm>
          <a:prstGeom prst="rect">
            <a:avLst/>
          </a:prstGeom>
          <a:noFill/>
          <a:ln>
            <a:noFill/>
          </a:ln>
        </p:spPr>
        <p:txBody>
          <a:bodyPr spcFirstLastPara="1" wrap="square" lIns="91425" tIns="45700" rIns="91425" bIns="45700" anchor="t" anchorCtr="0">
            <a:noAutofit/>
          </a:bodyPr>
          <a:lstStyle/>
          <a:p>
            <a:pPr marL="342900" lvl="0" indent="-342900" algn="just" rtl="0">
              <a:spcBef>
                <a:spcPts val="400"/>
              </a:spcBef>
              <a:spcAft>
                <a:spcPts val="0"/>
              </a:spcAft>
              <a:buClr>
                <a:schemeClr val="dk1"/>
              </a:buClr>
              <a:buSzPts val="2000"/>
              <a:buChar char="•"/>
            </a:pPr>
            <a:r>
              <a:rPr lang="en-IN" sz="2000" dirty="0">
                <a:latin typeface="Times New Roman" panose="02020603050405020304" pitchFamily="18" charset="0"/>
                <a:ea typeface="Candara"/>
                <a:cs typeface="Times New Roman" panose="02020603050405020304" pitchFamily="18" charset="0"/>
                <a:sym typeface="Candara"/>
              </a:rPr>
              <a:t>Software Consideration</a:t>
            </a:r>
            <a:endParaRPr lang="en-IN" sz="2000" dirty="0">
              <a:latin typeface="Times New Roman" panose="02020603050405020304" pitchFamily="18" charset="0"/>
              <a:cs typeface="Times New Roman" panose="02020603050405020304" pitchFamily="18" charset="0"/>
            </a:endParaRPr>
          </a:p>
          <a:p>
            <a:pPr marL="685800" lvl="1" indent="-285750" algn="just" rtl="0">
              <a:spcBef>
                <a:spcPts val="360"/>
              </a:spcBef>
              <a:spcAft>
                <a:spcPts val="0"/>
              </a:spcAft>
              <a:buClr>
                <a:schemeClr val="dk1"/>
              </a:buClr>
              <a:buSzPts val="1800"/>
              <a:buChar char="–"/>
            </a:pPr>
            <a:r>
              <a:rPr lang="en-IN" sz="2000" dirty="0">
                <a:latin typeface="Times New Roman" panose="02020603050405020304" pitchFamily="18" charset="0"/>
                <a:cs typeface="Times New Roman" panose="02020603050405020304" pitchFamily="18" charset="0"/>
              </a:rPr>
              <a:t>Previous discussion was concerned with the basic hardware needed to interface I/O devices to a computer system. </a:t>
            </a:r>
          </a:p>
          <a:p>
            <a:pPr marL="685800" lvl="1" indent="-285750" algn="just" rtl="0">
              <a:spcBef>
                <a:spcPts val="360"/>
              </a:spcBef>
              <a:spcAft>
                <a:spcPts val="0"/>
              </a:spcAft>
              <a:buClr>
                <a:schemeClr val="dk1"/>
              </a:buClr>
              <a:buSzPts val="1800"/>
              <a:buChar char="–"/>
            </a:pPr>
            <a:r>
              <a:rPr lang="en-IN" sz="2000" dirty="0">
                <a:latin typeface="Times New Roman" panose="02020603050405020304" pitchFamily="18" charset="0"/>
                <a:cs typeface="Times New Roman" panose="02020603050405020304" pitchFamily="18" charset="0"/>
              </a:rPr>
              <a:t>A computer must also have software routines for controlling peripherals and for transfer of data between the processor and peripherals.</a:t>
            </a:r>
            <a:r>
              <a:rPr lang="en-IN" sz="2000" dirty="0">
                <a:latin typeface="Times New Roman" panose="02020603050405020304" pitchFamily="18" charset="0"/>
                <a:ea typeface="Candara"/>
                <a:cs typeface="Times New Roman" panose="02020603050405020304" pitchFamily="18" charset="0"/>
                <a:sym typeface="Candara"/>
              </a:rPr>
              <a:t> </a:t>
            </a:r>
            <a:endParaRPr lang="en-IN" sz="2000" dirty="0">
              <a:latin typeface="Times New Roman" panose="02020603050405020304" pitchFamily="18" charset="0"/>
              <a:cs typeface="Times New Roman" panose="02020603050405020304" pitchFamily="18" charset="0"/>
            </a:endParaRPr>
          </a:p>
          <a:p>
            <a:pPr marL="685800" lvl="1" indent="-285750" algn="just" rtl="0">
              <a:spcBef>
                <a:spcPts val="360"/>
              </a:spcBef>
              <a:spcAft>
                <a:spcPts val="0"/>
              </a:spcAft>
              <a:buClr>
                <a:schemeClr val="dk1"/>
              </a:buClr>
              <a:buSzPts val="1800"/>
              <a:buChar char="–"/>
            </a:pPr>
            <a:r>
              <a:rPr lang="en-IN" sz="2000" dirty="0">
                <a:latin typeface="Times New Roman" panose="02020603050405020304" pitchFamily="18" charset="0"/>
                <a:cs typeface="Times New Roman" panose="02020603050405020304" pitchFamily="18" charset="0"/>
              </a:rPr>
              <a:t>These I/O routines must issue control commands to activate the peripheral and to check the device status to determine when it is ready for data transfer. </a:t>
            </a:r>
          </a:p>
          <a:p>
            <a:pPr marL="685800" lvl="1" indent="-285750" algn="just" rtl="0">
              <a:spcBef>
                <a:spcPts val="360"/>
              </a:spcBef>
              <a:spcAft>
                <a:spcPts val="0"/>
              </a:spcAft>
              <a:buClr>
                <a:schemeClr val="dk1"/>
              </a:buClr>
              <a:buSzPts val="1800"/>
              <a:buChar char="–"/>
            </a:pPr>
            <a:r>
              <a:rPr lang="en-IN" sz="2000" dirty="0">
                <a:latin typeface="Times New Roman" panose="02020603050405020304" pitchFamily="18" charset="0"/>
                <a:cs typeface="Times New Roman" panose="02020603050405020304" pitchFamily="18" charset="0"/>
              </a:rPr>
              <a:t>In some cases, a control command is then given to execute a device function such as stop tape or print characters. </a:t>
            </a:r>
          </a:p>
          <a:p>
            <a:pPr marL="685800" lvl="1" indent="-285750" algn="just" rtl="0">
              <a:spcBef>
                <a:spcPts val="360"/>
              </a:spcBef>
              <a:spcAft>
                <a:spcPts val="0"/>
              </a:spcAft>
              <a:buClr>
                <a:schemeClr val="dk1"/>
              </a:buClr>
              <a:buSzPts val="1800"/>
              <a:buChar char="–"/>
            </a:pPr>
            <a:r>
              <a:rPr lang="en-IN" sz="2000" dirty="0">
                <a:latin typeface="Times New Roman" panose="02020603050405020304" pitchFamily="18" charset="0"/>
                <a:cs typeface="Times New Roman" panose="02020603050405020304" pitchFamily="18" charset="0"/>
              </a:rPr>
              <a:t>Software must manage interrupt priorities effectively to prevent vital tasks from being delayed by less important ones.</a:t>
            </a:r>
          </a:p>
          <a:p>
            <a:pPr marL="685800" lvl="1" indent="-285750" algn="just" rtl="0">
              <a:spcBef>
                <a:spcPts val="360"/>
              </a:spcBef>
              <a:spcAft>
                <a:spcPts val="0"/>
              </a:spcAft>
              <a:buClr>
                <a:schemeClr val="dk1"/>
              </a:buClr>
              <a:buSzPts val="1800"/>
              <a:buChar char="–"/>
            </a:pPr>
            <a:r>
              <a:rPr lang="en-IN" sz="2000" dirty="0">
                <a:latin typeface="Times New Roman" panose="02020603050405020304" pitchFamily="18" charset="0"/>
                <a:cs typeface="Times New Roman" panose="02020603050405020304" pitchFamily="18" charset="0"/>
              </a:rPr>
              <a:t>Software must efficiently manage interrupt-driven I/O operations to maximize throughput and minimize latency.</a:t>
            </a:r>
          </a:p>
          <a:p>
            <a:pPr marL="457200" lvl="1" indent="0" algn="just" rtl="0">
              <a:spcBef>
                <a:spcPts val="320"/>
              </a:spcBef>
              <a:spcAft>
                <a:spcPts val="0"/>
              </a:spcAft>
              <a:buClr>
                <a:schemeClr val="dk1"/>
              </a:buClr>
              <a:buSzPts val="1600"/>
              <a:buNone/>
            </a:pPr>
            <a:endParaRPr lang="en-IN" sz="2000" dirty="0">
              <a:latin typeface="Times New Roman" panose="02020603050405020304" pitchFamily="18" charset="0"/>
              <a:ea typeface="Candara"/>
              <a:cs typeface="Times New Roman" panose="02020603050405020304" pitchFamily="18" charset="0"/>
              <a:sym typeface="Candara"/>
            </a:endParaRPr>
          </a:p>
        </p:txBody>
      </p:sp>
      <p:sp>
        <p:nvSpPr>
          <p:cNvPr id="86" name="Google Shape;8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87" name="Google Shape;87;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89533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Direct Memory Access (DMA)</a:t>
            </a:r>
            <a:endParaRPr sz="2800" b="1" dirty="0">
              <a:latin typeface="Candara"/>
              <a:ea typeface="Candara"/>
              <a:cs typeface="Candara"/>
              <a:sym typeface="Candara"/>
            </a:endParaRPr>
          </a:p>
        </p:txBody>
      </p:sp>
      <p:sp>
        <p:nvSpPr>
          <p:cNvPr id="93" name="Google Shape;93;p5"/>
          <p:cNvSpPr txBox="1">
            <a:spLocks noGrp="1"/>
          </p:cNvSpPr>
          <p:nvPr>
            <p:ph type="body" idx="1"/>
          </p:nvPr>
        </p:nvSpPr>
        <p:spPr>
          <a:xfrm>
            <a:off x="152400" y="838200"/>
            <a:ext cx="8991600" cy="5883275"/>
          </a:xfrm>
          <a:prstGeom prst="rect">
            <a:avLst/>
          </a:prstGeom>
          <a:noFill/>
          <a:ln>
            <a:noFill/>
          </a:ln>
        </p:spPr>
        <p:txBody>
          <a:bodyPr spcFirstLastPara="1" wrap="square" lIns="91425" tIns="45700" rIns="91425" bIns="45700" numCol="2" anchor="t" anchorCtr="0">
            <a:noAutofit/>
          </a:bodyPr>
          <a:lstStyle/>
          <a:p>
            <a:pPr marL="342900" lvl="0" indent="-342900" algn="l" rtl="0">
              <a:spcBef>
                <a:spcPts val="0"/>
              </a:spcBef>
              <a:spcAft>
                <a:spcPts val="0"/>
              </a:spcAft>
              <a:buClr>
                <a:schemeClr val="dk1"/>
              </a:buClr>
              <a:buSzPts val="1800"/>
              <a:buChar char="•"/>
            </a:pPr>
            <a:r>
              <a:rPr lang="en-US" sz="2000" dirty="0">
                <a:latin typeface="Times New Roman" panose="02020603050405020304" pitchFamily="18" charset="0"/>
                <a:ea typeface="Candara"/>
                <a:cs typeface="Times New Roman" panose="02020603050405020304" pitchFamily="18" charset="0"/>
                <a:sym typeface="Candara"/>
              </a:rPr>
              <a:t>Transfer of data between memory and I/O devices without the intervention of CPU. </a:t>
            </a:r>
            <a:r>
              <a:rPr lang="en-IN" sz="2000" dirty="0">
                <a:latin typeface="Times New Roman" panose="02020603050405020304" pitchFamily="18" charset="0"/>
                <a:ea typeface="Candara"/>
                <a:cs typeface="Times New Roman" panose="02020603050405020304" pitchFamily="18" charset="0"/>
                <a:sym typeface="Candara"/>
              </a:rPr>
              <a:t>It is the fastest mode of data transfer.</a:t>
            </a:r>
            <a:endParaRPr sz="2000" dirty="0">
              <a:latin typeface="Times New Roman" panose="02020603050405020304" pitchFamily="18" charset="0"/>
              <a:cs typeface="Times New Roman" panose="02020603050405020304" pitchFamily="18" charset="0"/>
            </a:endParaRPr>
          </a:p>
          <a:p>
            <a:pPr marL="342900" lvl="0" indent="-342900" algn="l" rtl="0">
              <a:spcBef>
                <a:spcPts val="360"/>
              </a:spcBef>
              <a:spcAft>
                <a:spcPts val="0"/>
              </a:spcAft>
              <a:buClr>
                <a:schemeClr val="dk1"/>
              </a:buClr>
              <a:buSzPts val="1800"/>
              <a:buChar char="•"/>
            </a:pPr>
            <a:r>
              <a:rPr lang="en-US" sz="2000" dirty="0">
                <a:latin typeface="Times New Roman" panose="02020603050405020304" pitchFamily="18" charset="0"/>
                <a:ea typeface="Candara"/>
                <a:cs typeface="Times New Roman" panose="02020603050405020304" pitchFamily="18" charset="0"/>
                <a:sym typeface="Candara"/>
              </a:rPr>
              <a:t>During DMA transfer CPU is idle, and control of the memory bus is with the DMA controller. </a:t>
            </a:r>
          </a:p>
          <a:p>
            <a:pPr marL="342900" lvl="0" indent="-342900" algn="l" rtl="0">
              <a:spcBef>
                <a:spcPts val="360"/>
              </a:spcBef>
              <a:spcAft>
                <a:spcPts val="0"/>
              </a:spcAft>
              <a:buClr>
                <a:schemeClr val="dk1"/>
              </a:buClr>
              <a:buSzPts val="1800"/>
              <a:buChar char="•"/>
            </a:pPr>
            <a:r>
              <a:rPr lang="en-IN" sz="2000" dirty="0">
                <a:latin typeface="Times New Roman" panose="02020603050405020304" pitchFamily="18" charset="0"/>
                <a:cs typeface="Times New Roman" panose="02020603050405020304" pitchFamily="18" charset="0"/>
              </a:rPr>
              <a:t>The processor just initiates the data transfer by </a:t>
            </a:r>
            <a:r>
              <a:rPr lang="en-IN" sz="2000" dirty="0">
                <a:solidFill>
                  <a:srgbClr val="FF0000"/>
                </a:solidFill>
                <a:latin typeface="Times New Roman" panose="02020603050405020304" pitchFamily="18" charset="0"/>
                <a:cs typeface="Times New Roman" panose="02020603050405020304" pitchFamily="18" charset="0"/>
              </a:rPr>
              <a:t>sending the starting address and the number of bits to be transferred</a:t>
            </a:r>
            <a:r>
              <a:rPr lang="en-IN" sz="2000" dirty="0">
                <a:latin typeface="Times New Roman" panose="02020603050405020304" pitchFamily="18" charset="0"/>
                <a:cs typeface="Times New Roman" panose="02020603050405020304" pitchFamily="18" charset="0"/>
              </a:rPr>
              <a:t> and proceeds with the pervious task.</a:t>
            </a:r>
          </a:p>
          <a:p>
            <a:pPr marL="342900" lvl="0" indent="-342900" algn="l" rtl="0">
              <a:spcBef>
                <a:spcPts val="360"/>
              </a:spcBef>
              <a:spcAft>
                <a:spcPts val="0"/>
              </a:spcAft>
              <a:buClr>
                <a:schemeClr val="dk1"/>
              </a:buClr>
              <a:buSzPts val="1800"/>
              <a:buChar char="•"/>
            </a:pPr>
            <a:r>
              <a:rPr lang="en-IN" sz="2000" dirty="0">
                <a:latin typeface="Times New Roman" panose="02020603050405020304" pitchFamily="18" charset="0"/>
                <a:cs typeface="Times New Roman" panose="02020603050405020304" pitchFamily="18" charset="0"/>
              </a:rPr>
              <a:t>The DMA technique is particularly useful for transferring large amount of data (e.g. images, disk transfer, etc.) to memory. </a:t>
            </a:r>
          </a:p>
          <a:p>
            <a:pPr marL="342900" lvl="0" indent="-342900" algn="l" rtl="0">
              <a:spcBef>
                <a:spcPts val="360"/>
              </a:spcBef>
              <a:spcAft>
                <a:spcPts val="0"/>
              </a:spcAft>
              <a:buClr>
                <a:schemeClr val="dk1"/>
              </a:buClr>
              <a:buSzPts val="1800"/>
              <a:buChar char="•"/>
            </a:pPr>
            <a:r>
              <a:rPr lang="en-IN" sz="2000" dirty="0">
                <a:latin typeface="Times New Roman" panose="02020603050405020304" pitchFamily="18" charset="0"/>
                <a:cs typeface="Times New Roman" panose="02020603050405020304" pitchFamily="18" charset="0"/>
              </a:rPr>
              <a:t>DMA requires additional hardware, such as a DMA controller, DMA memory partition(s) and a fast bus.</a:t>
            </a:r>
          </a:p>
          <a:p>
            <a:pPr marL="342900" lvl="0" indent="-342900" algn="l" rtl="0">
              <a:spcBef>
                <a:spcPts val="360"/>
              </a:spcBef>
              <a:spcAft>
                <a:spcPts val="0"/>
              </a:spcAft>
              <a:buClr>
                <a:schemeClr val="dk1"/>
              </a:buClr>
              <a:buSzPts val="1800"/>
              <a:buChar char="•"/>
            </a:pPr>
            <a:endParaRPr sz="2000" dirty="0">
              <a:latin typeface="Times New Roman" panose="02020603050405020304" pitchFamily="18" charset="0"/>
              <a:cs typeface="Times New Roman" panose="02020603050405020304" pitchFamily="18" charset="0"/>
            </a:endParaRPr>
          </a:p>
        </p:txBody>
      </p:sp>
      <p:sp>
        <p:nvSpPr>
          <p:cNvPr id="94" name="Google Shape;9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95" name="Google Shape;9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1C1EC0DB-DFA6-F5F4-8980-1D970A7F4672}"/>
              </a:ext>
            </a:extLst>
          </p:cNvPr>
          <p:cNvPicPr>
            <a:picLocks noChangeAspect="1"/>
          </p:cNvPicPr>
          <p:nvPr/>
        </p:nvPicPr>
        <p:blipFill>
          <a:blip r:embed="rId3"/>
          <a:stretch>
            <a:fillRect/>
          </a:stretch>
        </p:blipFill>
        <p:spPr>
          <a:xfrm>
            <a:off x="4761888" y="1352970"/>
            <a:ext cx="4382112" cy="2993365"/>
          </a:xfrm>
          <a:prstGeom prst="rect">
            <a:avLst/>
          </a:prstGeom>
        </p:spPr>
      </p:pic>
      <p:sp>
        <p:nvSpPr>
          <p:cNvPr id="5" name="TextBox 4">
            <a:extLst>
              <a:ext uri="{FF2B5EF4-FFF2-40B4-BE49-F238E27FC236}">
                <a16:creationId xmlns:a16="http://schemas.microsoft.com/office/drawing/2014/main" id="{34A98030-E1BD-7181-D91F-B2C4DE9AB404}"/>
              </a:ext>
            </a:extLst>
          </p:cNvPr>
          <p:cNvSpPr txBox="1"/>
          <p:nvPr/>
        </p:nvSpPr>
        <p:spPr>
          <a:xfrm>
            <a:off x="5115464" y="4806465"/>
            <a:ext cx="3812875" cy="523220"/>
          </a:xfrm>
          <a:prstGeom prst="rect">
            <a:avLst/>
          </a:prstGeom>
          <a:noFill/>
        </p:spPr>
        <p:txBody>
          <a:bodyPr wrap="square">
            <a:spAutoFit/>
          </a:bodyPr>
          <a:lstStyle/>
          <a:p>
            <a:r>
              <a:rPr lang="en-IN" b="1" dirty="0"/>
              <a:t>Comparing the Functioning of Traditional I/O and DMA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Direct Memory Access (DMA)</a:t>
            </a:r>
            <a:endParaRPr sz="2800" b="1" dirty="0">
              <a:latin typeface="Candara"/>
              <a:ea typeface="Candara"/>
              <a:cs typeface="Candara"/>
              <a:sym typeface="Candara"/>
            </a:endParaRPr>
          </a:p>
        </p:txBody>
      </p:sp>
      <p:sp>
        <p:nvSpPr>
          <p:cNvPr id="93" name="Google Shape;93;p5"/>
          <p:cNvSpPr txBox="1">
            <a:spLocks noGrp="1"/>
          </p:cNvSpPr>
          <p:nvPr>
            <p:ph type="body" idx="1"/>
          </p:nvPr>
        </p:nvSpPr>
        <p:spPr>
          <a:xfrm>
            <a:off x="152400" y="1066800"/>
            <a:ext cx="8754894" cy="5495303"/>
          </a:xfrm>
          <a:prstGeom prst="rect">
            <a:avLst/>
          </a:prstGeom>
          <a:noFill/>
          <a:ln>
            <a:noFill/>
          </a:ln>
        </p:spPr>
        <p:txBody>
          <a:bodyPr spcFirstLastPara="1" wrap="square" lIns="91425" tIns="45700" rIns="91425" bIns="45700" anchor="t" anchorCtr="0">
            <a:noAutofit/>
          </a:bodyPr>
          <a:lstStyle/>
          <a:p>
            <a:pPr marL="342900" lvl="0" indent="-342900" algn="l" rtl="0">
              <a:spcBef>
                <a:spcPts val="360"/>
              </a:spcBef>
              <a:spcAft>
                <a:spcPts val="0"/>
              </a:spcAft>
              <a:buClr>
                <a:schemeClr val="dk1"/>
              </a:buClr>
              <a:buSzPts val="1800"/>
              <a:buChar char="•"/>
            </a:pPr>
            <a:r>
              <a:rPr lang="en-US" sz="2000" dirty="0">
                <a:latin typeface="Times New Roman" panose="02020603050405020304" pitchFamily="18" charset="0"/>
                <a:ea typeface="Candara"/>
                <a:cs typeface="Times New Roman" panose="02020603050405020304" pitchFamily="18" charset="0"/>
                <a:sym typeface="Candara"/>
              </a:rPr>
              <a:t>DMA controller sends a Bus Request (BR) signal to CPU to relinquish control of buses. </a:t>
            </a:r>
            <a:endParaRPr sz="2000" dirty="0">
              <a:latin typeface="Times New Roman" panose="02020603050405020304" pitchFamily="18" charset="0"/>
              <a:cs typeface="Times New Roman" panose="02020603050405020304" pitchFamily="18" charset="0"/>
            </a:endParaRPr>
          </a:p>
          <a:p>
            <a:pPr marL="342900" lvl="0" indent="-342900" algn="l" rtl="0">
              <a:spcBef>
                <a:spcPts val="360"/>
              </a:spcBef>
              <a:spcAft>
                <a:spcPts val="0"/>
              </a:spcAft>
              <a:buClr>
                <a:schemeClr val="dk1"/>
              </a:buClr>
              <a:buSzPts val="1800"/>
              <a:buChar char="•"/>
            </a:pPr>
            <a:r>
              <a:rPr lang="en-US" sz="2000" dirty="0">
                <a:latin typeface="Times New Roman" panose="02020603050405020304" pitchFamily="18" charset="0"/>
                <a:ea typeface="Candara"/>
                <a:cs typeface="Times New Roman" panose="02020603050405020304" pitchFamily="18" charset="0"/>
                <a:sym typeface="Candara"/>
              </a:rPr>
              <a:t>CPU terminates the execution of current instructions and put data bus, address bus and memory read/write lines in high impedance state. </a:t>
            </a:r>
            <a:endParaRPr sz="2000" dirty="0">
              <a:latin typeface="Times New Roman" panose="02020603050405020304" pitchFamily="18" charset="0"/>
              <a:cs typeface="Times New Roman" panose="02020603050405020304" pitchFamily="18" charset="0"/>
            </a:endParaRPr>
          </a:p>
          <a:p>
            <a:pPr marL="342900" lvl="0" indent="-342900" algn="l" rtl="0">
              <a:spcBef>
                <a:spcPts val="360"/>
              </a:spcBef>
              <a:spcAft>
                <a:spcPts val="0"/>
              </a:spcAft>
              <a:buClr>
                <a:schemeClr val="dk1"/>
              </a:buClr>
              <a:buSzPts val="1800"/>
              <a:buChar char="•"/>
            </a:pPr>
            <a:r>
              <a:rPr lang="en-US" sz="2000" dirty="0">
                <a:latin typeface="Times New Roman" panose="02020603050405020304" pitchFamily="18" charset="0"/>
                <a:ea typeface="Candara"/>
                <a:cs typeface="Times New Roman" panose="02020603050405020304" pitchFamily="18" charset="0"/>
                <a:sym typeface="Candara"/>
              </a:rPr>
              <a:t>CPU then issues a Bus Grant (BG) access to DMA controller</a:t>
            </a:r>
            <a:endParaRPr sz="2000" dirty="0">
              <a:latin typeface="Times New Roman" panose="02020603050405020304" pitchFamily="18" charset="0"/>
              <a:cs typeface="Times New Roman" panose="02020603050405020304" pitchFamily="18" charset="0"/>
            </a:endParaRPr>
          </a:p>
          <a:p>
            <a:pPr marL="342900" lvl="0" indent="-342900" algn="l" rtl="0">
              <a:spcBef>
                <a:spcPts val="360"/>
              </a:spcBef>
              <a:spcAft>
                <a:spcPts val="0"/>
              </a:spcAft>
              <a:buClr>
                <a:schemeClr val="dk1"/>
              </a:buClr>
              <a:buSzPts val="1800"/>
              <a:buChar char="•"/>
            </a:pPr>
            <a:r>
              <a:rPr lang="en-US" sz="2000" dirty="0">
                <a:latin typeface="Times New Roman" panose="02020603050405020304" pitchFamily="18" charset="0"/>
                <a:ea typeface="Candara"/>
                <a:cs typeface="Times New Roman" panose="02020603050405020304" pitchFamily="18" charset="0"/>
                <a:sym typeface="Candara"/>
              </a:rPr>
              <a:t>After the transfer, DMA disables the BR line and CPU disables the BG line</a:t>
            </a:r>
            <a:endParaRPr sz="2000" dirty="0">
              <a:latin typeface="Times New Roman" panose="02020603050405020304" pitchFamily="18" charset="0"/>
              <a:cs typeface="Times New Roman" panose="02020603050405020304" pitchFamily="18" charset="0"/>
            </a:endParaRPr>
          </a:p>
          <a:p>
            <a:pPr marL="342900" lvl="0" indent="-342900" algn="l" rtl="0">
              <a:spcBef>
                <a:spcPts val="360"/>
              </a:spcBef>
              <a:spcAft>
                <a:spcPts val="0"/>
              </a:spcAft>
              <a:buClr>
                <a:schemeClr val="dk1"/>
              </a:buClr>
              <a:buSzPts val="1800"/>
              <a:buChar char="•"/>
            </a:pPr>
            <a:r>
              <a:rPr lang="en-US" sz="2000" dirty="0">
                <a:latin typeface="Times New Roman" panose="02020603050405020304" pitchFamily="18" charset="0"/>
                <a:ea typeface="Candara"/>
                <a:cs typeface="Times New Roman" panose="02020603050405020304" pitchFamily="18" charset="0"/>
                <a:sym typeface="Candara"/>
              </a:rPr>
              <a:t>DMA is ideal for high speed memories </a:t>
            </a:r>
            <a:endParaRPr sz="2000" dirty="0">
              <a:latin typeface="Times New Roman" panose="02020603050405020304" pitchFamily="18" charset="0"/>
              <a:ea typeface="Candara"/>
              <a:cs typeface="Times New Roman" panose="02020603050405020304" pitchFamily="18" charset="0"/>
              <a:sym typeface="Candara"/>
            </a:endParaRPr>
          </a:p>
        </p:txBody>
      </p:sp>
      <p:sp>
        <p:nvSpPr>
          <p:cNvPr id="94" name="Google Shape;9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95" name="Google Shape;9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96" name="Google Shape;96;p5"/>
          <p:cNvPicPr preferRelativeResize="0"/>
          <p:nvPr/>
        </p:nvPicPr>
        <p:blipFill rotWithShape="1">
          <a:blip r:embed="rId3">
            <a:alphaModFix/>
          </a:blip>
          <a:srcRect/>
          <a:stretch/>
        </p:blipFill>
        <p:spPr>
          <a:xfrm>
            <a:off x="1807895" y="3814451"/>
            <a:ext cx="4306099" cy="2450272"/>
          </a:xfrm>
          <a:prstGeom prst="rect">
            <a:avLst/>
          </a:prstGeom>
          <a:noFill/>
          <a:ln>
            <a:noFill/>
          </a:ln>
        </p:spPr>
      </p:pic>
    </p:spTree>
    <p:extLst>
      <p:ext uri="{BB962C8B-B14F-4D97-AF65-F5344CB8AC3E}">
        <p14:creationId xmlns:p14="http://schemas.microsoft.com/office/powerpoint/2010/main" val="201685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Other Direct Transfer Modes</a:t>
            </a:r>
            <a:endParaRPr sz="2800" b="1" dirty="0">
              <a:latin typeface="Candara"/>
              <a:ea typeface="Candara"/>
              <a:cs typeface="Candara"/>
              <a:sym typeface="Candara"/>
            </a:endParaRPr>
          </a:p>
        </p:txBody>
      </p:sp>
      <p:sp>
        <p:nvSpPr>
          <p:cNvPr id="93" name="Google Shape;93;p5"/>
          <p:cNvSpPr txBox="1">
            <a:spLocks noGrp="1"/>
          </p:cNvSpPr>
          <p:nvPr>
            <p:ph type="body" idx="1"/>
          </p:nvPr>
        </p:nvSpPr>
        <p:spPr>
          <a:xfrm>
            <a:off x="152400" y="1066800"/>
            <a:ext cx="8754894" cy="5495303"/>
          </a:xfrm>
          <a:prstGeom prst="rect">
            <a:avLst/>
          </a:prstGeom>
          <a:noFill/>
          <a:ln>
            <a:noFill/>
          </a:ln>
        </p:spPr>
        <p:txBody>
          <a:bodyPr spcFirstLastPara="1" wrap="square" lIns="91425" tIns="45700" rIns="91425" bIns="45700" anchor="t" anchorCtr="0">
            <a:noAutofit/>
          </a:bodyPr>
          <a:lstStyle/>
          <a:p>
            <a:pPr marL="342900" lvl="0" indent="-342900" algn="just" rtl="0">
              <a:spcBef>
                <a:spcPts val="360"/>
              </a:spcBef>
              <a:spcAft>
                <a:spcPts val="0"/>
              </a:spcAft>
              <a:buClr>
                <a:schemeClr val="dk1"/>
              </a:buClr>
              <a:buSzPts val="1800"/>
              <a:buChar char="•"/>
            </a:pPr>
            <a:r>
              <a:rPr lang="en-IN" sz="2000" b="1" dirty="0">
                <a:latin typeface="Times New Roman" panose="02020603050405020304" pitchFamily="18" charset="0"/>
                <a:ea typeface="Candara"/>
                <a:cs typeface="Times New Roman" panose="02020603050405020304" pitchFamily="18" charset="0"/>
                <a:sym typeface="Candara"/>
              </a:rPr>
              <a:t>Input–output processor (IOP) </a:t>
            </a:r>
            <a:r>
              <a:rPr lang="en-IN" sz="2000" dirty="0">
                <a:latin typeface="Times New Roman" panose="02020603050405020304" pitchFamily="18" charset="0"/>
                <a:ea typeface="Candara"/>
                <a:cs typeface="Times New Roman" panose="02020603050405020304" pitchFamily="18" charset="0"/>
                <a:sym typeface="Candara"/>
              </a:rPr>
              <a:t>:-  In IOP CPU assigns the task of initiating the I/O operation by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testing the status of IOP</a:t>
            </a:r>
            <a:r>
              <a:rPr lang="en-IN" sz="2000" dirty="0">
                <a:latin typeface="Times New Roman" panose="02020603050405020304" pitchFamily="18" charset="0"/>
                <a:ea typeface="Candara"/>
                <a:cs typeface="Times New Roman" panose="02020603050405020304" pitchFamily="18" charset="0"/>
                <a:sym typeface="Candara"/>
              </a:rPr>
              <a:t>. If the status is fine, the processor continues its other works and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IOP handles the I/O operation</a:t>
            </a:r>
            <a:r>
              <a:rPr lang="en-IN" sz="2000" dirty="0">
                <a:latin typeface="Times New Roman" panose="02020603050405020304" pitchFamily="18" charset="0"/>
                <a:ea typeface="Candara"/>
                <a:cs typeface="Times New Roman" panose="02020603050405020304" pitchFamily="18" charset="0"/>
                <a:sym typeface="Candara"/>
              </a:rPr>
              <a:t>. After the input is completed, IOP transfers its content to memory by stealing one memory cycle from CPU. Similarly, an output is directly transferred from memory to IOP, stealing a memory cycle and from IOP to the output device at a rate the device accepts the output as shown in below figure. </a:t>
            </a:r>
            <a:endParaRPr sz="2000" dirty="0">
              <a:latin typeface="Times New Roman" panose="02020603050405020304" pitchFamily="18" charset="0"/>
              <a:ea typeface="Candara"/>
              <a:cs typeface="Times New Roman" panose="02020603050405020304" pitchFamily="18" charset="0"/>
              <a:sym typeface="Candara"/>
            </a:endParaRPr>
          </a:p>
        </p:txBody>
      </p:sp>
      <p:sp>
        <p:nvSpPr>
          <p:cNvPr id="94" name="Google Shape;9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95" name="Google Shape;9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 name="Picture 2">
            <a:extLst>
              <a:ext uri="{FF2B5EF4-FFF2-40B4-BE49-F238E27FC236}">
                <a16:creationId xmlns:a16="http://schemas.microsoft.com/office/drawing/2014/main" id="{D21454CD-2024-3AF0-5378-1977E9EC8AF0}"/>
              </a:ext>
            </a:extLst>
          </p:cNvPr>
          <p:cNvPicPr>
            <a:picLocks noChangeAspect="1"/>
          </p:cNvPicPr>
          <p:nvPr/>
        </p:nvPicPr>
        <p:blipFill>
          <a:blip r:embed="rId3"/>
          <a:stretch>
            <a:fillRect/>
          </a:stretch>
        </p:blipFill>
        <p:spPr>
          <a:xfrm>
            <a:off x="310551" y="3426653"/>
            <a:ext cx="4953691" cy="2143424"/>
          </a:xfrm>
          <a:prstGeom prst="rect">
            <a:avLst/>
          </a:prstGeom>
        </p:spPr>
      </p:pic>
      <p:sp>
        <p:nvSpPr>
          <p:cNvPr id="5" name="TextBox 4">
            <a:extLst>
              <a:ext uri="{FF2B5EF4-FFF2-40B4-BE49-F238E27FC236}">
                <a16:creationId xmlns:a16="http://schemas.microsoft.com/office/drawing/2014/main" id="{5C0DA4B7-8D24-866F-9DDE-9ED0415EA891}"/>
              </a:ext>
            </a:extLst>
          </p:cNvPr>
          <p:cNvSpPr txBox="1"/>
          <p:nvPr/>
        </p:nvSpPr>
        <p:spPr>
          <a:xfrm>
            <a:off x="1524000" y="5863808"/>
            <a:ext cx="2268747" cy="315275"/>
          </a:xfrm>
          <a:prstGeom prst="rect">
            <a:avLst/>
          </a:prstGeom>
          <a:noFill/>
        </p:spPr>
        <p:txBody>
          <a:bodyPr wrap="square">
            <a:spAutoFit/>
          </a:bodyPr>
          <a:lstStyle/>
          <a:p>
            <a:r>
              <a:rPr lang="en-IN" b="1" dirty="0"/>
              <a:t>Block Diagram of an IOP</a:t>
            </a:r>
          </a:p>
        </p:txBody>
      </p:sp>
      <p:pic>
        <p:nvPicPr>
          <p:cNvPr id="9" name="Picture 8">
            <a:extLst>
              <a:ext uri="{FF2B5EF4-FFF2-40B4-BE49-F238E27FC236}">
                <a16:creationId xmlns:a16="http://schemas.microsoft.com/office/drawing/2014/main" id="{62A7DF62-DBC9-22BC-1B57-D7A8E7EA9648}"/>
              </a:ext>
            </a:extLst>
          </p:cNvPr>
          <p:cNvPicPr>
            <a:picLocks noChangeAspect="1"/>
          </p:cNvPicPr>
          <p:nvPr/>
        </p:nvPicPr>
        <p:blipFill>
          <a:blip r:embed="rId4"/>
          <a:stretch>
            <a:fillRect/>
          </a:stretch>
        </p:blipFill>
        <p:spPr>
          <a:xfrm>
            <a:off x="5422393" y="3584516"/>
            <a:ext cx="3264407" cy="2143424"/>
          </a:xfrm>
          <a:prstGeom prst="rect">
            <a:avLst/>
          </a:prstGeom>
        </p:spPr>
      </p:pic>
      <p:sp>
        <p:nvSpPr>
          <p:cNvPr id="11" name="TextBox 10">
            <a:extLst>
              <a:ext uri="{FF2B5EF4-FFF2-40B4-BE49-F238E27FC236}">
                <a16:creationId xmlns:a16="http://schemas.microsoft.com/office/drawing/2014/main" id="{EE8F4865-EDDF-CE26-57E6-B198BDC67C7E}"/>
              </a:ext>
            </a:extLst>
          </p:cNvPr>
          <p:cNvSpPr txBox="1"/>
          <p:nvPr/>
        </p:nvSpPr>
        <p:spPr>
          <a:xfrm>
            <a:off x="5641676" y="5867557"/>
            <a:ext cx="3264407" cy="307777"/>
          </a:xfrm>
          <a:prstGeom prst="rect">
            <a:avLst/>
          </a:prstGeom>
          <a:noFill/>
        </p:spPr>
        <p:txBody>
          <a:bodyPr wrap="square">
            <a:spAutoFit/>
          </a:bodyPr>
          <a:lstStyle/>
          <a:p>
            <a:r>
              <a:rPr lang="en-IN" b="1" dirty="0"/>
              <a:t>Data Transfer between IOP and CPU</a:t>
            </a:r>
          </a:p>
        </p:txBody>
      </p:sp>
    </p:spTree>
    <p:extLst>
      <p:ext uri="{BB962C8B-B14F-4D97-AF65-F5344CB8AC3E}">
        <p14:creationId xmlns:p14="http://schemas.microsoft.com/office/powerpoint/2010/main" val="368555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dirty="0">
                <a:latin typeface="Candara"/>
                <a:ea typeface="Candara"/>
                <a:cs typeface="Candara"/>
                <a:sym typeface="Candara"/>
              </a:rPr>
              <a:t>Other Direct Transfer Modes</a:t>
            </a:r>
            <a:endParaRPr b="1" dirty="0">
              <a:latin typeface="Candara"/>
              <a:ea typeface="Candara"/>
              <a:cs typeface="Candara"/>
              <a:sym typeface="Candara"/>
            </a:endParaRPr>
          </a:p>
        </p:txBody>
      </p:sp>
      <p:sp>
        <p:nvSpPr>
          <p:cNvPr id="102" name="Google Shape;102;p6"/>
          <p:cNvSpPr txBox="1">
            <a:spLocks noGrp="1"/>
          </p:cNvSpPr>
          <p:nvPr>
            <p:ph type="body" idx="1"/>
          </p:nvPr>
        </p:nvSpPr>
        <p:spPr>
          <a:xfrm>
            <a:off x="457200" y="1219200"/>
            <a:ext cx="8229600" cy="513715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000" b="1" dirty="0">
                <a:latin typeface="Times New Roman" panose="02020603050405020304" pitchFamily="18" charset="0"/>
                <a:ea typeface="Candara"/>
                <a:cs typeface="Times New Roman" panose="02020603050405020304" pitchFamily="18" charset="0"/>
                <a:sym typeface="Candara"/>
              </a:rPr>
              <a:t>Data communication processor (DCP):-</a:t>
            </a:r>
            <a:r>
              <a:rPr lang="en-IN" sz="2000" dirty="0">
                <a:latin typeface="Times New Roman" panose="02020603050405020304" pitchFamily="18" charset="0"/>
                <a:ea typeface="Candara"/>
                <a:cs typeface="Times New Roman" panose="02020603050405020304" pitchFamily="18" charset="0"/>
                <a:sym typeface="Candara"/>
              </a:rPr>
              <a:t> DCP is an I/O processor that distributes and collects data from numerous remote terminals connected through telephone and other communication lines to the computer. </a:t>
            </a:r>
          </a:p>
          <a:p>
            <a:pPr marL="342900" lvl="0" indent="-342900" algn="just" rtl="0">
              <a:spcBef>
                <a:spcPts val="0"/>
              </a:spcBef>
              <a:spcAft>
                <a:spcPts val="0"/>
              </a:spcAft>
              <a:buClr>
                <a:schemeClr val="dk1"/>
              </a:buClr>
              <a:buSzPts val="2400"/>
              <a:buChar char="•"/>
            </a:pPr>
            <a:r>
              <a:rPr lang="en-IN" sz="2000" dirty="0">
                <a:latin typeface="Times New Roman" panose="02020603050405020304" pitchFamily="18" charset="0"/>
                <a:ea typeface="Candara"/>
                <a:cs typeface="Times New Roman" panose="02020603050405020304" pitchFamily="18" charset="0"/>
                <a:sym typeface="Candara"/>
              </a:rPr>
              <a:t>It is a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specialized I/O processor </a:t>
            </a:r>
            <a:r>
              <a:rPr lang="en-IN" sz="2000" dirty="0">
                <a:latin typeface="Times New Roman" panose="02020603050405020304" pitchFamily="18" charset="0"/>
                <a:ea typeface="Candara"/>
                <a:cs typeface="Times New Roman" panose="02020603050405020304" pitchFamily="18" charset="0"/>
                <a:sym typeface="Candara"/>
              </a:rPr>
              <a:t>designed to communicate with data communication networks.</a:t>
            </a:r>
          </a:p>
          <a:p>
            <a:pPr marL="342900" lvl="0" indent="-342900" algn="just" rtl="0">
              <a:spcBef>
                <a:spcPts val="0"/>
              </a:spcBef>
              <a:spcAft>
                <a:spcPts val="0"/>
              </a:spcAft>
              <a:buClr>
                <a:schemeClr val="dk1"/>
              </a:buClr>
              <a:buSzPts val="2400"/>
              <a:buChar char="•"/>
            </a:pPr>
            <a:r>
              <a:rPr lang="en-IN" sz="2000" dirty="0">
                <a:latin typeface="Times New Roman" panose="02020603050405020304" pitchFamily="18" charset="0"/>
                <a:ea typeface="Candara"/>
                <a:cs typeface="Times New Roman" panose="02020603050405020304" pitchFamily="18" charset="0"/>
                <a:sym typeface="Candara"/>
              </a:rPr>
              <a:t>The data communication processor communicates with each terminal through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a single pair of wire</a:t>
            </a:r>
            <a:r>
              <a:rPr lang="en-IN" sz="2000" dirty="0">
                <a:latin typeface="Times New Roman" panose="02020603050405020304" pitchFamily="18" charset="0"/>
                <a:ea typeface="Candara"/>
                <a:cs typeface="Times New Roman" panose="02020603050405020304" pitchFamily="18" charset="0"/>
                <a:sym typeface="Candara"/>
              </a:rPr>
              <a:t>. </a:t>
            </a:r>
          </a:p>
          <a:p>
            <a:pPr marL="342900" lvl="0" indent="-342900" algn="just" rtl="0">
              <a:spcBef>
                <a:spcPts val="0"/>
              </a:spcBef>
              <a:spcAft>
                <a:spcPts val="0"/>
              </a:spcAft>
              <a:buClr>
                <a:schemeClr val="dk1"/>
              </a:buClr>
              <a:buSzPts val="2400"/>
              <a:buChar char="•"/>
            </a:pPr>
            <a:r>
              <a:rPr lang="en-IN" sz="2000" dirty="0">
                <a:latin typeface="Times New Roman" panose="02020603050405020304" pitchFamily="18" charset="0"/>
                <a:ea typeface="Candara"/>
                <a:cs typeface="Times New Roman" panose="02020603050405020304" pitchFamily="18" charset="0"/>
                <a:sym typeface="Candara"/>
              </a:rPr>
              <a:t>It also communicates with CPU and memory in the same manner as any I/O processor does.</a:t>
            </a:r>
          </a:p>
          <a:p>
            <a:pPr marL="342900" lvl="0" indent="-342900" algn="just" rtl="0">
              <a:spcBef>
                <a:spcPts val="0"/>
              </a:spcBef>
              <a:spcAft>
                <a:spcPts val="0"/>
              </a:spcAft>
              <a:buClr>
                <a:schemeClr val="dk1"/>
              </a:buClr>
              <a:buSzPts val="2400"/>
              <a:buChar char="•"/>
            </a:pPr>
            <a:r>
              <a:rPr lang="en-IN" sz="2000" dirty="0">
                <a:latin typeface="Times New Roman" panose="02020603050405020304" pitchFamily="18" charset="0"/>
                <a:ea typeface="Candara"/>
                <a:cs typeface="Times New Roman" panose="02020603050405020304" pitchFamily="18" charset="0"/>
                <a:sym typeface="Candara"/>
              </a:rPr>
              <a:t>These processors are commonly found in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networking equipment such as routers, switches, and network interface cards (NICs), </a:t>
            </a:r>
            <a:r>
              <a:rPr lang="en-IN" sz="2000" dirty="0">
                <a:latin typeface="Times New Roman" panose="02020603050405020304" pitchFamily="18" charset="0"/>
                <a:ea typeface="Candara"/>
                <a:cs typeface="Times New Roman" panose="02020603050405020304" pitchFamily="18" charset="0"/>
                <a:sym typeface="Candara"/>
              </a:rPr>
              <a:t>as well as in other devices that require high-speed data transfer and communication capabilities.</a:t>
            </a:r>
          </a:p>
          <a:p>
            <a:pPr marL="342900" lvl="0" indent="-342900" algn="just" rtl="0">
              <a:spcBef>
                <a:spcPts val="0"/>
              </a:spcBef>
              <a:spcAft>
                <a:spcPts val="0"/>
              </a:spcAft>
              <a:buClr>
                <a:schemeClr val="dk1"/>
              </a:buClr>
              <a:buSzPts val="2400"/>
              <a:buChar char="•"/>
            </a:pPr>
            <a:r>
              <a:rPr lang="en-IN" sz="2000" dirty="0">
                <a:latin typeface="Times New Roman" panose="02020603050405020304" pitchFamily="18" charset="0"/>
                <a:ea typeface="Candara"/>
                <a:cs typeface="Times New Roman" panose="02020603050405020304" pitchFamily="18" charset="0"/>
                <a:sym typeface="Candara"/>
              </a:rPr>
              <a:t>DCPs are responsible for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processing packets, Traffic Management, Security, protocol handling etc.</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Candara"/>
                <a:ea typeface="Candara"/>
                <a:cs typeface="Candara"/>
                <a:sym typeface="Candara"/>
              </a:rPr>
              <a:t>Exercise Questions</a:t>
            </a:r>
            <a:endParaRPr b="1" dirty="0">
              <a:latin typeface="Candara"/>
              <a:ea typeface="Candara"/>
              <a:cs typeface="Candara"/>
              <a:sym typeface="Candara"/>
            </a:endParaRPr>
          </a:p>
        </p:txBody>
      </p:sp>
      <p:sp>
        <p:nvSpPr>
          <p:cNvPr id="102" name="Google Shape;102;p6"/>
          <p:cNvSpPr txBox="1">
            <a:spLocks noGrp="1"/>
          </p:cNvSpPr>
          <p:nvPr>
            <p:ph type="body" idx="1"/>
          </p:nvPr>
        </p:nvSpPr>
        <p:spPr>
          <a:xfrm>
            <a:off x="457200" y="1219200"/>
            <a:ext cx="8229600" cy="496594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dirty="0">
                <a:latin typeface="Candara"/>
                <a:ea typeface="Candara"/>
                <a:cs typeface="Candara"/>
                <a:sym typeface="Candara"/>
              </a:rPr>
              <a:t>Why is Programmed I/O mode of data transfer is slow?</a:t>
            </a:r>
            <a:endParaRPr dirty="0"/>
          </a:p>
          <a:p>
            <a:pPr marL="342900" lvl="0" indent="-342900" algn="l" rtl="0">
              <a:spcBef>
                <a:spcPts val="480"/>
              </a:spcBef>
              <a:spcAft>
                <a:spcPts val="0"/>
              </a:spcAft>
              <a:buClr>
                <a:schemeClr val="dk1"/>
              </a:buClr>
              <a:buSzPts val="2400"/>
              <a:buChar char="•"/>
            </a:pPr>
            <a:r>
              <a:rPr lang="en-US" sz="2400" dirty="0">
                <a:latin typeface="Candara"/>
                <a:ea typeface="Candara"/>
                <a:cs typeface="Candara"/>
                <a:sym typeface="Candara"/>
              </a:rPr>
              <a:t>Why CPU is in the idle state during the Direct Memory Access?</a:t>
            </a:r>
            <a:endParaRPr dirty="0"/>
          </a:p>
          <a:p>
            <a:pPr marL="342900" lvl="0" indent="-342900" algn="l" rtl="0">
              <a:spcBef>
                <a:spcPts val="480"/>
              </a:spcBef>
              <a:spcAft>
                <a:spcPts val="0"/>
              </a:spcAft>
              <a:buClr>
                <a:schemeClr val="dk1"/>
              </a:buClr>
              <a:buSzPts val="2400"/>
              <a:buChar char="•"/>
            </a:pPr>
            <a:r>
              <a:rPr lang="en-US" sz="2400" dirty="0">
                <a:latin typeface="Candara"/>
                <a:ea typeface="Candara"/>
                <a:cs typeface="Candara"/>
                <a:sym typeface="Candara"/>
              </a:rPr>
              <a:t>Direct Memory Access is ideal for slow memories. True or False?</a:t>
            </a:r>
            <a:endParaRPr dirty="0"/>
          </a:p>
          <a:p>
            <a:pPr marL="342900" lvl="0" indent="-342900" algn="l" rtl="0">
              <a:spcBef>
                <a:spcPts val="480"/>
              </a:spcBef>
              <a:spcAft>
                <a:spcPts val="0"/>
              </a:spcAft>
              <a:buClr>
                <a:schemeClr val="dk1"/>
              </a:buClr>
              <a:buSzPts val="2400"/>
              <a:buChar char="•"/>
            </a:pPr>
            <a:r>
              <a:rPr lang="en-US" sz="2400" dirty="0">
                <a:latin typeface="Candara"/>
                <a:ea typeface="Candara"/>
                <a:cs typeface="Candara"/>
                <a:sym typeface="Candara"/>
              </a:rPr>
              <a:t>Vectored interrupt is ?</a:t>
            </a:r>
            <a:endParaRPr dirty="0"/>
          </a:p>
          <a:p>
            <a:pPr marL="342900" lvl="0" indent="-342900" algn="l" rtl="0">
              <a:spcBef>
                <a:spcPts val="480"/>
              </a:spcBef>
              <a:spcAft>
                <a:spcPts val="0"/>
              </a:spcAft>
              <a:buClr>
                <a:schemeClr val="dk1"/>
              </a:buClr>
              <a:buSzPts val="2400"/>
              <a:buChar char="•"/>
            </a:pPr>
            <a:r>
              <a:rPr lang="en-US" sz="2400" dirty="0">
                <a:latin typeface="Candara"/>
                <a:ea typeface="Candara"/>
                <a:cs typeface="Candara"/>
                <a:sym typeface="Candara"/>
              </a:rPr>
              <a:t>CPU is actively involved in the transfer of data in interrupt-initiated I/O mode. True or False?</a:t>
            </a:r>
          </a:p>
          <a:p>
            <a:pPr marL="342900" lvl="0" indent="-342900" algn="l" rtl="0">
              <a:spcBef>
                <a:spcPts val="480"/>
              </a:spcBef>
              <a:spcAft>
                <a:spcPts val="0"/>
              </a:spcAft>
              <a:buClr>
                <a:schemeClr val="dk1"/>
              </a:buClr>
              <a:buSzPts val="2400"/>
              <a:buChar char="•"/>
            </a:pPr>
            <a:r>
              <a:rPr lang="en-IN" sz="2400" dirty="0">
                <a:latin typeface="Times New Roman" panose="02020603050405020304" pitchFamily="18" charset="0"/>
                <a:ea typeface="Candara"/>
                <a:cs typeface="Times New Roman" panose="02020603050405020304" pitchFamily="18" charset="0"/>
                <a:sym typeface="Candara"/>
              </a:rPr>
              <a:t>Stealing a memory cycle in IOP is ?</a:t>
            </a:r>
          </a:p>
          <a:p>
            <a:pPr marL="342900" lvl="0" indent="-342900" algn="l" rtl="0">
              <a:spcBef>
                <a:spcPts val="480"/>
              </a:spcBef>
              <a:spcAft>
                <a:spcPts val="0"/>
              </a:spcAft>
              <a:buClr>
                <a:schemeClr val="dk1"/>
              </a:buClr>
              <a:buSzPts val="2400"/>
              <a:buChar char="•"/>
            </a:pPr>
            <a:r>
              <a:rPr lang="en-IN" sz="2400" dirty="0">
                <a:latin typeface="Times New Roman" panose="02020603050405020304" pitchFamily="18" charset="0"/>
                <a:ea typeface="Candara"/>
                <a:cs typeface="Times New Roman" panose="02020603050405020304" pitchFamily="18" charset="0"/>
                <a:sym typeface="Candara"/>
              </a:rPr>
              <a:t>Status register Vs Flag.</a:t>
            </a:r>
          </a:p>
          <a:p>
            <a:pPr marL="342900" lvl="0" indent="-342900" algn="l" rtl="0">
              <a:spcBef>
                <a:spcPts val="480"/>
              </a:spcBef>
              <a:spcAft>
                <a:spcPts val="0"/>
              </a:spcAft>
              <a:buClr>
                <a:schemeClr val="dk1"/>
              </a:buClr>
              <a:buSzPts val="2400"/>
              <a:buChar char="•"/>
            </a:pPr>
            <a:r>
              <a:rPr lang="en-IN" sz="2400" dirty="0">
                <a:latin typeface="Times New Roman" panose="02020603050405020304" pitchFamily="18" charset="0"/>
                <a:ea typeface="Candara"/>
                <a:cs typeface="Times New Roman" panose="02020603050405020304" pitchFamily="18" charset="0"/>
                <a:sym typeface="Candara"/>
              </a:rPr>
              <a:t>Various commands an I/O interface may receive.</a:t>
            </a:r>
          </a:p>
          <a:p>
            <a:pPr marL="342900" lvl="0" indent="-342900" algn="l" rtl="0">
              <a:spcBef>
                <a:spcPts val="480"/>
              </a:spcBef>
              <a:spcAft>
                <a:spcPts val="0"/>
              </a:spcAft>
              <a:buClr>
                <a:schemeClr val="dk1"/>
              </a:buClr>
              <a:buSzPts val="2400"/>
              <a:buChar char="•"/>
            </a:pPr>
            <a:r>
              <a:rPr lang="en-IN" sz="2400" dirty="0">
                <a:latin typeface="Times New Roman" panose="02020603050405020304" pitchFamily="18" charset="0"/>
                <a:ea typeface="Candara"/>
                <a:cs typeface="Times New Roman" panose="02020603050405020304" pitchFamily="18" charset="0"/>
                <a:sym typeface="Candara"/>
              </a:rPr>
              <a:t>Strobe vs </a:t>
            </a:r>
            <a:r>
              <a:rPr lang="en-IN" sz="2400">
                <a:latin typeface="Times New Roman" panose="02020603050405020304" pitchFamily="18" charset="0"/>
                <a:ea typeface="Candara"/>
                <a:cs typeface="Times New Roman" panose="02020603050405020304" pitchFamily="18" charset="0"/>
                <a:sym typeface="Candara"/>
              </a:rPr>
              <a:t>Handshake signal </a:t>
            </a:r>
            <a:endParaRPr lang="en-IN" sz="2400" dirty="0">
              <a:latin typeface="Times New Roman" panose="02020603050405020304" pitchFamily="18" charset="0"/>
              <a:ea typeface="Candara"/>
              <a:cs typeface="Times New Roman" panose="02020603050405020304" pitchFamily="18" charset="0"/>
              <a:sym typeface="Candara"/>
            </a:endParaRPr>
          </a:p>
          <a:p>
            <a:pPr marL="342900" lvl="0" indent="-342900" algn="l" rtl="0">
              <a:spcBef>
                <a:spcPts val="480"/>
              </a:spcBef>
              <a:spcAft>
                <a:spcPts val="0"/>
              </a:spcAft>
              <a:buClr>
                <a:schemeClr val="dk1"/>
              </a:buClr>
              <a:buSzPts val="2400"/>
              <a:buChar char="•"/>
            </a:pPr>
            <a:endParaRPr sz="2400" dirty="0">
              <a:latin typeface="Candara"/>
              <a:ea typeface="Candara"/>
              <a:cs typeface="Candara"/>
              <a:sym typeface="Candara"/>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19101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Data Transfer</a:t>
            </a:r>
            <a:endParaRPr sz="2800" b="1" dirty="0">
              <a:latin typeface="Candara"/>
              <a:ea typeface="Candara"/>
              <a:cs typeface="Candara"/>
              <a:sym typeface="Candara"/>
            </a:endParaRPr>
          </a:p>
        </p:txBody>
      </p:sp>
      <p:sp>
        <p:nvSpPr>
          <p:cNvPr id="54" name="Google Shape;54;p2"/>
          <p:cNvSpPr txBox="1">
            <a:spLocks noGrp="1"/>
          </p:cNvSpPr>
          <p:nvPr>
            <p:ph type="body" idx="1"/>
          </p:nvPr>
        </p:nvSpPr>
        <p:spPr>
          <a:xfrm>
            <a:off x="275617" y="914400"/>
            <a:ext cx="8534400" cy="5512279"/>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Introduction:-</a:t>
            </a:r>
          </a:p>
          <a:p>
            <a:pPr marL="114300" indent="0" algn="just">
              <a:lnSpc>
                <a:spcPct val="107000"/>
              </a:lnSpc>
              <a:spcAft>
                <a:spcPts val="800"/>
              </a:spcAft>
              <a:buNone/>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Binary information received from an external device typically resides in memory for subsequent processing. When information is transmitted from the central computer to an external device, it originates from the memory unit. While the CPU executes instructions, such as I/O, it may temporarily hold the data, but the primary source or destination remains the memory unit. </a:t>
            </a:r>
          </a:p>
          <a:p>
            <a:pPr marL="114300" indent="0" algn="just">
              <a:lnSpc>
                <a:spcPct val="107000"/>
              </a:lnSpc>
              <a:spcAft>
                <a:spcPts val="800"/>
              </a:spcAft>
              <a:buNone/>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Data transfer between the central computer and I/O devices can occur through various modes, with some utilizing the  </a:t>
            </a:r>
            <a:r>
              <a:rPr lang="en-IN" sz="2000" kern="1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CPU as an intermediary and ii) others directly accessing the memory unit. Transfer of data to and from peripherals can be managed in one of following possible modes.  </a:t>
            </a:r>
          </a:p>
          <a:p>
            <a:pPr marL="114300" indent="0" algn="just">
              <a:lnSpc>
                <a:spcPct val="107000"/>
              </a:lnSpc>
              <a:spcAft>
                <a:spcPts val="800"/>
              </a:spcAft>
              <a:buNone/>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1.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Programmed I/O	2. Interrupt-initiated I/O	</a:t>
            </a:r>
          </a:p>
          <a:p>
            <a:pPr marL="114300" indent="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3.Direct memory access (DMA)		</a:t>
            </a:r>
          </a:p>
          <a:p>
            <a:pPr marL="114300" indent="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4. Dedicated processor, such as input–output processor (IOP) </a:t>
            </a:r>
          </a:p>
          <a:p>
            <a:pPr marL="114300" indent="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5. Dedicated processor like DCP</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Data Transfer Modes</a:t>
            </a:r>
            <a:endParaRPr sz="2800" b="1" dirty="0">
              <a:latin typeface="Candara"/>
              <a:ea typeface="Candara"/>
              <a:cs typeface="Candara"/>
              <a:sym typeface="Candara"/>
            </a:endParaRPr>
          </a:p>
        </p:txBody>
      </p:sp>
      <p:sp>
        <p:nvSpPr>
          <p:cNvPr id="54" name="Google Shape;54;p2"/>
          <p:cNvSpPr txBox="1">
            <a:spLocks noGrp="1"/>
          </p:cNvSpPr>
          <p:nvPr>
            <p:ph type="body" idx="1"/>
          </p:nvPr>
        </p:nvSpPr>
        <p:spPr>
          <a:xfrm>
            <a:off x="275617" y="914400"/>
            <a:ext cx="8534400" cy="553815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dirty="0">
                <a:latin typeface="Candara"/>
                <a:ea typeface="Candara"/>
                <a:cs typeface="Candara"/>
                <a:sym typeface="Candara"/>
              </a:rPr>
              <a:t>3 main modes of data transfer between computer (memory) and I/O devices:- </a:t>
            </a:r>
            <a:endParaRPr sz="2400" dirty="0">
              <a:latin typeface="Candara"/>
              <a:ea typeface="Candara"/>
              <a:cs typeface="Candara"/>
              <a:sym typeface="Candara"/>
            </a:endParaRPr>
          </a:p>
          <a:p>
            <a:pPr marL="0" lvl="0" indent="0" algn="l" rtl="0">
              <a:spcBef>
                <a:spcPts val="480"/>
              </a:spcBef>
              <a:spcAft>
                <a:spcPts val="0"/>
              </a:spcAft>
              <a:buClr>
                <a:schemeClr val="dk1"/>
              </a:buClr>
              <a:buSzPts val="2400"/>
              <a:buNone/>
            </a:pPr>
            <a:endParaRPr sz="2400" dirty="0">
              <a:latin typeface="Candara"/>
              <a:ea typeface="Candara"/>
              <a:cs typeface="Candara"/>
              <a:sym typeface="Candara"/>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57" name="Google Shape;57;p2"/>
          <p:cNvGrpSpPr/>
          <p:nvPr/>
        </p:nvGrpSpPr>
        <p:grpSpPr>
          <a:xfrm>
            <a:off x="278284" y="2084628"/>
            <a:ext cx="8529064" cy="3984142"/>
            <a:chOff x="2667" y="789228"/>
            <a:chExt cx="8529064" cy="3984142"/>
          </a:xfrm>
        </p:grpSpPr>
        <p:sp>
          <p:nvSpPr>
            <p:cNvPr id="58" name="Google Shape;58;p2"/>
            <p:cNvSpPr/>
            <p:nvPr/>
          </p:nvSpPr>
          <p:spPr>
            <a:xfrm>
              <a:off x="2667" y="789228"/>
              <a:ext cx="2600324" cy="1040130"/>
            </a:xfrm>
            <a:prstGeom prst="rect">
              <a:avLst/>
            </a:prstGeom>
            <a:solidFill>
              <a:srgbClr val="BF504D"/>
            </a:solidFill>
            <a:ln w="25400" cap="flat" cmpd="sng">
              <a:solidFill>
                <a:srgbClr val="BF5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txBox="1"/>
            <p:nvPr/>
          </p:nvSpPr>
          <p:spPr>
            <a:xfrm>
              <a:off x="2667" y="789228"/>
              <a:ext cx="2600324" cy="1040130"/>
            </a:xfrm>
            <a:prstGeom prst="rect">
              <a:avLst/>
            </a:prstGeom>
            <a:noFill/>
            <a:ln>
              <a:noFill/>
            </a:ln>
          </p:spPr>
          <p:txBody>
            <a:bodyPr spcFirstLastPara="1" wrap="square" lIns="142225" tIns="81275" rIns="142225" bIns="81275"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lt1"/>
                  </a:solidFill>
                  <a:latin typeface="Candara"/>
                  <a:ea typeface="Candara"/>
                  <a:cs typeface="Candara"/>
                  <a:sym typeface="Candara"/>
                </a:rPr>
                <a:t>Programmed I/O</a:t>
              </a:r>
              <a:endParaRPr sz="2000" b="1" i="0" u="none" strike="noStrike" cap="none">
                <a:solidFill>
                  <a:schemeClr val="lt1"/>
                </a:solidFill>
                <a:latin typeface="Candara"/>
                <a:ea typeface="Candara"/>
                <a:cs typeface="Candara"/>
                <a:sym typeface="Candara"/>
              </a:endParaRPr>
            </a:p>
          </p:txBody>
        </p:sp>
        <p:sp>
          <p:nvSpPr>
            <p:cNvPr id="60" name="Google Shape;60;p2"/>
            <p:cNvSpPr/>
            <p:nvPr/>
          </p:nvSpPr>
          <p:spPr>
            <a:xfrm>
              <a:off x="2667" y="1829358"/>
              <a:ext cx="2600324" cy="2944012"/>
            </a:xfrm>
            <a:prstGeom prst="rect">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txBox="1"/>
            <p:nvPr/>
          </p:nvSpPr>
          <p:spPr>
            <a:xfrm>
              <a:off x="2667" y="1829358"/>
              <a:ext cx="2600324" cy="2944012"/>
            </a:xfrm>
            <a:prstGeom prst="rect">
              <a:avLst/>
            </a:prstGeom>
            <a:noFill/>
            <a:ln>
              <a:noFill/>
            </a:ln>
          </p:spPr>
          <p:txBody>
            <a:bodyPr spcFirstLastPara="1" wrap="square" lIns="106675" tIns="106675" rIns="142225" bIns="160000" anchor="t" anchorCtr="0">
              <a:noAutofit/>
            </a:bodyPr>
            <a:lstStyle/>
            <a:p>
              <a:pPr marL="228600" marR="0" lvl="1" indent="-228600" algn="l" rtl="0">
                <a:lnSpc>
                  <a:spcPct val="90000"/>
                </a:lnSpc>
                <a:spcBef>
                  <a:spcPts val="0"/>
                </a:spcBef>
                <a:spcAft>
                  <a:spcPts val="0"/>
                </a:spcAft>
                <a:buClr>
                  <a:schemeClr val="dk1"/>
                </a:buClr>
                <a:buSzPts val="2000"/>
                <a:buFont typeface="Candara"/>
                <a:buChar char="•"/>
              </a:pPr>
              <a:r>
                <a:rPr lang="en-US" sz="2000" b="0" i="0" u="none" strike="noStrike" cap="none">
                  <a:solidFill>
                    <a:schemeClr val="dk1"/>
                  </a:solidFill>
                  <a:latin typeface="Candara"/>
                  <a:ea typeface="Candara"/>
                  <a:cs typeface="Candara"/>
                  <a:sym typeface="Candara"/>
                </a:rPr>
                <a:t>CPU controls the transfer</a:t>
              </a:r>
              <a:endParaRPr sz="2000" b="0" i="0" u="none" strike="noStrike" cap="none">
                <a:solidFill>
                  <a:schemeClr val="dk1"/>
                </a:solidFill>
                <a:latin typeface="Candara"/>
                <a:ea typeface="Candara"/>
                <a:cs typeface="Candara"/>
                <a:sym typeface="Candara"/>
              </a:endParaRPr>
            </a:p>
            <a:p>
              <a:pPr marL="228600" marR="0" lvl="1" indent="-228600" algn="l" rtl="0">
                <a:lnSpc>
                  <a:spcPct val="90000"/>
                </a:lnSpc>
                <a:spcBef>
                  <a:spcPts val="300"/>
                </a:spcBef>
                <a:spcAft>
                  <a:spcPts val="0"/>
                </a:spcAft>
                <a:buClr>
                  <a:schemeClr val="dk1"/>
                </a:buClr>
                <a:buSzPts val="2000"/>
                <a:buFont typeface="Candara"/>
                <a:buChar char="•"/>
              </a:pPr>
              <a:r>
                <a:rPr lang="en-US" sz="2000" b="0" i="0" u="none" strike="noStrike" cap="none">
                  <a:solidFill>
                    <a:schemeClr val="dk1"/>
                  </a:solidFill>
                  <a:latin typeface="Candara"/>
                  <a:ea typeface="Candara"/>
                  <a:cs typeface="Candara"/>
                  <a:sym typeface="Candara"/>
                </a:rPr>
                <a:t>CPU executes several instructions</a:t>
              </a:r>
              <a:endParaRPr sz="2000" b="0" i="0" u="none" strike="noStrike" cap="none">
                <a:solidFill>
                  <a:schemeClr val="dk1"/>
                </a:solidFill>
                <a:latin typeface="Candara"/>
                <a:ea typeface="Candara"/>
                <a:cs typeface="Candara"/>
                <a:sym typeface="Candara"/>
              </a:endParaRPr>
            </a:p>
            <a:p>
              <a:pPr marL="228600" marR="0" lvl="1" indent="-228600" algn="l" rtl="0">
                <a:lnSpc>
                  <a:spcPct val="90000"/>
                </a:lnSpc>
                <a:spcBef>
                  <a:spcPts val="300"/>
                </a:spcBef>
                <a:spcAft>
                  <a:spcPts val="0"/>
                </a:spcAft>
                <a:buClr>
                  <a:schemeClr val="dk1"/>
                </a:buClr>
                <a:buSzPts val="2000"/>
                <a:buFont typeface="Candara"/>
                <a:buChar char="•"/>
              </a:pPr>
              <a:r>
                <a:rPr lang="en-US" sz="2000" b="0" i="0" u="none" strike="noStrike" cap="none">
                  <a:solidFill>
                    <a:schemeClr val="dk1"/>
                  </a:solidFill>
                  <a:latin typeface="Candara"/>
                  <a:ea typeface="Candara"/>
                  <a:cs typeface="Candara"/>
                  <a:sym typeface="Candara"/>
                </a:rPr>
                <a:t>Continuous monitoring of flag bit</a:t>
              </a:r>
              <a:endParaRPr sz="2000" b="0" i="0" u="none" strike="noStrike" cap="none">
                <a:solidFill>
                  <a:schemeClr val="dk1"/>
                </a:solidFill>
                <a:latin typeface="Candara"/>
                <a:ea typeface="Candara"/>
                <a:cs typeface="Candara"/>
                <a:sym typeface="Candara"/>
              </a:endParaRPr>
            </a:p>
            <a:p>
              <a:pPr marL="228600" marR="0" lvl="1" indent="-228600" algn="l" rtl="0">
                <a:lnSpc>
                  <a:spcPct val="90000"/>
                </a:lnSpc>
                <a:spcBef>
                  <a:spcPts val="300"/>
                </a:spcBef>
                <a:spcAft>
                  <a:spcPts val="0"/>
                </a:spcAft>
                <a:buClr>
                  <a:schemeClr val="dk1"/>
                </a:buClr>
                <a:buSzPts val="2000"/>
                <a:buFont typeface="Candara"/>
                <a:buChar char="•"/>
              </a:pPr>
              <a:r>
                <a:rPr lang="en-US" sz="2000" b="0" i="0" u="none" strike="noStrike" cap="none">
                  <a:solidFill>
                    <a:schemeClr val="dk1"/>
                  </a:solidFill>
                  <a:latin typeface="Candara"/>
                  <a:ea typeface="Candara"/>
                  <a:cs typeface="Candara"/>
                  <a:sym typeface="Candara"/>
                </a:rPr>
                <a:t>Slow and inefficient</a:t>
              </a:r>
              <a:endParaRPr sz="2000" b="0" i="0" u="none" strike="noStrike" cap="none">
                <a:solidFill>
                  <a:schemeClr val="dk1"/>
                </a:solidFill>
                <a:latin typeface="Candara"/>
                <a:ea typeface="Candara"/>
                <a:cs typeface="Candara"/>
                <a:sym typeface="Candara"/>
              </a:endParaRPr>
            </a:p>
          </p:txBody>
        </p:sp>
        <p:sp>
          <p:nvSpPr>
            <p:cNvPr id="62" name="Google Shape;62;p2"/>
            <p:cNvSpPr/>
            <p:nvPr/>
          </p:nvSpPr>
          <p:spPr>
            <a:xfrm>
              <a:off x="2967037" y="789228"/>
              <a:ext cx="2600324" cy="1040130"/>
            </a:xfrm>
            <a:prstGeom prst="rect">
              <a:avLst/>
            </a:prstGeom>
            <a:solidFill>
              <a:schemeClr val="accent3"/>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txBox="1"/>
            <p:nvPr/>
          </p:nvSpPr>
          <p:spPr>
            <a:xfrm>
              <a:off x="2967037" y="789228"/>
              <a:ext cx="2600324" cy="1040130"/>
            </a:xfrm>
            <a:prstGeom prst="rect">
              <a:avLst/>
            </a:prstGeom>
            <a:noFill/>
            <a:ln>
              <a:noFill/>
            </a:ln>
          </p:spPr>
          <p:txBody>
            <a:bodyPr spcFirstLastPara="1" wrap="square" lIns="142225" tIns="81275" rIns="142225" bIns="81275" anchor="ctr" anchorCtr="0">
              <a:noAutofit/>
            </a:bodyPr>
            <a:lstStyle/>
            <a:p>
              <a:pPr marL="0" marR="0" lvl="0" indent="0" algn="ctr" rtl="0">
                <a:lnSpc>
                  <a:spcPct val="90000"/>
                </a:lnSpc>
                <a:spcBef>
                  <a:spcPts val="0"/>
                </a:spcBef>
                <a:spcAft>
                  <a:spcPts val="0"/>
                </a:spcAft>
                <a:buNone/>
              </a:pPr>
              <a:r>
                <a:rPr lang="en-US" sz="2000" b="1" i="0" u="none" strike="noStrike" cap="none" dirty="0">
                  <a:solidFill>
                    <a:schemeClr val="lt1"/>
                  </a:solidFill>
                  <a:latin typeface="Candara"/>
                  <a:ea typeface="Candara"/>
                  <a:cs typeface="Candara"/>
                  <a:sym typeface="Candara"/>
                </a:rPr>
                <a:t>Interrupt-Initiated I/O</a:t>
              </a:r>
              <a:endParaRPr sz="2000" b="1" i="0" u="none" strike="noStrike" cap="none" dirty="0">
                <a:solidFill>
                  <a:schemeClr val="lt1"/>
                </a:solidFill>
                <a:latin typeface="Candara"/>
                <a:ea typeface="Candara"/>
                <a:cs typeface="Candara"/>
                <a:sym typeface="Candara"/>
              </a:endParaRPr>
            </a:p>
          </p:txBody>
        </p:sp>
        <p:sp>
          <p:nvSpPr>
            <p:cNvPr id="64" name="Google Shape;64;p2"/>
            <p:cNvSpPr/>
            <p:nvPr/>
          </p:nvSpPr>
          <p:spPr>
            <a:xfrm>
              <a:off x="2967037" y="1829358"/>
              <a:ext cx="2600324" cy="2944012"/>
            </a:xfrm>
            <a:prstGeom prst="rect">
              <a:avLst/>
            </a:prstGeom>
            <a:solidFill>
              <a:srgbClr val="DDE5D0">
                <a:alpha val="89803"/>
              </a:srgbClr>
            </a:solidFill>
            <a:ln w="25400" cap="flat" cmpd="sng">
              <a:solidFill>
                <a:srgbClr val="DDE5D0">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txBox="1"/>
            <p:nvPr/>
          </p:nvSpPr>
          <p:spPr>
            <a:xfrm>
              <a:off x="2967037" y="1829358"/>
              <a:ext cx="2600324" cy="2944012"/>
            </a:xfrm>
            <a:prstGeom prst="rect">
              <a:avLst/>
            </a:prstGeom>
            <a:noFill/>
            <a:ln>
              <a:noFill/>
            </a:ln>
          </p:spPr>
          <p:txBody>
            <a:bodyPr spcFirstLastPara="1" wrap="square" lIns="106675" tIns="106675" rIns="142225" bIns="160000" anchor="t" anchorCtr="0">
              <a:noAutofit/>
            </a:bodyPr>
            <a:lstStyle/>
            <a:p>
              <a:pPr marL="228600" marR="0" lvl="1" indent="-228600" algn="l" rtl="0">
                <a:lnSpc>
                  <a:spcPct val="90000"/>
                </a:lnSpc>
                <a:spcBef>
                  <a:spcPts val="0"/>
                </a:spcBef>
                <a:spcAft>
                  <a:spcPts val="0"/>
                </a:spcAft>
                <a:buClr>
                  <a:schemeClr val="dk1"/>
                </a:buClr>
                <a:buSzPts val="2000"/>
                <a:buFont typeface="Candara"/>
                <a:buChar char="•"/>
              </a:pPr>
              <a:r>
                <a:rPr lang="en-US" sz="2000" b="0" i="0" u="none" strike="noStrike" cap="none">
                  <a:solidFill>
                    <a:schemeClr val="dk1"/>
                  </a:solidFill>
                  <a:latin typeface="Candara"/>
                  <a:ea typeface="Candara"/>
                  <a:cs typeface="Candara"/>
                  <a:sym typeface="Candara"/>
                </a:rPr>
                <a:t> CPU is involved in the transfer</a:t>
              </a:r>
              <a:endParaRPr sz="2000" b="0" i="0" u="none" strike="noStrike" cap="none">
                <a:solidFill>
                  <a:schemeClr val="dk1"/>
                </a:solidFill>
                <a:latin typeface="Candara"/>
                <a:ea typeface="Candara"/>
                <a:cs typeface="Candara"/>
                <a:sym typeface="Candara"/>
              </a:endParaRPr>
            </a:p>
            <a:p>
              <a:pPr marL="228600" marR="0" lvl="1" indent="-228600" algn="l" rtl="0">
                <a:lnSpc>
                  <a:spcPct val="90000"/>
                </a:lnSpc>
                <a:spcBef>
                  <a:spcPts val="300"/>
                </a:spcBef>
                <a:spcAft>
                  <a:spcPts val="0"/>
                </a:spcAft>
                <a:buClr>
                  <a:schemeClr val="dk1"/>
                </a:buClr>
                <a:buSzPts val="2000"/>
                <a:buFont typeface="Candara"/>
                <a:buChar char="•"/>
              </a:pPr>
              <a:r>
                <a:rPr lang="en-US" sz="2000" b="0" i="0" u="none" strike="noStrike" cap="none">
                  <a:solidFill>
                    <a:schemeClr val="dk1"/>
                  </a:solidFill>
                  <a:latin typeface="Candara"/>
                  <a:ea typeface="Candara"/>
                  <a:cs typeface="Candara"/>
                  <a:sym typeface="Candara"/>
                </a:rPr>
                <a:t>No continuous monitoring of flag bit </a:t>
              </a:r>
              <a:endParaRPr sz="2000" b="0" i="0" u="none" strike="noStrike" cap="none">
                <a:solidFill>
                  <a:schemeClr val="dk1"/>
                </a:solidFill>
                <a:latin typeface="Candara"/>
                <a:ea typeface="Candara"/>
                <a:cs typeface="Candara"/>
                <a:sym typeface="Candara"/>
              </a:endParaRPr>
            </a:p>
            <a:p>
              <a:pPr marL="228600" marR="0" lvl="1" indent="-228600" algn="l" rtl="0">
                <a:lnSpc>
                  <a:spcPct val="90000"/>
                </a:lnSpc>
                <a:spcBef>
                  <a:spcPts val="300"/>
                </a:spcBef>
                <a:spcAft>
                  <a:spcPts val="0"/>
                </a:spcAft>
                <a:buClr>
                  <a:schemeClr val="dk1"/>
                </a:buClr>
                <a:buSzPts val="2000"/>
                <a:buFont typeface="Candara"/>
                <a:buChar char="•"/>
              </a:pPr>
              <a:r>
                <a:rPr lang="en-US" sz="2000" b="0" i="0" u="none" strike="noStrike" cap="none">
                  <a:solidFill>
                    <a:schemeClr val="dk1"/>
                  </a:solidFill>
                  <a:latin typeface="Candara"/>
                  <a:ea typeface="Candara"/>
                  <a:cs typeface="Candara"/>
                  <a:sym typeface="Candara"/>
                </a:rPr>
                <a:t>Interface interrupts the CPU</a:t>
              </a:r>
              <a:endParaRPr sz="2000" b="0" i="0" u="none" strike="noStrike" cap="none">
                <a:solidFill>
                  <a:schemeClr val="dk1"/>
                </a:solidFill>
                <a:latin typeface="Candara"/>
                <a:ea typeface="Candara"/>
                <a:cs typeface="Candara"/>
                <a:sym typeface="Candara"/>
              </a:endParaRPr>
            </a:p>
          </p:txBody>
        </p:sp>
        <p:sp>
          <p:nvSpPr>
            <p:cNvPr id="66" name="Google Shape;66;p2"/>
            <p:cNvSpPr/>
            <p:nvPr/>
          </p:nvSpPr>
          <p:spPr>
            <a:xfrm>
              <a:off x="5931407" y="789228"/>
              <a:ext cx="2600324" cy="1040130"/>
            </a:xfrm>
            <a:prstGeom prst="rect">
              <a:avLst/>
            </a:prstGeom>
            <a:solidFill>
              <a:schemeClr val="accent4"/>
            </a:solid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txBox="1"/>
            <p:nvPr/>
          </p:nvSpPr>
          <p:spPr>
            <a:xfrm>
              <a:off x="5931407" y="789228"/>
              <a:ext cx="2600324" cy="1040130"/>
            </a:xfrm>
            <a:prstGeom prst="rect">
              <a:avLst/>
            </a:prstGeom>
            <a:noFill/>
            <a:ln>
              <a:noFill/>
            </a:ln>
          </p:spPr>
          <p:txBody>
            <a:bodyPr spcFirstLastPara="1" wrap="square" lIns="142225" tIns="81275" rIns="142225" bIns="81275"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lt1"/>
                  </a:solidFill>
                  <a:latin typeface="Candara"/>
                  <a:ea typeface="Candara"/>
                  <a:cs typeface="Candara"/>
                  <a:sym typeface="Candara"/>
                </a:rPr>
                <a:t>Direct Memory Access (DMA)</a:t>
              </a:r>
              <a:endParaRPr sz="2000" b="1" i="0" u="none" strike="noStrike" cap="none">
                <a:solidFill>
                  <a:schemeClr val="lt1"/>
                </a:solidFill>
                <a:latin typeface="Candara"/>
                <a:ea typeface="Candara"/>
                <a:cs typeface="Candara"/>
                <a:sym typeface="Candara"/>
              </a:endParaRPr>
            </a:p>
          </p:txBody>
        </p:sp>
        <p:sp>
          <p:nvSpPr>
            <p:cNvPr id="68" name="Google Shape;68;p2"/>
            <p:cNvSpPr/>
            <p:nvPr/>
          </p:nvSpPr>
          <p:spPr>
            <a:xfrm>
              <a:off x="5931407" y="1829358"/>
              <a:ext cx="2600324" cy="2944012"/>
            </a:xfrm>
            <a:prstGeom prst="rect">
              <a:avLst/>
            </a:prstGeom>
            <a:solidFill>
              <a:srgbClr val="D7D1DF">
                <a:alpha val="89803"/>
              </a:srgbClr>
            </a:solidFill>
            <a:ln w="25400" cap="flat" cmpd="sng">
              <a:solidFill>
                <a:srgbClr val="D7D1D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txBox="1"/>
            <p:nvPr/>
          </p:nvSpPr>
          <p:spPr>
            <a:xfrm>
              <a:off x="5931407" y="1829358"/>
              <a:ext cx="2600324" cy="2944012"/>
            </a:xfrm>
            <a:prstGeom prst="rect">
              <a:avLst/>
            </a:prstGeom>
            <a:noFill/>
            <a:ln>
              <a:noFill/>
            </a:ln>
          </p:spPr>
          <p:txBody>
            <a:bodyPr spcFirstLastPara="1" wrap="square" lIns="106675" tIns="106675" rIns="142225" bIns="160000" anchor="t" anchorCtr="0">
              <a:noAutofit/>
            </a:bodyPr>
            <a:lstStyle/>
            <a:p>
              <a:pPr marL="228600" marR="0" lvl="1" indent="-228600" algn="l" rtl="0">
                <a:lnSpc>
                  <a:spcPct val="90000"/>
                </a:lnSpc>
                <a:spcBef>
                  <a:spcPts val="0"/>
                </a:spcBef>
                <a:spcAft>
                  <a:spcPts val="0"/>
                </a:spcAft>
                <a:buClr>
                  <a:schemeClr val="dk1"/>
                </a:buClr>
                <a:buSzPts val="2000"/>
                <a:buFont typeface="Candara"/>
                <a:buChar char="•"/>
              </a:pPr>
              <a:r>
                <a:rPr lang="en-US" sz="2000" b="0" i="0" u="none" strike="noStrike" cap="none">
                  <a:solidFill>
                    <a:schemeClr val="dk1"/>
                  </a:solidFill>
                  <a:latin typeface="Candara"/>
                  <a:ea typeface="Candara"/>
                  <a:cs typeface="Candara"/>
                  <a:sym typeface="Candara"/>
                </a:rPr>
                <a:t>CPU is not involved in the transfer of data between memory and I/O</a:t>
              </a:r>
              <a:endParaRPr sz="2000" b="0" i="0" u="none" strike="noStrike" cap="none">
                <a:solidFill>
                  <a:schemeClr val="dk1"/>
                </a:solidFill>
                <a:latin typeface="Candara"/>
                <a:ea typeface="Candara"/>
                <a:cs typeface="Candara"/>
                <a:sym typeface="Candara"/>
              </a:endParaRPr>
            </a:p>
            <a:p>
              <a:pPr marL="228600" marR="0" lvl="1" indent="-228600" algn="l" rtl="0">
                <a:lnSpc>
                  <a:spcPct val="90000"/>
                </a:lnSpc>
                <a:spcBef>
                  <a:spcPts val="300"/>
                </a:spcBef>
                <a:spcAft>
                  <a:spcPts val="0"/>
                </a:spcAft>
                <a:buClr>
                  <a:schemeClr val="dk1"/>
                </a:buClr>
                <a:buSzPts val="2000"/>
                <a:buFont typeface="Candara"/>
                <a:buChar char="•"/>
              </a:pPr>
              <a:r>
                <a:rPr lang="en-US" sz="2000" b="0" i="0" u="none" strike="noStrike" cap="none">
                  <a:solidFill>
                    <a:schemeClr val="dk1"/>
                  </a:solidFill>
                  <a:latin typeface="Candara"/>
                  <a:ea typeface="Candara"/>
                  <a:cs typeface="Candara"/>
                  <a:sym typeface="Candara"/>
                </a:rPr>
                <a:t> DMA controller takes control of the memory bus</a:t>
              </a:r>
              <a:endParaRPr sz="2000" b="0" i="0" u="none" strike="noStrike" cap="none">
                <a:solidFill>
                  <a:schemeClr val="dk1"/>
                </a:solidFill>
                <a:latin typeface="Candara"/>
                <a:ea typeface="Candara"/>
                <a:cs typeface="Candara"/>
                <a:sym typeface="Candara"/>
              </a:endParaRPr>
            </a:p>
            <a:p>
              <a:pPr marL="228600" marR="0" lvl="1" indent="-228600" algn="l" rtl="0">
                <a:lnSpc>
                  <a:spcPct val="90000"/>
                </a:lnSpc>
                <a:spcBef>
                  <a:spcPts val="300"/>
                </a:spcBef>
                <a:spcAft>
                  <a:spcPts val="0"/>
                </a:spcAft>
                <a:buClr>
                  <a:schemeClr val="dk1"/>
                </a:buClr>
                <a:buSzPts val="2000"/>
                <a:buFont typeface="Candara"/>
                <a:buChar char="•"/>
              </a:pPr>
              <a:r>
                <a:rPr lang="en-US" sz="2000" b="0" i="0" u="none" strike="noStrike" cap="none">
                  <a:solidFill>
                    <a:schemeClr val="dk1"/>
                  </a:solidFill>
                  <a:latin typeface="Candara"/>
                  <a:ea typeface="Candara"/>
                  <a:cs typeface="Candara"/>
                  <a:sym typeface="Candara"/>
                </a:rPr>
                <a:t>Ideal for fast memories</a:t>
              </a:r>
              <a:endParaRPr sz="2000" b="0" i="0" u="none" strike="noStrike" cap="none">
                <a:solidFill>
                  <a:schemeClr val="dk1"/>
                </a:solidFill>
                <a:latin typeface="Candara"/>
                <a:ea typeface="Candara"/>
                <a:cs typeface="Candara"/>
                <a:sym typeface="Candara"/>
              </a:endParaRPr>
            </a:p>
          </p:txBody>
        </p:sp>
      </p:grpSp>
    </p:spTree>
    <p:extLst>
      <p:ext uri="{BB962C8B-B14F-4D97-AF65-F5344CB8AC3E}">
        <p14:creationId xmlns:p14="http://schemas.microsoft.com/office/powerpoint/2010/main" val="133277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Data Transfer Modes – Cont..</a:t>
            </a:r>
            <a:endParaRPr sz="2800" b="1" dirty="0">
              <a:latin typeface="Candara"/>
              <a:ea typeface="Candara"/>
              <a:cs typeface="Candara"/>
              <a:sym typeface="Candara"/>
            </a:endParaRPr>
          </a:p>
        </p:txBody>
      </p:sp>
      <p:sp>
        <p:nvSpPr>
          <p:cNvPr id="54" name="Google Shape;54;p2"/>
          <p:cNvSpPr txBox="1">
            <a:spLocks noGrp="1"/>
          </p:cNvSpPr>
          <p:nvPr>
            <p:ph type="body" idx="1"/>
          </p:nvPr>
        </p:nvSpPr>
        <p:spPr>
          <a:xfrm>
            <a:off x="275617" y="914400"/>
            <a:ext cx="8534400" cy="553815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dirty="0">
                <a:latin typeface="Candara"/>
                <a:ea typeface="Candara"/>
                <a:cs typeface="Candara"/>
                <a:sym typeface="Candara"/>
              </a:rPr>
              <a:t>Other modes of data transfer between computer (memory) and I/O devices:- </a:t>
            </a:r>
            <a:endParaRPr sz="2400" dirty="0">
              <a:latin typeface="Candara"/>
              <a:ea typeface="Candara"/>
              <a:cs typeface="Candara"/>
              <a:sym typeface="Candara"/>
            </a:endParaRPr>
          </a:p>
          <a:p>
            <a:pPr marL="0" lvl="0" indent="0" algn="l" rtl="0">
              <a:spcBef>
                <a:spcPts val="480"/>
              </a:spcBef>
              <a:spcAft>
                <a:spcPts val="0"/>
              </a:spcAft>
              <a:buClr>
                <a:schemeClr val="dk1"/>
              </a:buClr>
              <a:buSzPts val="2400"/>
              <a:buNone/>
            </a:pPr>
            <a:endParaRPr sz="2400" dirty="0">
              <a:latin typeface="Candara"/>
              <a:ea typeface="Candara"/>
              <a:cs typeface="Candara"/>
              <a:sym typeface="Candara"/>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pSp>
        <p:nvGrpSpPr>
          <p:cNvPr id="57" name="Google Shape;57;p2"/>
          <p:cNvGrpSpPr/>
          <p:nvPr/>
        </p:nvGrpSpPr>
        <p:grpSpPr>
          <a:xfrm>
            <a:off x="457200" y="2103291"/>
            <a:ext cx="7901796" cy="3984142"/>
            <a:chOff x="2667" y="789228"/>
            <a:chExt cx="5564694" cy="3984142"/>
          </a:xfrm>
        </p:grpSpPr>
        <p:sp>
          <p:nvSpPr>
            <p:cNvPr id="58" name="Google Shape;58;p2"/>
            <p:cNvSpPr/>
            <p:nvPr/>
          </p:nvSpPr>
          <p:spPr>
            <a:xfrm>
              <a:off x="2667" y="789228"/>
              <a:ext cx="2600324" cy="1040130"/>
            </a:xfrm>
            <a:prstGeom prst="rect">
              <a:avLst/>
            </a:prstGeom>
            <a:solidFill>
              <a:srgbClr val="BF504D"/>
            </a:solidFill>
            <a:ln w="25400" cap="flat" cmpd="sng">
              <a:solidFill>
                <a:srgbClr val="BF5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txBox="1"/>
            <p:nvPr/>
          </p:nvSpPr>
          <p:spPr>
            <a:xfrm>
              <a:off x="2667" y="789228"/>
              <a:ext cx="2600324" cy="1040130"/>
            </a:xfrm>
            <a:prstGeom prst="rect">
              <a:avLst/>
            </a:prstGeom>
            <a:noFill/>
            <a:ln>
              <a:noFill/>
            </a:ln>
          </p:spPr>
          <p:txBody>
            <a:bodyPr spcFirstLastPara="1" wrap="square" lIns="142225" tIns="81275" rIns="142225" bIns="81275" anchor="ctr" anchorCtr="0">
              <a:noAutofit/>
            </a:bodyPr>
            <a:lstStyle/>
            <a:p>
              <a:pPr marL="0" marR="0" lvl="0" indent="0" algn="ctr" rtl="0">
                <a:lnSpc>
                  <a:spcPct val="90000"/>
                </a:lnSpc>
                <a:spcBef>
                  <a:spcPts val="0"/>
                </a:spcBef>
                <a:spcAft>
                  <a:spcPts val="0"/>
                </a:spcAft>
                <a:buNone/>
              </a:pPr>
              <a:r>
                <a:rPr lang="en-US" sz="2000" b="1" i="0" u="none" strike="noStrike" cap="none" dirty="0">
                  <a:solidFill>
                    <a:schemeClr val="lt1"/>
                  </a:solidFill>
                  <a:latin typeface="Candara"/>
                  <a:ea typeface="Candara"/>
                  <a:cs typeface="Candara"/>
                  <a:sym typeface="Candara"/>
                </a:rPr>
                <a:t>Input–output processor (IOP)</a:t>
              </a:r>
              <a:endParaRPr sz="2000" b="1" i="0" u="none" strike="noStrike" cap="none" dirty="0">
                <a:solidFill>
                  <a:schemeClr val="lt1"/>
                </a:solidFill>
                <a:latin typeface="Candara"/>
                <a:ea typeface="Candara"/>
                <a:cs typeface="Candara"/>
                <a:sym typeface="Candara"/>
              </a:endParaRPr>
            </a:p>
          </p:txBody>
        </p:sp>
        <p:sp>
          <p:nvSpPr>
            <p:cNvPr id="60" name="Google Shape;60;p2"/>
            <p:cNvSpPr/>
            <p:nvPr/>
          </p:nvSpPr>
          <p:spPr>
            <a:xfrm>
              <a:off x="2667" y="1829358"/>
              <a:ext cx="2600324" cy="2944012"/>
            </a:xfrm>
            <a:prstGeom prst="rect">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txBox="1"/>
            <p:nvPr/>
          </p:nvSpPr>
          <p:spPr>
            <a:xfrm>
              <a:off x="2667" y="1829358"/>
              <a:ext cx="2600324" cy="2944012"/>
            </a:xfrm>
            <a:prstGeom prst="rect">
              <a:avLst/>
            </a:prstGeom>
            <a:noFill/>
            <a:ln>
              <a:noFill/>
            </a:ln>
          </p:spPr>
          <p:txBody>
            <a:bodyPr spcFirstLastPara="1" wrap="square" lIns="106675" tIns="106675" rIns="142225" bIns="160000" anchor="t" anchorCtr="0">
              <a:noAutofit/>
            </a:bodyPr>
            <a:lstStyle/>
            <a:p>
              <a:pPr marL="228600" marR="0" lvl="1" indent="-228600" algn="l" rtl="0">
                <a:lnSpc>
                  <a:spcPct val="90000"/>
                </a:lnSpc>
                <a:spcBef>
                  <a:spcPts val="0"/>
                </a:spcBef>
                <a:spcAft>
                  <a:spcPts val="0"/>
                </a:spcAft>
                <a:buClr>
                  <a:schemeClr val="dk1"/>
                </a:buClr>
                <a:buSzPts val="2000"/>
                <a:buFont typeface="Candara"/>
                <a:buChar char="•"/>
              </a:pPr>
              <a:r>
                <a:rPr lang="en-IN" sz="2000" b="0" i="0" u="none" strike="noStrike" cap="none" dirty="0">
                  <a:solidFill>
                    <a:schemeClr val="dk1"/>
                  </a:solidFill>
                  <a:latin typeface="Candara"/>
                  <a:ea typeface="Candara"/>
                  <a:cs typeface="Candara"/>
                  <a:sym typeface="Candara"/>
                </a:rPr>
                <a:t>IOP is a special dedicated processor that combines interface unit and DMA as one unit. </a:t>
              </a:r>
            </a:p>
            <a:p>
              <a:pPr marL="228600" marR="0" lvl="1" indent="-228600" algn="l" rtl="0">
                <a:lnSpc>
                  <a:spcPct val="90000"/>
                </a:lnSpc>
                <a:spcBef>
                  <a:spcPts val="0"/>
                </a:spcBef>
                <a:spcAft>
                  <a:spcPts val="0"/>
                </a:spcAft>
                <a:buClr>
                  <a:schemeClr val="dk1"/>
                </a:buClr>
                <a:buSzPts val="2000"/>
                <a:buFont typeface="Candara"/>
                <a:buChar char="•"/>
              </a:pPr>
              <a:r>
                <a:rPr lang="en-IN" sz="2000" b="0" i="0" u="none" strike="noStrike" cap="none" dirty="0">
                  <a:solidFill>
                    <a:schemeClr val="dk1"/>
                  </a:solidFill>
                  <a:latin typeface="Candara"/>
                  <a:ea typeface="Candara"/>
                  <a:cs typeface="Candara"/>
                  <a:sym typeface="Candara"/>
                </a:rPr>
                <a:t>It can handle many peripherals through DMA and interrupt facility.</a:t>
              </a:r>
            </a:p>
            <a:p>
              <a:pPr marL="228600" marR="0" lvl="1" indent="-228600" algn="l" rtl="0">
                <a:lnSpc>
                  <a:spcPct val="90000"/>
                </a:lnSpc>
                <a:spcBef>
                  <a:spcPts val="0"/>
                </a:spcBef>
                <a:spcAft>
                  <a:spcPts val="0"/>
                </a:spcAft>
                <a:buClr>
                  <a:schemeClr val="dk1"/>
                </a:buClr>
                <a:buSzPts val="2000"/>
                <a:buFont typeface="Candara"/>
                <a:buChar char="•"/>
              </a:pPr>
              <a:r>
                <a:rPr lang="en-IN" sz="2000" b="0" i="0" u="none" strike="noStrike" cap="none" dirty="0">
                  <a:solidFill>
                    <a:schemeClr val="dk1"/>
                  </a:solidFill>
                  <a:latin typeface="Candara"/>
                  <a:ea typeface="Candara"/>
                  <a:cs typeface="Candara"/>
                  <a:sym typeface="Candara"/>
                </a:rPr>
                <a:t> slow and wastes maximum of processor’s time.</a:t>
              </a:r>
              <a:endParaRPr sz="2000" b="0" i="0" u="none" strike="noStrike" cap="none" dirty="0">
                <a:solidFill>
                  <a:schemeClr val="dk1"/>
                </a:solidFill>
                <a:latin typeface="Candara"/>
                <a:ea typeface="Candara"/>
                <a:cs typeface="Candara"/>
                <a:sym typeface="Candara"/>
              </a:endParaRPr>
            </a:p>
          </p:txBody>
        </p:sp>
        <p:sp>
          <p:nvSpPr>
            <p:cNvPr id="62" name="Google Shape;62;p2"/>
            <p:cNvSpPr/>
            <p:nvPr/>
          </p:nvSpPr>
          <p:spPr>
            <a:xfrm>
              <a:off x="2967037" y="789228"/>
              <a:ext cx="2600324" cy="1040130"/>
            </a:xfrm>
            <a:prstGeom prst="rect">
              <a:avLst/>
            </a:prstGeom>
            <a:solidFill>
              <a:schemeClr val="accent3"/>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txBox="1"/>
            <p:nvPr/>
          </p:nvSpPr>
          <p:spPr>
            <a:xfrm>
              <a:off x="2967037" y="789228"/>
              <a:ext cx="2600324" cy="1040130"/>
            </a:xfrm>
            <a:prstGeom prst="rect">
              <a:avLst/>
            </a:prstGeom>
            <a:noFill/>
            <a:ln>
              <a:noFill/>
            </a:ln>
          </p:spPr>
          <p:txBody>
            <a:bodyPr spcFirstLastPara="1" wrap="square" lIns="142225" tIns="81275" rIns="142225" bIns="81275" anchor="ctr" anchorCtr="0">
              <a:noAutofit/>
            </a:bodyPr>
            <a:lstStyle/>
            <a:p>
              <a:pPr marL="0" marR="0" lvl="0" indent="0" algn="ctr" rtl="0">
                <a:lnSpc>
                  <a:spcPct val="90000"/>
                </a:lnSpc>
                <a:spcBef>
                  <a:spcPts val="0"/>
                </a:spcBef>
                <a:spcAft>
                  <a:spcPts val="0"/>
                </a:spcAft>
                <a:buNone/>
              </a:pPr>
              <a:r>
                <a:rPr lang="en-US" sz="2000" b="1" i="0" u="none" strike="noStrike" cap="none" dirty="0">
                  <a:solidFill>
                    <a:schemeClr val="lt1"/>
                  </a:solidFill>
                  <a:latin typeface="Candara"/>
                  <a:ea typeface="Candara"/>
                  <a:cs typeface="Candara"/>
                  <a:sym typeface="Candara"/>
                </a:rPr>
                <a:t> Data Communication Processor (DCP)</a:t>
              </a:r>
              <a:endParaRPr sz="2000" b="1" i="0" u="none" strike="noStrike" cap="none" dirty="0">
                <a:solidFill>
                  <a:schemeClr val="lt1"/>
                </a:solidFill>
                <a:latin typeface="Candara"/>
                <a:ea typeface="Candara"/>
                <a:cs typeface="Candara"/>
                <a:sym typeface="Candara"/>
              </a:endParaRPr>
            </a:p>
          </p:txBody>
        </p:sp>
        <p:sp>
          <p:nvSpPr>
            <p:cNvPr id="64" name="Google Shape;64;p2"/>
            <p:cNvSpPr/>
            <p:nvPr/>
          </p:nvSpPr>
          <p:spPr>
            <a:xfrm>
              <a:off x="2967037" y="1829358"/>
              <a:ext cx="2600324" cy="2944012"/>
            </a:xfrm>
            <a:prstGeom prst="rect">
              <a:avLst/>
            </a:prstGeom>
            <a:solidFill>
              <a:srgbClr val="DDE5D0">
                <a:alpha val="89803"/>
              </a:srgbClr>
            </a:solidFill>
            <a:ln w="25400" cap="flat" cmpd="sng">
              <a:solidFill>
                <a:srgbClr val="DDE5D0">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txBox="1"/>
            <p:nvPr/>
          </p:nvSpPr>
          <p:spPr>
            <a:xfrm>
              <a:off x="2967037" y="1829358"/>
              <a:ext cx="2600324" cy="2944012"/>
            </a:xfrm>
            <a:prstGeom prst="rect">
              <a:avLst/>
            </a:prstGeom>
            <a:noFill/>
            <a:ln>
              <a:noFill/>
            </a:ln>
          </p:spPr>
          <p:txBody>
            <a:bodyPr spcFirstLastPara="1" wrap="square" lIns="106675" tIns="106675" rIns="142225" bIns="160000" anchor="t" anchorCtr="0">
              <a:noAutofit/>
            </a:bodyPr>
            <a:lstStyle/>
            <a:p>
              <a:pPr marL="228600" marR="0" lvl="1" indent="-228600" algn="just" rtl="0">
                <a:lnSpc>
                  <a:spcPct val="90000"/>
                </a:lnSpc>
                <a:spcBef>
                  <a:spcPts val="0"/>
                </a:spcBef>
                <a:spcAft>
                  <a:spcPts val="0"/>
                </a:spcAft>
                <a:buClr>
                  <a:schemeClr val="dk1"/>
                </a:buClr>
                <a:buSzPts val="2000"/>
                <a:buFont typeface="Candara"/>
                <a:buChar char="•"/>
              </a:pPr>
              <a:r>
                <a:rPr lang="en-US" sz="2000" b="0" i="0" u="none" strike="noStrike" cap="none" dirty="0">
                  <a:solidFill>
                    <a:schemeClr val="dk1"/>
                  </a:solidFill>
                  <a:latin typeface="Candara"/>
                  <a:ea typeface="Candara"/>
                  <a:cs typeface="Candara"/>
                  <a:sym typeface="Candara"/>
                </a:rPr>
                <a:t> </a:t>
              </a:r>
              <a:r>
                <a:rPr lang="en-IN" sz="2000" b="0" i="0" u="none" strike="noStrike" cap="none" dirty="0">
                  <a:solidFill>
                    <a:schemeClr val="dk1"/>
                  </a:solidFill>
                  <a:latin typeface="Candara"/>
                  <a:ea typeface="Candara"/>
                  <a:cs typeface="Candara"/>
                  <a:sym typeface="Candara"/>
                </a:rPr>
                <a:t>DCP is also a special-purpose dedicated processor that is designed specially for data transfer in network.</a:t>
              </a:r>
            </a:p>
            <a:p>
              <a:pPr marL="228600" marR="0" lvl="1" indent="-228600" algn="just" rtl="0">
                <a:lnSpc>
                  <a:spcPct val="90000"/>
                </a:lnSpc>
                <a:spcBef>
                  <a:spcPts val="0"/>
                </a:spcBef>
                <a:spcAft>
                  <a:spcPts val="0"/>
                </a:spcAft>
                <a:buClr>
                  <a:schemeClr val="dk1"/>
                </a:buClr>
                <a:buSzPts val="2000"/>
                <a:buFont typeface="Candara"/>
                <a:buChar char="•"/>
              </a:pPr>
              <a:r>
                <a:rPr lang="en-IN" sz="2000" b="0" i="0" u="none" strike="noStrike" cap="none" dirty="0">
                  <a:solidFill>
                    <a:schemeClr val="dk1"/>
                  </a:solidFill>
                  <a:latin typeface="Candara"/>
                  <a:ea typeface="Candara"/>
                  <a:cs typeface="Candara"/>
                  <a:sym typeface="Candara"/>
                </a:rPr>
                <a:t> DCP communicates with each device through a pair of single wires. </a:t>
              </a:r>
            </a:p>
            <a:p>
              <a:pPr marL="228600" marR="0" lvl="1" indent="-228600" algn="just" rtl="0">
                <a:lnSpc>
                  <a:spcPct val="90000"/>
                </a:lnSpc>
                <a:spcBef>
                  <a:spcPts val="0"/>
                </a:spcBef>
                <a:spcAft>
                  <a:spcPts val="0"/>
                </a:spcAft>
                <a:buClr>
                  <a:schemeClr val="dk1"/>
                </a:buClr>
                <a:buSzPts val="2000"/>
                <a:buFont typeface="Candara"/>
                <a:buChar char="•"/>
              </a:pPr>
              <a:r>
                <a:rPr lang="en-IN" sz="2000" dirty="0">
                  <a:solidFill>
                    <a:schemeClr val="dk1"/>
                  </a:solidFill>
                  <a:latin typeface="Candara"/>
                  <a:ea typeface="Candara"/>
                  <a:cs typeface="Candara"/>
                  <a:sym typeface="Candara"/>
                </a:rPr>
                <a:t>D</a:t>
              </a:r>
              <a:r>
                <a:rPr lang="en-IN" sz="2000" b="0" i="0" u="none" strike="noStrike" cap="none" dirty="0">
                  <a:solidFill>
                    <a:schemeClr val="dk1"/>
                  </a:solidFill>
                  <a:latin typeface="Candara"/>
                  <a:ea typeface="Candara"/>
                  <a:cs typeface="Candara"/>
                  <a:sym typeface="Candara"/>
                </a:rPr>
                <a:t>ata and control signals transmit serially so much slower transfer.</a:t>
              </a:r>
              <a:endParaRPr sz="2000" b="0" i="0" u="none" strike="noStrike" cap="none" dirty="0">
                <a:solidFill>
                  <a:schemeClr val="dk1"/>
                </a:solidFill>
                <a:latin typeface="Candara"/>
                <a:ea typeface="Candara"/>
                <a:cs typeface="Candara"/>
                <a:sym typeface="Candara"/>
              </a:endParaRPr>
            </a:p>
          </p:txBody>
        </p:sp>
      </p:grpSp>
    </p:spTree>
    <p:extLst>
      <p:ext uri="{BB962C8B-B14F-4D97-AF65-F5344CB8AC3E}">
        <p14:creationId xmlns:p14="http://schemas.microsoft.com/office/powerpoint/2010/main" val="63727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Programmed I/O</a:t>
            </a:r>
            <a:endParaRPr sz="2800" b="1" dirty="0">
              <a:latin typeface="Candara"/>
              <a:ea typeface="Candara"/>
              <a:cs typeface="Candara"/>
              <a:sym typeface="Candara"/>
            </a:endParaRPr>
          </a:p>
        </p:txBody>
      </p:sp>
      <p:sp>
        <p:nvSpPr>
          <p:cNvPr id="54" name="Google Shape;54;p2"/>
          <p:cNvSpPr txBox="1">
            <a:spLocks noGrp="1"/>
          </p:cNvSpPr>
          <p:nvPr>
            <p:ph type="body" idx="1"/>
          </p:nvPr>
        </p:nvSpPr>
        <p:spPr>
          <a:xfrm>
            <a:off x="275617" y="914400"/>
            <a:ext cx="8534400" cy="5512279"/>
          </a:xfrm>
          <a:prstGeom prst="rect">
            <a:avLst/>
          </a:prstGeom>
          <a:noFill/>
          <a:ln>
            <a:noFill/>
          </a:ln>
        </p:spPr>
        <p:txBody>
          <a:bodyPr spcFirstLastPara="1" wrap="square" lIns="91425" tIns="45700" rIns="91425" bIns="45700" anchor="t" anchorCtr="0">
            <a:no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programmed I/O method, the I/0 device does not have direct access to memory. A transfer from an I/O device to memory requires the execution of</a:t>
            </a: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several instructions by the CPU, including an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input instruction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transfer the</a:t>
            </a: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 from the device to the CPU and a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store instruction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transfer the data from</a:t>
            </a: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CPU to memory. </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Other instructions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(IN/OUT)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may be needed to verify that the data</a:t>
            </a: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are available from the device and to count the numbers of words transferred. An example of data transfer from an I/O device through an interface into the CPU is shown in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nest slide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14300" indent="0" algn="just">
              <a:lnSpc>
                <a:spcPct val="150000"/>
              </a:lnSpc>
              <a:spcAft>
                <a:spcPts val="800"/>
              </a:spcAft>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The transfer of each byte requires three instructions as shown in flow chart: </a:t>
            </a:r>
          </a:p>
          <a:p>
            <a:pPr marL="114300" indent="0" algn="just">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1. Read the status register       </a:t>
            </a:r>
          </a:p>
          <a:p>
            <a:pPr marL="114300" indent="0" algn="just">
              <a:spcAft>
                <a:spcPts val="800"/>
              </a:spcAft>
              <a:buNone/>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2.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Check the status of the flag bit and branch to step 1 if not set or to step 3 if set      </a:t>
            </a:r>
          </a:p>
          <a:p>
            <a:pPr marL="114300" indent="0" algn="just">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3. Read the data register.</a:t>
            </a:r>
          </a:p>
          <a:p>
            <a:pPr marL="114300" indent="0" algn="just">
              <a:lnSpc>
                <a:spcPct val="107000"/>
              </a:lnSpc>
              <a:spcAft>
                <a:spcPts val="800"/>
              </a:spcAft>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89492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3"/>
          <p:cNvPicPr preferRelativeResize="0"/>
          <p:nvPr/>
        </p:nvPicPr>
        <p:blipFill rotWithShape="1">
          <a:blip r:embed="rId3">
            <a:alphaModFix/>
          </a:blip>
          <a:srcRect l="23751" t="38519" r="27083" b="29629"/>
          <a:stretch/>
        </p:blipFill>
        <p:spPr>
          <a:xfrm>
            <a:off x="3988708" y="946807"/>
            <a:ext cx="4698092" cy="2358998"/>
          </a:xfrm>
          <a:prstGeom prst="rect">
            <a:avLst/>
          </a:prstGeom>
          <a:noFill/>
          <a:ln>
            <a:noFill/>
          </a:ln>
        </p:spPr>
      </p:pic>
      <p:sp>
        <p:nvSpPr>
          <p:cNvPr id="75" name="Google Shape;75;p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Programmed I/O Example and Flow Chart</a:t>
            </a:r>
            <a:endParaRPr sz="2800" b="1" dirty="0">
              <a:latin typeface="Candara"/>
              <a:ea typeface="Candara"/>
              <a:cs typeface="Candara"/>
              <a:sym typeface="Candara"/>
            </a:endParaRPr>
          </a:p>
        </p:txBody>
      </p:sp>
      <p:sp>
        <p:nvSpPr>
          <p:cNvPr id="76" name="Google Shape;76;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77" name="Google Shape;7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78" name="Google Shape;78;p3"/>
          <p:cNvPicPr preferRelativeResize="0"/>
          <p:nvPr/>
        </p:nvPicPr>
        <p:blipFill rotWithShape="1">
          <a:blip r:embed="rId4">
            <a:alphaModFix/>
          </a:blip>
          <a:srcRect l="28977" t="22283" r="44318" b="7008"/>
          <a:stretch/>
        </p:blipFill>
        <p:spPr>
          <a:xfrm>
            <a:off x="152400" y="946807"/>
            <a:ext cx="3193694" cy="5298718"/>
          </a:xfrm>
          <a:prstGeom prst="rect">
            <a:avLst/>
          </a:prstGeom>
          <a:noFill/>
          <a:ln>
            <a:noFill/>
          </a:ln>
        </p:spPr>
      </p:pic>
      <p:sp>
        <p:nvSpPr>
          <p:cNvPr id="79" name="Google Shape;79;p3"/>
          <p:cNvSpPr txBox="1"/>
          <p:nvPr/>
        </p:nvSpPr>
        <p:spPr>
          <a:xfrm>
            <a:off x="3109130" y="3305805"/>
            <a:ext cx="5882470" cy="3139281"/>
          </a:xfrm>
          <a:prstGeom prst="rect">
            <a:avLst/>
          </a:prstGeom>
          <a:noFill/>
          <a:ln>
            <a:noFill/>
          </a:ln>
        </p:spPr>
        <p:txBody>
          <a:bodyPr spcFirstLastPara="1" wrap="square" lIns="91425" tIns="45700" rIns="91425" bIns="45700" anchor="t" anchorCtr="0">
            <a:spAutoFit/>
          </a:bodyPr>
          <a:lstStyle/>
          <a:p>
            <a:pPr marL="119063" marR="0" lvl="0" indent="-11430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Candara"/>
                <a:ea typeface="Candara"/>
                <a:cs typeface="Candara"/>
                <a:sym typeface="Candara"/>
              </a:rPr>
              <a:t>I/O device puts the data on </a:t>
            </a:r>
            <a:r>
              <a:rPr lang="en-US" sz="1800" b="0" i="0" u="none" strike="noStrike" cap="none" dirty="0">
                <a:solidFill>
                  <a:srgbClr val="FF0000"/>
                </a:solidFill>
                <a:latin typeface="Candara"/>
                <a:ea typeface="Candara"/>
                <a:cs typeface="Candara"/>
                <a:sym typeface="Candara"/>
              </a:rPr>
              <a:t>I/O bus </a:t>
            </a:r>
            <a:r>
              <a:rPr lang="en-US" sz="1800" b="0" i="0" u="none" strike="noStrike" cap="none" dirty="0">
                <a:solidFill>
                  <a:schemeClr val="dk1"/>
                </a:solidFill>
                <a:latin typeface="Candara"/>
                <a:ea typeface="Candara"/>
                <a:cs typeface="Candara"/>
                <a:sym typeface="Candara"/>
              </a:rPr>
              <a:t>and enables </a:t>
            </a:r>
            <a:r>
              <a:rPr lang="en-US" sz="1800" b="0" i="0" u="none" strike="noStrike" cap="none" dirty="0">
                <a:solidFill>
                  <a:srgbClr val="FF0000"/>
                </a:solidFill>
                <a:latin typeface="Candara"/>
                <a:ea typeface="Candara"/>
                <a:cs typeface="Candara"/>
                <a:sym typeface="Candara"/>
              </a:rPr>
              <a:t>data valid line</a:t>
            </a:r>
            <a:endParaRPr dirty="0"/>
          </a:p>
          <a:p>
            <a:pPr marL="119063" marR="0" lvl="0" indent="-11430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Candara"/>
                <a:ea typeface="Candara"/>
                <a:cs typeface="Candara"/>
                <a:sym typeface="Candara"/>
              </a:rPr>
              <a:t>The interface accepts data </a:t>
            </a:r>
            <a:r>
              <a:rPr lang="en-US" sz="1800" b="0" i="0" u="none" strike="noStrike" cap="none" dirty="0">
                <a:solidFill>
                  <a:srgbClr val="FF0000"/>
                </a:solidFill>
                <a:latin typeface="Candara"/>
                <a:ea typeface="Candara"/>
                <a:cs typeface="Candara"/>
                <a:sym typeface="Candara"/>
              </a:rPr>
              <a:t>in data register </a:t>
            </a:r>
            <a:r>
              <a:rPr lang="en-US" sz="1800" b="0" i="0" u="none" strike="noStrike" cap="none" dirty="0">
                <a:solidFill>
                  <a:schemeClr val="dk1"/>
                </a:solidFill>
                <a:latin typeface="Candara"/>
                <a:ea typeface="Candara"/>
                <a:cs typeface="Candara"/>
                <a:sym typeface="Candara"/>
              </a:rPr>
              <a:t>and enables </a:t>
            </a:r>
            <a:r>
              <a:rPr lang="en-US" sz="1800" b="0" i="0" u="none" strike="noStrike" cap="none" dirty="0">
                <a:solidFill>
                  <a:srgbClr val="FF0000"/>
                </a:solidFill>
                <a:latin typeface="Candara"/>
                <a:ea typeface="Candara"/>
                <a:cs typeface="Candara"/>
                <a:sym typeface="Candara"/>
              </a:rPr>
              <a:t>data accepted line</a:t>
            </a:r>
            <a:endParaRPr dirty="0"/>
          </a:p>
          <a:p>
            <a:pPr marL="119063" marR="0" lvl="0" indent="-11430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Candara"/>
                <a:ea typeface="Candara"/>
                <a:cs typeface="Candara"/>
                <a:sym typeface="Candara"/>
              </a:rPr>
              <a:t>Interface set the </a:t>
            </a:r>
            <a:r>
              <a:rPr lang="en-US" sz="1800" b="0" i="0" u="none" strike="noStrike" cap="none" dirty="0">
                <a:solidFill>
                  <a:srgbClr val="FF0000"/>
                </a:solidFill>
                <a:latin typeface="Candara"/>
                <a:ea typeface="Candara"/>
                <a:cs typeface="Candara"/>
                <a:sym typeface="Candara"/>
              </a:rPr>
              <a:t>flag bit</a:t>
            </a:r>
            <a:r>
              <a:rPr lang="en-US" sz="1800" b="0" i="0" u="none" strike="noStrike" cap="none" dirty="0">
                <a:solidFill>
                  <a:schemeClr val="dk1"/>
                </a:solidFill>
                <a:latin typeface="Candara"/>
                <a:ea typeface="Candara"/>
                <a:cs typeface="Candara"/>
                <a:sym typeface="Candara"/>
              </a:rPr>
              <a:t>, which allows I/O device to disable the </a:t>
            </a:r>
            <a:r>
              <a:rPr lang="en-US" sz="1800" b="0" i="0" u="none" strike="noStrike" cap="none" dirty="0">
                <a:solidFill>
                  <a:srgbClr val="FF0000"/>
                </a:solidFill>
                <a:latin typeface="Candara"/>
                <a:ea typeface="Candara"/>
                <a:cs typeface="Candara"/>
                <a:sym typeface="Candara"/>
              </a:rPr>
              <a:t>data valid line</a:t>
            </a:r>
            <a:endParaRPr dirty="0"/>
          </a:p>
          <a:p>
            <a:pPr marL="119063" marR="0" lvl="0" indent="-11430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Candara"/>
                <a:ea typeface="Candara"/>
                <a:cs typeface="Candara"/>
                <a:sym typeface="Candara"/>
              </a:rPr>
              <a:t>CPU program checks the flag bit and controls the data transfer</a:t>
            </a:r>
            <a:endParaRPr dirty="0"/>
          </a:p>
          <a:p>
            <a:pPr marL="119063" marR="0" lvl="0" indent="-11430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Candara"/>
                <a:ea typeface="Candara"/>
                <a:cs typeface="Candara"/>
                <a:sym typeface="Candara"/>
              </a:rPr>
              <a:t>CPU (or interface) clears (</a:t>
            </a:r>
            <a:r>
              <a:rPr lang="en-US" sz="1800" dirty="0">
                <a:solidFill>
                  <a:schemeClr val="dk1"/>
                </a:solidFill>
                <a:latin typeface="Candara"/>
                <a:ea typeface="Candara"/>
                <a:cs typeface="Candara"/>
                <a:sym typeface="Candara"/>
              </a:rPr>
              <a:t>F=0) </a:t>
            </a:r>
            <a:r>
              <a:rPr lang="en-US" sz="1800" b="0" i="0" u="none" strike="noStrike" cap="none" dirty="0">
                <a:solidFill>
                  <a:schemeClr val="dk1"/>
                </a:solidFill>
                <a:latin typeface="Candara"/>
                <a:ea typeface="Candara"/>
                <a:cs typeface="Candara"/>
                <a:sym typeface="Candara"/>
              </a:rPr>
              <a:t>the flag after data transfer</a:t>
            </a:r>
            <a:endParaRPr dirty="0"/>
          </a:p>
          <a:p>
            <a:pPr marL="119063" marR="0" lvl="0" indent="-11430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Candara"/>
                <a:ea typeface="Candara"/>
                <a:cs typeface="Candara"/>
                <a:sym typeface="Candara"/>
              </a:rPr>
              <a:t>This disables the </a:t>
            </a:r>
            <a:r>
              <a:rPr lang="en-US" sz="1800" b="0" i="0" u="none" strike="noStrike" cap="none" dirty="0">
                <a:solidFill>
                  <a:srgbClr val="FF0000"/>
                </a:solidFill>
                <a:latin typeface="Candara"/>
                <a:ea typeface="Candara"/>
                <a:cs typeface="Candara"/>
                <a:sym typeface="Candara"/>
              </a:rPr>
              <a:t>data accepted line</a:t>
            </a:r>
            <a:endParaRPr sz="1800" b="0" i="0" u="none" strike="noStrike" cap="none" dirty="0">
              <a:solidFill>
                <a:schemeClr val="dk1"/>
              </a:solidFill>
              <a:latin typeface="Candara"/>
              <a:ea typeface="Candara"/>
              <a:cs typeface="Candara"/>
              <a:sym typeface="Candara"/>
            </a:endParaRPr>
          </a:p>
          <a:p>
            <a:pPr marL="119063" marR="0" lvl="0" indent="-11430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Candara"/>
                <a:ea typeface="Candara"/>
                <a:cs typeface="Candara"/>
                <a:sym typeface="Candara"/>
              </a:rPr>
              <a:t>I/O device is now ready to send next byte</a:t>
            </a:r>
            <a:endParaRPr sz="1800" b="0" i="0" u="none" strike="noStrike" cap="none" dirty="0">
              <a:solidFill>
                <a:schemeClr val="dk1"/>
              </a:solidFill>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Interrupt-Initiated I/O</a:t>
            </a:r>
            <a:endParaRPr sz="2800" b="1" dirty="0">
              <a:latin typeface="Candara"/>
              <a:ea typeface="Candara"/>
              <a:cs typeface="Candara"/>
              <a:sym typeface="Candara"/>
            </a:endParaRPr>
          </a:p>
        </p:txBody>
      </p:sp>
      <p:sp>
        <p:nvSpPr>
          <p:cNvPr id="85" name="Google Shape;85;p4"/>
          <p:cNvSpPr txBox="1">
            <a:spLocks noGrp="1"/>
          </p:cNvSpPr>
          <p:nvPr>
            <p:ph type="body" idx="1"/>
          </p:nvPr>
        </p:nvSpPr>
        <p:spPr>
          <a:xfrm>
            <a:off x="304800" y="914400"/>
            <a:ext cx="8229600" cy="5262113"/>
          </a:xfrm>
          <a:prstGeom prst="rect">
            <a:avLst/>
          </a:prstGeom>
          <a:noFill/>
          <a:ln>
            <a:noFill/>
          </a:ln>
        </p:spPr>
        <p:txBody>
          <a:bodyPr spcFirstLastPara="1" wrap="square" lIns="91425" tIns="45700" rIns="91425" bIns="45700" anchor="t" anchorCtr="0">
            <a:noAutofit/>
          </a:bodyPr>
          <a:lstStyle/>
          <a:p>
            <a:pPr marL="342900" algn="just">
              <a:lnSpc>
                <a:spcPct val="125000"/>
              </a:lnSpc>
              <a:spcBef>
                <a:spcPts val="0"/>
              </a:spcBef>
              <a:buSzPts val="2000"/>
            </a:pPr>
            <a:r>
              <a:rPr lang="en-IN" sz="2000" dirty="0">
                <a:latin typeface="Times New Roman" panose="02020603050405020304" pitchFamily="18" charset="0"/>
                <a:cs typeface="Times New Roman" panose="02020603050405020304" pitchFamily="18" charset="0"/>
                <a:sym typeface="Candara"/>
              </a:rPr>
              <a:t>In the programmed I/O method, the CPU stays in a program loop until the I/O unit indicates that it is ready for data transfer. This is a time-consuming process since it keeps the processor busy needlessly.</a:t>
            </a:r>
          </a:p>
          <a:p>
            <a:pPr marL="342900" lvl="0" indent="-342900" algn="just" rtl="0">
              <a:lnSpc>
                <a:spcPct val="125000"/>
              </a:lnSpc>
              <a:spcBef>
                <a:spcPts val="0"/>
              </a:spcBef>
              <a:spcAft>
                <a:spcPts val="0"/>
              </a:spcAft>
              <a:buClr>
                <a:schemeClr val="dk1"/>
              </a:buClr>
              <a:buSzPts val="2000"/>
              <a:buChar char="•"/>
            </a:pPr>
            <a:r>
              <a:rPr lang="en-IN" sz="2000" dirty="0">
                <a:latin typeface="Times New Roman" panose="02020603050405020304" pitchFamily="18" charset="0"/>
                <a:ea typeface="Candara"/>
                <a:cs typeface="Times New Roman" panose="02020603050405020304" pitchFamily="18" charset="0"/>
                <a:sym typeface="Candara"/>
              </a:rPr>
              <a:t>An alternative to the Programmed I/O where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CPU constantly monitoring the flag</a:t>
            </a:r>
            <a:r>
              <a:rPr lang="en-IN" sz="2000" dirty="0">
                <a:latin typeface="Times New Roman" panose="02020603050405020304" pitchFamily="18" charset="0"/>
                <a:ea typeface="Candara"/>
                <a:cs typeface="Times New Roman" panose="02020603050405020304" pitchFamily="18" charset="0"/>
                <a:sym typeface="Candara"/>
              </a:rPr>
              <a:t> is to let the interface inform the computer when it is ready to transfer data. </a:t>
            </a:r>
          </a:p>
          <a:p>
            <a:pPr marL="342900" lvl="0" indent="-342900" algn="just" rtl="0">
              <a:lnSpc>
                <a:spcPct val="125000"/>
              </a:lnSpc>
              <a:spcBef>
                <a:spcPts val="0"/>
              </a:spcBef>
              <a:spcAft>
                <a:spcPts val="0"/>
              </a:spcAft>
              <a:buClr>
                <a:schemeClr val="dk1"/>
              </a:buClr>
              <a:buSzPts val="2000"/>
              <a:buChar char="•"/>
            </a:pPr>
            <a:r>
              <a:rPr lang="en-IN" sz="2000" dirty="0">
                <a:latin typeface="Times New Roman" panose="02020603050405020304" pitchFamily="18" charset="0"/>
                <a:ea typeface="Candara"/>
                <a:cs typeface="Times New Roman" panose="02020603050405020304" pitchFamily="18" charset="0"/>
                <a:sym typeface="Candara"/>
              </a:rPr>
              <a:t>This mode of transfer uses the interrupt facility. While the CPU is running a program,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it does not check the flag</a:t>
            </a:r>
            <a:r>
              <a:rPr lang="en-IN" sz="2000" dirty="0">
                <a:latin typeface="Times New Roman" panose="02020603050405020304" pitchFamily="18" charset="0"/>
                <a:ea typeface="Candara"/>
                <a:cs typeface="Times New Roman" panose="02020603050405020304" pitchFamily="18" charset="0"/>
                <a:sym typeface="Candara"/>
              </a:rPr>
              <a:t>. However, when the flag is set, the computer is momentarily interrupted from proceeding with the current program and is informed of the fact that the flag has been set. </a:t>
            </a:r>
          </a:p>
          <a:p>
            <a:pPr marL="342900" lvl="0" indent="-342900" algn="just" rtl="0">
              <a:lnSpc>
                <a:spcPct val="125000"/>
              </a:lnSpc>
              <a:spcBef>
                <a:spcPts val="0"/>
              </a:spcBef>
              <a:spcAft>
                <a:spcPts val="0"/>
              </a:spcAft>
              <a:buClr>
                <a:schemeClr val="dk1"/>
              </a:buClr>
              <a:buSzPts val="2000"/>
              <a:buChar char="•"/>
            </a:pPr>
            <a:r>
              <a:rPr lang="en-IN" sz="2000" dirty="0">
                <a:latin typeface="Times New Roman" panose="02020603050405020304" pitchFamily="18" charset="0"/>
                <a:ea typeface="Candara"/>
                <a:cs typeface="Times New Roman" panose="02020603050405020304" pitchFamily="18" charset="0"/>
                <a:sym typeface="Candara"/>
              </a:rPr>
              <a:t>The CPU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deviates from what it is doing </a:t>
            </a:r>
            <a:r>
              <a:rPr lang="en-IN" sz="2000" dirty="0">
                <a:latin typeface="Times New Roman" panose="02020603050405020304" pitchFamily="18" charset="0"/>
                <a:ea typeface="Candara"/>
                <a:cs typeface="Times New Roman" panose="02020603050405020304" pitchFamily="18" charset="0"/>
                <a:sym typeface="Candara"/>
              </a:rPr>
              <a:t>to take care of the input or output transfer. After the transfer is completed, the computer returns to the previous program to continue what it was doing before the interrupt.</a:t>
            </a:r>
          </a:p>
          <a:p>
            <a:pPr marL="342900" lvl="0" indent="-342900" algn="just" rtl="0">
              <a:lnSpc>
                <a:spcPct val="125000"/>
              </a:lnSpc>
              <a:spcBef>
                <a:spcPts val="0"/>
              </a:spcBef>
              <a:spcAft>
                <a:spcPts val="0"/>
              </a:spcAft>
              <a:buClr>
                <a:schemeClr val="dk1"/>
              </a:buClr>
              <a:buSzPts val="2000"/>
              <a:buChar char="•"/>
            </a:pPr>
            <a:endParaRPr lang="en-IN" sz="2000" dirty="0">
              <a:latin typeface="Times New Roman" panose="02020603050405020304" pitchFamily="18" charset="0"/>
              <a:ea typeface="Candara"/>
              <a:cs typeface="Times New Roman" panose="02020603050405020304" pitchFamily="18" charset="0"/>
              <a:sym typeface="Candara"/>
            </a:endParaRPr>
          </a:p>
        </p:txBody>
      </p:sp>
      <p:sp>
        <p:nvSpPr>
          <p:cNvPr id="86" name="Google Shape;8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87" name="Google Shape;87;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Interrupt-Initiated I/O - Working</a:t>
            </a:r>
            <a:endParaRPr sz="2800" b="1" dirty="0">
              <a:latin typeface="Candara"/>
              <a:ea typeface="Candara"/>
              <a:cs typeface="Candara"/>
              <a:sym typeface="Candara"/>
            </a:endParaRPr>
          </a:p>
        </p:txBody>
      </p:sp>
      <p:sp>
        <p:nvSpPr>
          <p:cNvPr id="85" name="Google Shape;85;p4"/>
          <p:cNvSpPr txBox="1">
            <a:spLocks noGrp="1"/>
          </p:cNvSpPr>
          <p:nvPr>
            <p:ph type="body" idx="1"/>
          </p:nvPr>
        </p:nvSpPr>
        <p:spPr>
          <a:xfrm>
            <a:off x="304800" y="914400"/>
            <a:ext cx="8229600" cy="544195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000"/>
              <a:buChar char="•"/>
            </a:pPr>
            <a:r>
              <a:rPr lang="en-IN" sz="2000" dirty="0">
                <a:latin typeface="Times New Roman" panose="02020603050405020304" pitchFamily="18" charset="0"/>
                <a:ea typeface="Candara"/>
                <a:cs typeface="Times New Roman" panose="02020603050405020304" pitchFamily="18" charset="0"/>
                <a:sym typeface="Candara"/>
              </a:rPr>
              <a:t>As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flag status is SET</a:t>
            </a:r>
            <a:r>
              <a:rPr lang="en-IN" sz="2000" dirty="0">
                <a:latin typeface="Times New Roman" panose="02020603050405020304" pitchFamily="18" charset="0"/>
                <a:ea typeface="Candara"/>
                <a:cs typeface="Times New Roman" panose="02020603050405020304" pitchFamily="18" charset="0"/>
                <a:sym typeface="Candara"/>
              </a:rPr>
              <a:t>, the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interface determines </a:t>
            </a:r>
            <a:r>
              <a:rPr lang="en-IN" sz="2000" dirty="0">
                <a:latin typeface="Times New Roman" panose="02020603050405020304" pitchFamily="18" charset="0"/>
                <a:ea typeface="Candara"/>
                <a:cs typeface="Times New Roman" panose="02020603050405020304" pitchFamily="18" charset="0"/>
                <a:sym typeface="Candara"/>
              </a:rPr>
              <a:t>that the device is ready for data transfer, it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generates an interrupt request </a:t>
            </a:r>
            <a:r>
              <a:rPr lang="en-IN" sz="2000" dirty="0">
                <a:latin typeface="Times New Roman" panose="02020603050405020304" pitchFamily="18" charset="0"/>
                <a:ea typeface="Candara"/>
                <a:cs typeface="Times New Roman" panose="02020603050405020304" pitchFamily="18" charset="0"/>
                <a:sym typeface="Candara"/>
              </a:rPr>
              <a:t>to the computer. </a:t>
            </a:r>
          </a:p>
          <a:p>
            <a:pPr marL="342900" lvl="0" indent="-342900" algn="just" rtl="0">
              <a:spcBef>
                <a:spcPts val="0"/>
              </a:spcBef>
              <a:spcAft>
                <a:spcPts val="0"/>
              </a:spcAft>
              <a:buClr>
                <a:schemeClr val="dk1"/>
              </a:buClr>
              <a:buSzPts val="2000"/>
              <a:buChar char="•"/>
            </a:pPr>
            <a:r>
              <a:rPr lang="en-IN" sz="2000" dirty="0">
                <a:latin typeface="Times New Roman" panose="02020603050405020304" pitchFamily="18" charset="0"/>
                <a:ea typeface="Candara"/>
                <a:cs typeface="Times New Roman" panose="02020603050405020304" pitchFamily="18" charset="0"/>
                <a:sym typeface="Candara"/>
              </a:rPr>
              <a:t>Upon detecting the external interrupt signal, the CPU momentarily stops the task it is processing,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branches to a service program </a:t>
            </a:r>
            <a:r>
              <a:rPr lang="en-IN" sz="2000" dirty="0">
                <a:latin typeface="Times New Roman" panose="02020603050405020304" pitchFamily="18" charset="0"/>
                <a:ea typeface="Candara"/>
                <a:cs typeface="Times New Roman" panose="02020603050405020304" pitchFamily="18" charset="0"/>
                <a:sym typeface="Candara"/>
              </a:rPr>
              <a:t>to process the I/O transfer, and then returns to the task it was originally performing.</a:t>
            </a:r>
          </a:p>
          <a:p>
            <a:pPr marL="342900" lvl="0" indent="-342900" algn="just" rtl="0">
              <a:spcBef>
                <a:spcPts val="0"/>
              </a:spcBef>
              <a:spcAft>
                <a:spcPts val="0"/>
              </a:spcAft>
              <a:buClr>
                <a:schemeClr val="dk1"/>
              </a:buClr>
              <a:buSzPts val="2000"/>
              <a:buChar char="•"/>
            </a:pPr>
            <a:r>
              <a:rPr lang="en-IN" sz="2000" dirty="0">
                <a:latin typeface="Times New Roman" panose="02020603050405020304" pitchFamily="18" charset="0"/>
                <a:cs typeface="Times New Roman" panose="02020603050405020304" pitchFamily="18" charset="0"/>
              </a:rPr>
              <a:t>The way that the processor chooses the branch address of the service routine varies from one unit to another. In principle, there are two methods for accomplishing this.</a:t>
            </a:r>
          </a:p>
          <a:p>
            <a:pPr marL="742950" lvl="1" indent="-285750" algn="just" rtl="0">
              <a:spcBef>
                <a:spcPts val="400"/>
              </a:spcBef>
              <a:spcAft>
                <a:spcPts val="0"/>
              </a:spcAft>
              <a:buClr>
                <a:srgbClr val="FF0000"/>
              </a:buClr>
              <a:buSzPts val="2000"/>
              <a:buChar char="–"/>
            </a:pPr>
            <a:r>
              <a:rPr lang="en-US" sz="2000" dirty="0">
                <a:solidFill>
                  <a:srgbClr val="FF0000"/>
                </a:solidFill>
                <a:latin typeface="Times New Roman" panose="02020603050405020304" pitchFamily="18" charset="0"/>
                <a:ea typeface="Candara"/>
                <a:cs typeface="Times New Roman" panose="02020603050405020304" pitchFamily="18" charset="0"/>
                <a:sym typeface="Candara"/>
              </a:rPr>
              <a:t>Non-vectored interrupts </a:t>
            </a:r>
            <a:r>
              <a:rPr lang="en-US" sz="2000" dirty="0">
                <a:latin typeface="Times New Roman" panose="02020603050405020304" pitchFamily="18" charset="0"/>
                <a:ea typeface="Candara"/>
                <a:cs typeface="Times New Roman" panose="02020603050405020304" pitchFamily="18" charset="0"/>
                <a:sym typeface="Candara"/>
              </a:rPr>
              <a:t>: branch address is assigned to a fixed memory location</a:t>
            </a:r>
            <a:endParaRPr sz="2000" dirty="0">
              <a:latin typeface="Times New Roman" panose="02020603050405020304" pitchFamily="18" charset="0"/>
              <a:cs typeface="Times New Roman" panose="02020603050405020304" pitchFamily="18" charset="0"/>
            </a:endParaRPr>
          </a:p>
          <a:p>
            <a:pPr marL="742950" lvl="1" indent="-285750" algn="just" rtl="0">
              <a:spcBef>
                <a:spcPts val="400"/>
              </a:spcBef>
              <a:spcAft>
                <a:spcPts val="0"/>
              </a:spcAft>
              <a:buClr>
                <a:srgbClr val="FF0000"/>
              </a:buClr>
              <a:buSzPts val="2000"/>
              <a:buChar char="–"/>
            </a:pP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Vectored interrupts</a:t>
            </a:r>
            <a:r>
              <a:rPr lang="en-IN" sz="2000" dirty="0">
                <a:latin typeface="Times New Roman" panose="02020603050405020304" pitchFamily="18" charset="0"/>
                <a:ea typeface="Candara"/>
                <a:cs typeface="Times New Roman" panose="02020603050405020304" pitchFamily="18" charset="0"/>
                <a:sym typeface="Candara"/>
              </a:rPr>
              <a:t>: source of interrupt provides the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branch address (called interrupt vector)</a:t>
            </a:r>
            <a:r>
              <a:rPr lang="en-IN" sz="2000" dirty="0">
                <a:latin typeface="Times New Roman" panose="02020603050405020304" pitchFamily="18" charset="0"/>
                <a:ea typeface="Candara"/>
                <a:cs typeface="Times New Roman" panose="02020603050405020304" pitchFamily="18" charset="0"/>
                <a:sym typeface="Candara"/>
              </a:rPr>
              <a:t> to the computer. In some computers the interrupt vector is the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first address of the I/O service routine </a:t>
            </a:r>
            <a:r>
              <a:rPr lang="en-IN" sz="2000" dirty="0">
                <a:latin typeface="Times New Roman" panose="02020603050405020304" pitchFamily="18" charset="0"/>
                <a:ea typeface="Candara"/>
                <a:cs typeface="Times New Roman" panose="02020603050405020304" pitchFamily="18" charset="0"/>
                <a:sym typeface="Candara"/>
              </a:rPr>
              <a:t>whereas in other computers the interrupt vector is an address that points to a location in memory where the </a:t>
            </a:r>
            <a:r>
              <a:rPr lang="en-IN" sz="2000" dirty="0">
                <a:solidFill>
                  <a:srgbClr val="FF0000"/>
                </a:solidFill>
                <a:latin typeface="Times New Roman" panose="02020603050405020304" pitchFamily="18" charset="0"/>
                <a:ea typeface="Candara"/>
                <a:cs typeface="Times New Roman" panose="02020603050405020304" pitchFamily="18" charset="0"/>
                <a:sym typeface="Candara"/>
              </a:rPr>
              <a:t>beginning address of the I/O service routine is stored</a:t>
            </a:r>
            <a:r>
              <a:rPr lang="en-IN" sz="2000" dirty="0">
                <a:latin typeface="Times New Roman" panose="02020603050405020304" pitchFamily="18" charset="0"/>
                <a:ea typeface="Candara"/>
                <a:cs typeface="Times New Roman" panose="02020603050405020304" pitchFamily="18" charset="0"/>
                <a:sym typeface="Candara"/>
              </a:rPr>
              <a:t>.</a:t>
            </a:r>
          </a:p>
        </p:txBody>
      </p:sp>
      <p:sp>
        <p:nvSpPr>
          <p:cNvPr id="86" name="Google Shape;8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87" name="Google Shape;87;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86779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Data Transfer - Flow Charts</a:t>
            </a:r>
            <a:endParaRPr sz="2800" b="1" dirty="0">
              <a:latin typeface="Candara"/>
              <a:ea typeface="Candara"/>
              <a:cs typeface="Candara"/>
              <a:sym typeface="Candara"/>
            </a:endParaRPr>
          </a:p>
        </p:txBody>
      </p:sp>
      <p:sp>
        <p:nvSpPr>
          <p:cNvPr id="76" name="Google Shape;76;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77" name="Google Shape;7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3" name="Picture 2">
            <a:extLst>
              <a:ext uri="{FF2B5EF4-FFF2-40B4-BE49-F238E27FC236}">
                <a16:creationId xmlns:a16="http://schemas.microsoft.com/office/drawing/2014/main" id="{DD61AF1B-A011-8454-1B3C-D4B44C10FB66}"/>
              </a:ext>
            </a:extLst>
          </p:cNvPr>
          <p:cNvPicPr>
            <a:picLocks noChangeAspect="1"/>
          </p:cNvPicPr>
          <p:nvPr/>
        </p:nvPicPr>
        <p:blipFill>
          <a:blip r:embed="rId3"/>
          <a:stretch>
            <a:fillRect/>
          </a:stretch>
        </p:blipFill>
        <p:spPr>
          <a:xfrm>
            <a:off x="330679" y="1048109"/>
            <a:ext cx="8482641" cy="4761781"/>
          </a:xfrm>
          <a:prstGeom prst="rect">
            <a:avLst/>
          </a:prstGeom>
        </p:spPr>
      </p:pic>
      <p:sp>
        <p:nvSpPr>
          <p:cNvPr id="5" name="TextBox 4">
            <a:extLst>
              <a:ext uri="{FF2B5EF4-FFF2-40B4-BE49-F238E27FC236}">
                <a16:creationId xmlns:a16="http://schemas.microsoft.com/office/drawing/2014/main" id="{8CEBEF14-27F8-9AE8-610E-222B273C3E78}"/>
              </a:ext>
            </a:extLst>
          </p:cNvPr>
          <p:cNvSpPr txBox="1"/>
          <p:nvPr/>
        </p:nvSpPr>
        <p:spPr>
          <a:xfrm>
            <a:off x="1009290" y="5929231"/>
            <a:ext cx="7418718" cy="307777"/>
          </a:xfrm>
          <a:prstGeom prst="rect">
            <a:avLst/>
          </a:prstGeom>
          <a:noFill/>
        </p:spPr>
        <p:txBody>
          <a:bodyPr wrap="square">
            <a:spAutoFit/>
          </a:bodyPr>
          <a:lstStyle/>
          <a:p>
            <a:r>
              <a:rPr lang="en-IN" b="1" dirty="0"/>
              <a:t>Flow Chart of Programmed I/O, Interrupt-driven I/O and DMA Modes of Data Transfer</a:t>
            </a:r>
          </a:p>
        </p:txBody>
      </p:sp>
    </p:spTree>
    <p:extLst>
      <p:ext uri="{BB962C8B-B14F-4D97-AF65-F5344CB8AC3E}">
        <p14:creationId xmlns:p14="http://schemas.microsoft.com/office/powerpoint/2010/main" val="401663684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1774</Words>
  <Application>Microsoft Office PowerPoint</Application>
  <PresentationFormat>On-screen Show (4:3)</PresentationFormat>
  <Paragraphs>138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Arial</vt:lpstr>
      <vt:lpstr>Candara</vt:lpstr>
      <vt:lpstr>Times New Roman</vt:lpstr>
      <vt:lpstr>Office Theme</vt:lpstr>
      <vt:lpstr>PowerPoint Presentation</vt:lpstr>
      <vt:lpstr>Data Transfer</vt:lpstr>
      <vt:lpstr>Data Transfer Modes</vt:lpstr>
      <vt:lpstr>Data Transfer Modes – Cont..</vt:lpstr>
      <vt:lpstr>Programmed I/O</vt:lpstr>
      <vt:lpstr>Programmed I/O Example and Flow Chart</vt:lpstr>
      <vt:lpstr>Interrupt-Initiated I/O</vt:lpstr>
      <vt:lpstr>Interrupt-Initiated I/O - Working</vt:lpstr>
      <vt:lpstr>Data Transfer - Flow Charts</vt:lpstr>
      <vt:lpstr>Interrupt-Initiated – Software Consideration </vt:lpstr>
      <vt:lpstr>Direct Memory Access (DMA)</vt:lpstr>
      <vt:lpstr>Direct Memory Access (DMA)</vt:lpstr>
      <vt:lpstr>Other Direct Transfer Modes</vt:lpstr>
      <vt:lpstr>Other Direct Transfer Modes</vt:lpstr>
      <vt:lpstr>Exercise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Kamal Saluja</cp:lastModifiedBy>
  <cp:revision>19</cp:revision>
  <dcterms:created xsi:type="dcterms:W3CDTF">2010-04-09T07:36:15Z</dcterms:created>
  <dcterms:modified xsi:type="dcterms:W3CDTF">2024-04-06T17:49:16Z</dcterms:modified>
</cp:coreProperties>
</file>