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301" r:id="rId2"/>
    <p:sldId id="261" r:id="rId3"/>
    <p:sldId id="269" r:id="rId4"/>
    <p:sldId id="311" r:id="rId5"/>
    <p:sldId id="297" r:id="rId6"/>
    <p:sldId id="303" r:id="rId7"/>
    <p:sldId id="304" r:id="rId8"/>
    <p:sldId id="305" r:id="rId9"/>
    <p:sldId id="306" r:id="rId10"/>
    <p:sldId id="307" r:id="rId11"/>
    <p:sldId id="308" r:id="rId12"/>
    <p:sldId id="309" r:id="rId13"/>
    <p:sldId id="295" r:id="rId14"/>
    <p:sldId id="298" r:id="rId15"/>
    <p:sldId id="302" r:id="rId16"/>
    <p:sldId id="299" r:id="rId17"/>
    <p:sldId id="310" r:id="rId18"/>
  </p:sldIdLst>
  <p:sldSz cx="9144000" cy="6858000" type="screen4x3"/>
  <p:notesSz cx="6858000" cy="9144000"/>
  <p:embeddedFontLst>
    <p:embeddedFont>
      <p:font typeface="Candara" panose="020E0502030303020204" pitchFamily="34" charset="0"/>
      <p:regular r:id="rId20"/>
      <p:bold r:id="rId21"/>
      <p:italic r:id="rId22"/>
      <p:boldItalic r:id="rId23"/>
    </p:embeddedFont>
    <p:embeddedFont>
      <p:font typeface="Tahoma" panose="020B060403050404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4049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565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0378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886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6959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416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400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87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99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20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00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83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99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504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Input-Output Processor (IOP), CPU-IOP Communication</a:t>
            </a: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a:t>
            </a:r>
            <a:r>
              <a:rPr lang="en-US" sz="3200" b="1" dirty="0">
                <a:solidFill>
                  <a:srgbClr val="FF0000"/>
                </a:solidFill>
                <a:latin typeface="Candara"/>
                <a:ea typeface="Candara"/>
                <a:cs typeface="Candara"/>
                <a:sym typeface="Candara"/>
              </a:rPr>
              <a:t>51</a:t>
            </a:r>
            <a:r>
              <a:rPr lang="en-US" sz="3200" b="1" i="0" u="none" strike="noStrike" cap="none" dirty="0">
                <a:solidFill>
                  <a:srgbClr val="FF0000"/>
                </a:solidFill>
                <a:latin typeface="Candara"/>
                <a:ea typeface="Candara"/>
                <a:cs typeface="Candara"/>
                <a:sym typeface="Candara"/>
              </a:rPr>
              <a:t>-53)</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136525"/>
            <a:ext cx="6665343" cy="8382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b="1" dirty="0">
                <a:latin typeface="Times New Roman" panose="02020603050405020304" pitchFamily="18" charset="0"/>
                <a:ea typeface="Candara"/>
                <a:cs typeface="Times New Roman" panose="02020603050405020304" pitchFamily="18" charset="0"/>
                <a:sym typeface="Candara"/>
              </a:rPr>
              <a:t>Command Field Operations Code</a:t>
            </a:r>
            <a:br>
              <a:rPr lang="en-IN" sz="2400" b="1" dirty="0">
                <a:latin typeface="Times New Roman" panose="02020603050405020304" pitchFamily="18" charset="0"/>
                <a:ea typeface="Candara"/>
                <a:cs typeface="Times New Roman" panose="02020603050405020304" pitchFamily="18" charset="0"/>
                <a:sym typeface="Candara"/>
              </a:rPr>
            </a:br>
            <a:endPar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command field corresponds to an operation code that specifies one of six basic types of I/O operations:</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 . Write - Transfer data from memory to I/O device.</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2. Read - Transfer data from I/O device to memory.</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3. Read backwards - Read magnetic tape with tape moving backward.</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4. Control - Used to initiate an operation not involving transfer of data, such as rewinding of tape or positioning a disk-access mechanism.</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5. Sense - Informs the channel to transfer its channel status word to</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location 64.</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6. Transfer in channel - Used instead of a jump instruction. Here the data</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address field specifies the address of the next command word to be executed by the channel.</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6878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136525"/>
            <a:ext cx="6665343" cy="8382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b="1" dirty="0">
                <a:latin typeface="Times New Roman" panose="02020603050405020304" pitchFamily="18" charset="0"/>
                <a:ea typeface="Candara"/>
                <a:cs typeface="Times New Roman" panose="02020603050405020304" pitchFamily="18" charset="0"/>
                <a:sym typeface="Candara"/>
              </a:rPr>
              <a:t>Example of a channel program</a:t>
            </a:r>
            <a:endPar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787161"/>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Let </a:t>
            </a:r>
            <a:r>
              <a:rPr lang="en-IN" sz="2000" dirty="0">
                <a:latin typeface="Times New Roman" panose="02020603050405020304" pitchFamily="18" charset="0"/>
                <a:ea typeface="Tahoma" panose="020B0604030504040204" pitchFamily="34" charset="0"/>
                <a:cs typeface="Times New Roman" panose="02020603050405020304" pitchFamily="18" charset="0"/>
              </a:rPr>
              <a:t>us take an example of channel program as given below.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It consists of three command words. </a:t>
            </a: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b="1" dirty="0">
                <a:latin typeface="Times New Roman" panose="02020603050405020304" pitchFamily="18" charset="0"/>
                <a:ea typeface="Candara"/>
                <a:cs typeface="Times New Roman" panose="02020603050405020304" pitchFamily="18" charset="0"/>
                <a:sym typeface="Candara"/>
              </a:rPr>
              <a:t>			          </a:t>
            </a:r>
            <a:r>
              <a:rPr lang="en-IN" sz="1600" b="1" dirty="0">
                <a:latin typeface="Times New Roman" panose="02020603050405020304" pitchFamily="18" charset="0"/>
                <a:ea typeface="Candara"/>
                <a:cs typeface="Times New Roman" panose="02020603050405020304" pitchFamily="18" charset="0"/>
                <a:sym typeface="Candara"/>
              </a:rPr>
              <a:t>IBM 370 - Channel program example</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first</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causes a transfer into a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magnetic tape of 60 bytes from memory starting at address 4000.</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p>
          <a:p>
            <a:pPr marL="0" lvl="0" indent="0" algn="just">
              <a:lnSpc>
                <a:spcPct val="107000"/>
              </a:lnSpc>
              <a:spcAft>
                <a:spcPts val="800"/>
              </a:spcAft>
              <a:buNone/>
              <a:tabLst>
                <a:tab pos="457200" algn="l"/>
              </a:tabLst>
            </a:pP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The next two command</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words perform a similar function with a different portion of memory and byte count.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905B7D4D-B058-C6BA-9B42-0509202F9C0E}"/>
              </a:ext>
            </a:extLst>
          </p:cNvPr>
          <p:cNvPicPr>
            <a:picLocks noChangeAspect="1"/>
          </p:cNvPicPr>
          <p:nvPr/>
        </p:nvPicPr>
        <p:blipFill>
          <a:blip r:embed="rId3"/>
          <a:stretch>
            <a:fillRect/>
          </a:stretch>
        </p:blipFill>
        <p:spPr>
          <a:xfrm>
            <a:off x="2363639" y="2144942"/>
            <a:ext cx="4537494" cy="1349835"/>
          </a:xfrm>
          <a:prstGeom prst="rect">
            <a:avLst/>
          </a:prstGeom>
        </p:spPr>
      </p:pic>
    </p:spTree>
    <p:extLst>
      <p:ext uri="{BB962C8B-B14F-4D97-AF65-F5344CB8AC3E}">
        <p14:creationId xmlns:p14="http://schemas.microsoft.com/office/powerpoint/2010/main" val="294816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112143" y="15755"/>
            <a:ext cx="6665343" cy="8382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b="1" dirty="0">
                <a:latin typeface="Times New Roman" panose="02020603050405020304" pitchFamily="18" charset="0"/>
                <a:ea typeface="Candara"/>
                <a:cs typeface="Times New Roman" panose="02020603050405020304" pitchFamily="18" charset="0"/>
                <a:sym typeface="Candara"/>
              </a:rPr>
              <a:t>Example of a channel program(Cont..)</a:t>
            </a:r>
            <a:endPar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The six flags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in each control word specify certain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interrelations between the command words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The first flag is set to 1 in the first command word to specify "data chaining."</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It results in combining the 60 bytes from the first command word with the 20 bytes of its successor into one record of 80 bytes. The 80 bytes are written on tape without any separation or gaps even though two memory sections were used. </a:t>
            </a:r>
          </a:p>
          <a:p>
            <a:pPr marL="0" lvl="0" indent="0" algn="just">
              <a:lnSpc>
                <a:spcPct val="107000"/>
              </a:lnSpc>
              <a:spcAft>
                <a:spcPts val="800"/>
              </a:spcAft>
              <a:buNone/>
              <a:tabLst>
                <a:tab pos="457200" algn="l"/>
              </a:tabLst>
            </a:pP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The second flag is set to 1 in the second command word</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to specify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"command chaining.</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It informs the channel that the next command word will use the same I/O device (tape). The channel informs the tape unit to start inserting a record gap on the tape and proceeds to read the next command word from memory.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40 bytes of the third command word are then written on tape as a separate record. When all the flags are equal to zero, it signifies the end of I/0 operations for the particular I/0 device.</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45314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49" name="Google Shape;49;p11"/>
          <p:cNvSpPr txBox="1"/>
          <p:nvPr/>
        </p:nvSpPr>
        <p:spPr>
          <a:xfrm>
            <a:off x="517706" y="1209215"/>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Advantages of Input-Output processor</a:t>
            </a:r>
          </a:p>
          <a:p>
            <a:pPr marL="0" marR="0" lvl="0" indent="0" rtl="0">
              <a:lnSpc>
                <a:spcPct val="150000"/>
              </a:lnSpc>
              <a:spcBef>
                <a:spcPts val="0"/>
              </a:spcBef>
              <a:spcAft>
                <a:spcPts val="0"/>
              </a:spcAft>
              <a:buNone/>
            </a:pP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2" name="Google Shape;49;p11">
            <a:extLst>
              <a:ext uri="{FF2B5EF4-FFF2-40B4-BE49-F238E27FC236}">
                <a16:creationId xmlns:a16="http://schemas.microsoft.com/office/drawing/2014/main" id="{10BC9981-9262-CCB6-EA9C-E5FD71C463C7}"/>
              </a:ext>
            </a:extLst>
          </p:cNvPr>
          <p:cNvSpPr txBox="1"/>
          <p:nvPr/>
        </p:nvSpPr>
        <p:spPr>
          <a:xfrm>
            <a:off x="457321" y="1398997"/>
            <a:ext cx="8047703" cy="4449712"/>
          </a:xfrm>
          <a:prstGeom prst="rect">
            <a:avLst/>
          </a:prstGeom>
          <a:noFill/>
          <a:ln>
            <a:noFill/>
          </a:ln>
        </p:spPr>
        <p:txBody>
          <a:bodyPr spcFirstLastPara="1" wrap="square" lIns="91425" tIns="33100" rIns="91425" bIns="45700" anchor="ctr" anchorCtr="0">
            <a:noAutofit/>
          </a:bodyPr>
          <a:lstStyle/>
          <a:p>
            <a:pPr marL="285750" marR="0" lvl="0" indent="-285750" algn="just" rtl="0">
              <a:lnSpc>
                <a:spcPct val="150000"/>
              </a:lnSpc>
              <a:spcBef>
                <a:spcPts val="0"/>
              </a:spcBef>
              <a:spcAft>
                <a:spcPts val="0"/>
              </a:spcAf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rPr>
              <a:t>Speeds up the read-write operations as it does not involve a processor.</a:t>
            </a:r>
          </a:p>
          <a:p>
            <a:pPr marL="285750" marR="0" lvl="0" indent="-285750" algn="just" rtl="0">
              <a:lnSpc>
                <a:spcPct val="150000"/>
              </a:lnSpc>
              <a:spcBef>
                <a:spcPts val="0"/>
              </a:spcBef>
              <a:spcAft>
                <a:spcPts val="0"/>
              </a:spcAf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rPr>
              <a:t>I/O devices can access the main memory directly.</a:t>
            </a:r>
          </a:p>
          <a:p>
            <a:pPr marL="285750" marR="0" lvl="0" indent="-285750" algn="just" rtl="0">
              <a:lnSpc>
                <a:spcPct val="150000"/>
              </a:lnSpc>
              <a:spcBef>
                <a:spcPts val="0"/>
              </a:spcBef>
              <a:spcAft>
                <a:spcPts val="0"/>
              </a:spcAf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rPr>
              <a:t>Reduces the CPU overhead of waiting for I/O to complete.</a:t>
            </a:r>
          </a:p>
          <a:p>
            <a:pPr marL="285750" marR="0" lvl="0" indent="-285750" algn="just" rtl="0">
              <a:lnSpc>
                <a:spcPct val="150000"/>
              </a:lnSpc>
              <a:spcBef>
                <a:spcPts val="0"/>
              </a:spcBef>
              <a:spcAft>
                <a:spcPts val="0"/>
              </a:spcAft>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rPr>
              <a:t>Increased Scalability - A system can accommodate more input and output devices by adding I/O processors as needed.</a:t>
            </a:r>
            <a:endPar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Increases the hardware cost.</a:t>
            </a:r>
          </a:p>
          <a:p>
            <a:pPr marL="342900" indent="-342900" algn="l">
              <a:buFont typeface="Arial" panose="020B0604020202020204" pitchFamily="34" charset="0"/>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Cache coherence problem (keeping multiple local caches synchronized) can occur. </a:t>
            </a:r>
          </a:p>
          <a:p>
            <a:pPr marL="342900" indent="-342900" algn="l">
              <a:buFont typeface="Arial" panose="020B0604020202020204" pitchFamily="34" charset="0"/>
              <a:buChar char="•"/>
            </a:pPr>
            <a:r>
              <a:rPr lang="en-IN" sz="2000" i="0" dirty="0">
                <a:solidFill>
                  <a:srgbClr val="504B3A"/>
                </a:solidFill>
                <a:effectLst/>
                <a:highlight>
                  <a:srgbClr val="FFFFFF"/>
                </a:highlight>
                <a:latin typeface="Times New Roman" panose="02020603050405020304" pitchFamily="18" charset="0"/>
                <a:cs typeface="Times New Roman" panose="02020603050405020304" pitchFamily="18" charset="0"/>
              </a:rPr>
              <a:t>Complexity</a:t>
            </a:r>
            <a:r>
              <a:rPr lang="en-IN" sz="2000" i="0" dirty="0">
                <a:solidFill>
                  <a:srgbClr val="666666"/>
                </a:solidFill>
                <a:effectLst/>
                <a:highlight>
                  <a:srgbClr val="FFFFFF"/>
                </a:highligh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IN" sz="2000" i="0" dirty="0">
                <a:solidFill>
                  <a:srgbClr val="504B3A"/>
                </a:solidFill>
                <a:effectLst/>
                <a:highlight>
                  <a:srgbClr val="FFFFFF"/>
                </a:highlight>
                <a:latin typeface="Times New Roman" panose="02020603050405020304" pitchFamily="18" charset="0"/>
                <a:cs typeface="Times New Roman" panose="02020603050405020304" pitchFamily="18" charset="0"/>
              </a:rPr>
              <a:t>Security Risks</a:t>
            </a:r>
            <a:r>
              <a:rPr lang="en-IN" sz="2000" i="0" dirty="0">
                <a:solidFill>
                  <a:srgbClr val="666666"/>
                </a:solidFill>
                <a:effectLst/>
                <a:highlight>
                  <a:srgbClr val="FFFFFF"/>
                </a:highlight>
                <a:latin typeface="Times New Roman" panose="02020603050405020304" pitchFamily="18" charset="0"/>
                <a:cs typeface="Times New Roman" panose="02020603050405020304" pitchFamily="18" charset="0"/>
              </a:rPr>
              <a:t>.</a:t>
            </a:r>
          </a:p>
          <a:p>
            <a:pPr marL="285750" marR="0" lvl="0" indent="-285750" algn="just" rtl="0">
              <a:lnSpc>
                <a:spcPct val="150000"/>
              </a:lnSpc>
              <a:spcBef>
                <a:spcPts val="0"/>
              </a:spcBef>
              <a:spcAft>
                <a:spcPts val="0"/>
              </a:spcAft>
              <a:buFont typeface="Arial" panose="020B0604020202020204" pitchFamily="34" charset="0"/>
              <a:buChar char="•"/>
            </a:pPr>
            <a:endPar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endParaRPr lang="en-IN"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342900" marR="0" lvl="0" indent="-342900" algn="just" rtl="0">
              <a:lnSpc>
                <a:spcPct val="150000"/>
              </a:lnSpc>
              <a:spcBef>
                <a:spcPts val="0"/>
              </a:spcBef>
              <a:spcAft>
                <a:spcPts val="0"/>
              </a:spcAft>
              <a:buFont typeface="Arial" panose="020B0604020202020204" pitchFamily="34" charset="0"/>
              <a:buChar char="•"/>
            </a:pPr>
            <a:endPar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3" name="Google Shape;49;p11">
            <a:extLst>
              <a:ext uri="{FF2B5EF4-FFF2-40B4-BE49-F238E27FC236}">
                <a16:creationId xmlns:a16="http://schemas.microsoft.com/office/drawing/2014/main" id="{61081AC3-9AF0-0415-299B-FBEAE4055E9D}"/>
              </a:ext>
            </a:extLst>
          </p:cNvPr>
          <p:cNvSpPr txBox="1"/>
          <p:nvPr/>
        </p:nvSpPr>
        <p:spPr>
          <a:xfrm>
            <a:off x="457321" y="4303133"/>
            <a:ext cx="8047703" cy="523221"/>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Disadvantages of Input-Output processor</a:t>
            </a:r>
          </a:p>
          <a:p>
            <a:pPr marL="0" marR="0" lvl="0" indent="0" rtl="0">
              <a:lnSpc>
                <a:spcPct val="150000"/>
              </a:lnSpc>
              <a:spcBef>
                <a:spcPts val="0"/>
              </a:spcBef>
              <a:spcAft>
                <a:spcPts val="0"/>
              </a:spcAft>
              <a:buNone/>
            </a:pP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rtl="0">
              <a:lnSpc>
                <a:spcPct val="150000"/>
              </a:lnSpc>
              <a:spcBef>
                <a:spcPts val="0"/>
              </a:spcBef>
              <a:spcAft>
                <a:spcPts val="0"/>
              </a:spcAft>
              <a:buNone/>
            </a:pP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5" name="TextBox 4">
            <a:extLst>
              <a:ext uri="{FF2B5EF4-FFF2-40B4-BE49-F238E27FC236}">
                <a16:creationId xmlns:a16="http://schemas.microsoft.com/office/drawing/2014/main" id="{E176E73D-FCEC-E85C-B36A-E0232741F4BF}"/>
              </a:ext>
            </a:extLst>
          </p:cNvPr>
          <p:cNvSpPr txBox="1"/>
          <p:nvPr/>
        </p:nvSpPr>
        <p:spPr>
          <a:xfrm>
            <a:off x="0" y="242927"/>
            <a:ext cx="6461185" cy="523220"/>
          </a:xfrm>
          <a:prstGeom prst="rect">
            <a:avLst/>
          </a:prstGeom>
          <a:noFill/>
        </p:spPr>
        <p:txBody>
          <a:bodyPr wrap="square">
            <a:spAutoFit/>
          </a:bodyPr>
          <a:lstStyle/>
          <a:p>
            <a:r>
              <a:rPr lang="en-IN" sz="2800" b="1" dirty="0">
                <a:latin typeface="Times New Roman" panose="02020603050405020304" pitchFamily="18" charset="0"/>
                <a:ea typeface="Candara"/>
                <a:cs typeface="Times New Roman" panose="02020603050405020304" pitchFamily="18" charset="0"/>
                <a:sym typeface="Candara"/>
              </a:rPr>
              <a:t>IOP Advantages and Disadvantages</a:t>
            </a:r>
            <a:endParaRPr lang="en-IN" sz="2800" dirty="0"/>
          </a:p>
        </p:txBody>
      </p:sp>
    </p:spTree>
    <p:extLst>
      <p:ext uri="{BB962C8B-B14F-4D97-AF65-F5344CB8AC3E}">
        <p14:creationId xmlns:p14="http://schemas.microsoft.com/office/powerpoint/2010/main" val="113663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2" name="Google Shape;49;p11">
            <a:extLst>
              <a:ext uri="{FF2B5EF4-FFF2-40B4-BE49-F238E27FC236}">
                <a16:creationId xmlns:a16="http://schemas.microsoft.com/office/drawing/2014/main" id="{10BC9981-9262-CCB6-EA9C-E5FD71C463C7}"/>
              </a:ext>
            </a:extLst>
          </p:cNvPr>
          <p:cNvSpPr txBox="1"/>
          <p:nvPr/>
        </p:nvSpPr>
        <p:spPr>
          <a:xfrm>
            <a:off x="526212" y="931654"/>
            <a:ext cx="7867169" cy="5115463"/>
          </a:xfrm>
          <a:prstGeom prst="rect">
            <a:avLst/>
          </a:prstGeom>
          <a:noFill/>
          <a:ln>
            <a:noFill/>
          </a:ln>
        </p:spPr>
        <p:txBody>
          <a:bodyPr spcFirstLastPara="1" wrap="square" lIns="91425" tIns="33100" rIns="91425" bIns="45700" anchor="ctr" anchorCtr="0">
            <a:noAutofit/>
          </a:bodyPr>
          <a:lstStyle/>
          <a:p>
            <a:pPr marL="342900" indent="-342900" algn="just">
              <a:buFont typeface="Arial" panose="020B0604020202020204" pitchFamily="34" charset="0"/>
              <a:buChar char="•"/>
            </a:pP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communication channel between the CPU (Central Processing Unit) and the IOP (I/O Processor) depends on the system architecture and design. </a:t>
            </a:r>
          </a:p>
          <a:p>
            <a:pPr marL="342900" indent="-342900" algn="just">
              <a:buFont typeface="Arial" panose="020B0604020202020204" pitchFamily="34" charset="0"/>
              <a:buChar char="•"/>
            </a:pP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many computer systems, especially in older architectures, the communication between the CPU and IOP was typically facilitated through a combination of buses and interfaces.</a:t>
            </a:r>
            <a:r>
              <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 </a:t>
            </a:r>
          </a:p>
          <a:p>
            <a:pPr marL="342900" indent="-342900" algn="just">
              <a:buFont typeface="Arial" panose="020B0604020202020204" pitchFamily="34" charset="0"/>
              <a:buChar char="•"/>
            </a:pPr>
            <a:r>
              <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This channel explains the commands executed by IOP and CPU while performing some programs. </a:t>
            </a:r>
          </a:p>
          <a:p>
            <a:pPr marL="342900" indent="-342900" algn="just">
              <a:buFont typeface="Arial" panose="020B0604020202020204" pitchFamily="34" charset="0"/>
              <a:buChar char="•"/>
            </a:pPr>
            <a:r>
              <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The CPU do not executes the instructions but it assigns the task of initiating operations, the instructions are executed by IOP.</a:t>
            </a:r>
          </a:p>
          <a:p>
            <a:pPr marL="342900" indent="-342900" algn="just">
              <a:buFont typeface="Arial" panose="020B0604020202020204" pitchFamily="34" charset="0"/>
              <a:buChar char="•"/>
            </a:pPr>
            <a:r>
              <a:rPr lang="en-IN"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The data formats of peripheral devices differ from memory and CPU data formats. The </a:t>
            </a:r>
            <a:r>
              <a:rPr lang="en-IN" sz="2000" i="0" u="none" strike="noStrike" cap="none"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lOP</a:t>
            </a:r>
            <a:r>
              <a:rPr lang="en-IN"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 must structure data words from many different sources. For example, it may be necessary to take four bytes from an input device and pack them into one 32-bit word before the transfer to memory.</a:t>
            </a:r>
            <a:r>
              <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 </a:t>
            </a:r>
          </a:p>
        </p:txBody>
      </p:sp>
      <p:sp>
        <p:nvSpPr>
          <p:cNvPr id="4" name="TextBox 3">
            <a:extLst>
              <a:ext uri="{FF2B5EF4-FFF2-40B4-BE49-F238E27FC236}">
                <a16:creationId xmlns:a16="http://schemas.microsoft.com/office/drawing/2014/main" id="{9D04C5B6-3CE6-BAE1-0285-5B1101B52A00}"/>
              </a:ext>
            </a:extLst>
          </p:cNvPr>
          <p:cNvSpPr txBox="1"/>
          <p:nvPr/>
        </p:nvSpPr>
        <p:spPr>
          <a:xfrm>
            <a:off x="258793" y="153629"/>
            <a:ext cx="4572000" cy="579967"/>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CPU – IOP Communication</a:t>
            </a:r>
          </a:p>
        </p:txBody>
      </p:sp>
    </p:spTree>
    <p:extLst>
      <p:ext uri="{BB962C8B-B14F-4D97-AF65-F5344CB8AC3E}">
        <p14:creationId xmlns:p14="http://schemas.microsoft.com/office/powerpoint/2010/main" val="93396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49" name="Google Shape;49;p11"/>
          <p:cNvSpPr txBox="1"/>
          <p:nvPr/>
        </p:nvSpPr>
        <p:spPr>
          <a:xfrm>
            <a:off x="457198" y="785705"/>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Communication channel between CPU and IOP </a:t>
            </a:r>
          </a:p>
        </p:txBody>
      </p:sp>
      <p:sp>
        <p:nvSpPr>
          <p:cNvPr id="2" name="Google Shape;49;p11">
            <a:extLst>
              <a:ext uri="{FF2B5EF4-FFF2-40B4-BE49-F238E27FC236}">
                <a16:creationId xmlns:a16="http://schemas.microsoft.com/office/drawing/2014/main" id="{10BC9981-9262-CCB6-EA9C-E5FD71C463C7}"/>
              </a:ext>
            </a:extLst>
          </p:cNvPr>
          <p:cNvSpPr txBox="1"/>
          <p:nvPr/>
        </p:nvSpPr>
        <p:spPr>
          <a:xfrm>
            <a:off x="547466" y="1500823"/>
            <a:ext cx="7867169" cy="2388253"/>
          </a:xfrm>
          <a:prstGeom prst="rect">
            <a:avLst/>
          </a:prstGeom>
          <a:noFill/>
          <a:ln>
            <a:noFill/>
          </a:ln>
        </p:spPr>
        <p:txBody>
          <a:bodyPr spcFirstLastPara="1" wrap="square" lIns="91425" tIns="33100" rIns="91425" bIns="45700" anchor="ctr" anchorCtr="0">
            <a:noAutofit/>
          </a:bodyPr>
          <a:lstStyle/>
          <a:p>
            <a:pPr marL="342900" indent="-342900" algn="just">
              <a:buFont typeface="Arial" panose="020B0604020202020204" pitchFamily="34" charset="0"/>
              <a:buChar char="•"/>
            </a:pPr>
            <a:endPar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Whenever CPU gets interrupt from IOP to access memory, t</a:t>
            </a:r>
            <a:r>
              <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his channel starts by CPU, by giving “test IOP path” instruction to IOP and then the communication begins as shown in figure on next slide.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IOP executes the instruction and check for status, if the status given to CPU is OK, then CPU gives start instruction to IOP and gives it some control and get back to some another program. </a:t>
            </a:r>
            <a:r>
              <a:rPr lang="en-IN" sz="2000" dirty="0">
                <a:latin typeface="Times New Roman" panose="02020603050405020304" pitchFamily="18" charset="0"/>
                <a:cs typeface="Times New Roman" panose="02020603050405020304" pitchFamily="18" charset="0"/>
              </a:rPr>
              <a:t>A</a:t>
            </a:r>
            <a:r>
              <a:rPr lang="en-IN" sz="2000" i="0" u="none" strike="noStrike" baseline="0" dirty="0">
                <a:latin typeface="Times New Roman" panose="02020603050405020304" pitchFamily="18" charset="0"/>
                <a:cs typeface="Times New Roman" panose="02020603050405020304" pitchFamily="18" charset="0"/>
              </a:rPr>
              <a:t>fter that IOP is able to access memory for its program</a:t>
            </a:r>
            <a:r>
              <a:rPr lang="en-IN" sz="2000" b="1" i="0" u="none" strike="noStrike" baseline="0" dirty="0">
                <a:latin typeface="Times New Roman" panose="02020603050405020304" pitchFamily="18" charset="0"/>
                <a:cs typeface="Times New Roman" panose="02020603050405020304" pitchFamily="18" charset="0"/>
              </a:rPr>
              <a:t>.</a:t>
            </a:r>
            <a:r>
              <a:rPr lang="en-IN" sz="2000" b="0" i="0" u="none" strike="noStrike" baseline="0" dirty="0">
                <a:latin typeface="Times New Roman" panose="02020603050405020304" pitchFamily="18" charset="0"/>
                <a:cs typeface="Times New Roman" panose="02020603050405020304" pitchFamily="18" charset="0"/>
              </a:rPr>
              <a:t> </a:t>
            </a: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Now IOP start controlling I/O transfer directly and create another status report as well. </a:t>
            </a:r>
          </a:p>
          <a:p>
            <a:pPr marL="342900" indent="-342900" algn="just">
              <a:buFont typeface="Arial" panose="020B0604020202020204" pitchFamily="34" charset="0"/>
              <a:buChar char="•"/>
            </a:pP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As soon as this I/O transfer completes IOP once again </a:t>
            </a:r>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send interrupt </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to CPU, CPU again request for status of IOP, IOP check status word from memory location and gives it to CPU. </a:t>
            </a:r>
          </a:p>
          <a:p>
            <a:pPr marL="342900" indent="-342900" algn="just">
              <a:buFont typeface="Arial" panose="020B0604020202020204" pitchFamily="34" charset="0"/>
              <a:buChar char="•"/>
            </a:pP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Now CPU check the correctness of status and continues with the same process.</a:t>
            </a:r>
          </a:p>
          <a:p>
            <a:pPr marL="342900" indent="-342900" algn="just">
              <a:buFont typeface="Arial" panose="020B0604020202020204" pitchFamily="34" charset="0"/>
              <a:buChar char="•"/>
            </a:pPr>
            <a:endPar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4" name="TextBox 3">
            <a:extLst>
              <a:ext uri="{FF2B5EF4-FFF2-40B4-BE49-F238E27FC236}">
                <a16:creationId xmlns:a16="http://schemas.microsoft.com/office/drawing/2014/main" id="{9D04C5B6-3CE6-BAE1-0285-5B1101B52A00}"/>
              </a:ext>
            </a:extLst>
          </p:cNvPr>
          <p:cNvSpPr txBox="1"/>
          <p:nvPr/>
        </p:nvSpPr>
        <p:spPr>
          <a:xfrm>
            <a:off x="258792" y="153629"/>
            <a:ext cx="6294407" cy="579967"/>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CPU – IOP Communication (Cont..)</a:t>
            </a:r>
          </a:p>
        </p:txBody>
      </p:sp>
    </p:spTree>
    <p:extLst>
      <p:ext uri="{BB962C8B-B14F-4D97-AF65-F5344CB8AC3E}">
        <p14:creationId xmlns:p14="http://schemas.microsoft.com/office/powerpoint/2010/main" val="406112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2" name="Google Shape;49;p11">
            <a:extLst>
              <a:ext uri="{FF2B5EF4-FFF2-40B4-BE49-F238E27FC236}">
                <a16:creationId xmlns:a16="http://schemas.microsoft.com/office/drawing/2014/main" id="{10BC9981-9262-CCB6-EA9C-E5FD71C463C7}"/>
              </a:ext>
            </a:extLst>
          </p:cNvPr>
          <p:cNvSpPr txBox="1"/>
          <p:nvPr/>
        </p:nvSpPr>
        <p:spPr>
          <a:xfrm>
            <a:off x="517706" y="1514168"/>
            <a:ext cx="8047703" cy="2182761"/>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5" name="TextBox 4">
            <a:extLst>
              <a:ext uri="{FF2B5EF4-FFF2-40B4-BE49-F238E27FC236}">
                <a16:creationId xmlns:a16="http://schemas.microsoft.com/office/drawing/2014/main" id="{2259545A-6A14-4079-EB9A-C011F6E2F142}"/>
              </a:ext>
            </a:extLst>
          </p:cNvPr>
          <p:cNvSpPr txBox="1"/>
          <p:nvPr/>
        </p:nvSpPr>
        <p:spPr>
          <a:xfrm>
            <a:off x="2255557" y="6134796"/>
            <a:ext cx="4572000" cy="645754"/>
          </a:xfrm>
          <a:prstGeom prst="rect">
            <a:avLst/>
          </a:prstGeom>
          <a:noFill/>
        </p:spPr>
        <p:txBody>
          <a:bodyPr wrap="square">
            <a:spAutoFit/>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Fig: Communication steps in IOP operation</a:t>
            </a:r>
          </a:p>
          <a:p>
            <a:pPr algn="ctr">
              <a:lnSpc>
                <a:spcPct val="107000"/>
              </a:lnSpc>
              <a:spcAft>
                <a:spcPts val="800"/>
              </a:spcAft>
            </a:pP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C9D58DD-AA09-4E5C-F6D2-10411B110BAB}"/>
              </a:ext>
            </a:extLst>
          </p:cNvPr>
          <p:cNvSpPr txBox="1"/>
          <p:nvPr/>
        </p:nvSpPr>
        <p:spPr>
          <a:xfrm>
            <a:off x="0" y="153629"/>
            <a:ext cx="6478437" cy="579967"/>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CPU – IOP Communication (Cont..)</a:t>
            </a:r>
          </a:p>
        </p:txBody>
      </p:sp>
      <p:pic>
        <p:nvPicPr>
          <p:cNvPr id="6" name="Picture 5" descr="Communication steps in IOP operation">
            <a:extLst>
              <a:ext uri="{FF2B5EF4-FFF2-40B4-BE49-F238E27FC236}">
                <a16:creationId xmlns:a16="http://schemas.microsoft.com/office/drawing/2014/main" id="{7ED31946-9EF2-11ED-1D3B-74DBBB45D9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4686" y="2110726"/>
            <a:ext cx="4393323" cy="3446436"/>
          </a:xfrm>
          <a:prstGeom prst="rect">
            <a:avLst/>
          </a:prstGeom>
          <a:noFill/>
          <a:ln>
            <a:noFill/>
          </a:ln>
        </p:spPr>
      </p:pic>
      <p:sp>
        <p:nvSpPr>
          <p:cNvPr id="8" name="TextBox 7">
            <a:extLst>
              <a:ext uri="{FF2B5EF4-FFF2-40B4-BE49-F238E27FC236}">
                <a16:creationId xmlns:a16="http://schemas.microsoft.com/office/drawing/2014/main" id="{8EAF65A5-6CD5-661E-200F-9553629F5CFE}"/>
              </a:ext>
            </a:extLst>
          </p:cNvPr>
          <p:cNvSpPr txBox="1"/>
          <p:nvPr/>
        </p:nvSpPr>
        <p:spPr>
          <a:xfrm>
            <a:off x="578590" y="934622"/>
            <a:ext cx="7685516" cy="694742"/>
          </a:xfrm>
          <a:prstGeom prst="rect">
            <a:avLst/>
          </a:prstGeom>
          <a:noFill/>
        </p:spPr>
        <p:txBody>
          <a:bodyPr wrap="square">
            <a:spAutoFit/>
          </a:bodyPr>
          <a:lstStyle/>
          <a:p>
            <a:pPr marR="0" lvl="0" algn="just" rtl="0">
              <a:lnSpc>
                <a:spcPct val="150000"/>
              </a:lnSpc>
              <a:spcBef>
                <a:spcPts val="0"/>
              </a:spcBef>
              <a:spcAft>
                <a:spcPts val="0"/>
              </a:spcAft>
            </a:pPr>
            <a:r>
              <a:rPr lang="en-IN" sz="1400" dirty="0">
                <a:solidFill>
                  <a:schemeClr val="dk1"/>
                </a:solidFill>
                <a:latin typeface="Tahoma" panose="020B0604030504040204" pitchFamily="34" charset="0"/>
                <a:ea typeface="Tahoma" panose="020B0604030504040204" pitchFamily="34" charset="0"/>
                <a:cs typeface="Tahoma" panose="020B0604030504040204" pitchFamily="34" charset="0"/>
              </a:rPr>
              <a:t>The communication steps between CPU, IOP and Memory in completing data transfer is depicted in figure.</a:t>
            </a:r>
          </a:p>
        </p:txBody>
      </p:sp>
    </p:spTree>
    <p:extLst>
      <p:ext uri="{BB962C8B-B14F-4D97-AF65-F5344CB8AC3E}">
        <p14:creationId xmlns:p14="http://schemas.microsoft.com/office/powerpoint/2010/main" val="308046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2" name="Google Shape;49;p11">
            <a:extLst>
              <a:ext uri="{FF2B5EF4-FFF2-40B4-BE49-F238E27FC236}">
                <a16:creationId xmlns:a16="http://schemas.microsoft.com/office/drawing/2014/main" id="{10BC9981-9262-CCB6-EA9C-E5FD71C463C7}"/>
              </a:ext>
            </a:extLst>
          </p:cNvPr>
          <p:cNvSpPr txBox="1"/>
          <p:nvPr/>
        </p:nvSpPr>
        <p:spPr>
          <a:xfrm>
            <a:off x="517706" y="1514168"/>
            <a:ext cx="8047703" cy="2182761"/>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3" name="Picture 2">
            <a:extLst>
              <a:ext uri="{FF2B5EF4-FFF2-40B4-BE49-F238E27FC236}">
                <a16:creationId xmlns:a16="http://schemas.microsoft.com/office/drawing/2014/main" id="{BF5AB59A-AE4A-099F-9697-8785B62A47D1}"/>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82151" y="1173192"/>
            <a:ext cx="5145406" cy="4428246"/>
          </a:xfrm>
          <a:prstGeom prst="rect">
            <a:avLst/>
          </a:prstGeom>
          <a:noFill/>
          <a:ln>
            <a:noFill/>
          </a:ln>
        </p:spPr>
      </p:pic>
      <p:sp>
        <p:nvSpPr>
          <p:cNvPr id="5" name="TextBox 4">
            <a:extLst>
              <a:ext uri="{FF2B5EF4-FFF2-40B4-BE49-F238E27FC236}">
                <a16:creationId xmlns:a16="http://schemas.microsoft.com/office/drawing/2014/main" id="{2259545A-6A14-4079-EB9A-C011F6E2F142}"/>
              </a:ext>
            </a:extLst>
          </p:cNvPr>
          <p:cNvSpPr txBox="1"/>
          <p:nvPr/>
        </p:nvSpPr>
        <p:spPr>
          <a:xfrm>
            <a:off x="2255557" y="6134796"/>
            <a:ext cx="4572000" cy="312650"/>
          </a:xfrm>
          <a:prstGeom prst="rect">
            <a:avLst/>
          </a:prstGeom>
          <a:noFill/>
        </p:spPr>
        <p:txBody>
          <a:bodyPr wrap="square">
            <a:spAutoFit/>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Fig: Communication channel between IOP and CPU</a:t>
            </a:r>
          </a:p>
        </p:txBody>
      </p:sp>
      <p:sp>
        <p:nvSpPr>
          <p:cNvPr id="4" name="TextBox 3">
            <a:extLst>
              <a:ext uri="{FF2B5EF4-FFF2-40B4-BE49-F238E27FC236}">
                <a16:creationId xmlns:a16="http://schemas.microsoft.com/office/drawing/2014/main" id="{2C9D58DD-AA09-4E5C-F6D2-10411B110BAB}"/>
              </a:ext>
            </a:extLst>
          </p:cNvPr>
          <p:cNvSpPr txBox="1"/>
          <p:nvPr/>
        </p:nvSpPr>
        <p:spPr>
          <a:xfrm>
            <a:off x="0" y="153629"/>
            <a:ext cx="6478437" cy="579967"/>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CPU – IOP Communication (Cont..)</a:t>
            </a:r>
          </a:p>
        </p:txBody>
      </p:sp>
    </p:spTree>
    <p:extLst>
      <p:ext uri="{BB962C8B-B14F-4D97-AF65-F5344CB8AC3E}">
        <p14:creationId xmlns:p14="http://schemas.microsoft.com/office/powerpoint/2010/main" val="213748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Input–Output Processor (IOP)</a:t>
            </a: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285750" lvl="0" indent="-285750" algn="just">
              <a:lnSpc>
                <a:spcPct val="107000"/>
              </a:lnSpc>
              <a:spcAft>
                <a:spcPts val="800"/>
              </a:spcAft>
              <a:buFont typeface="Arial" panose="020B0604020202020204" pitchFamily="34" charset="0"/>
              <a:buChar char="•"/>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communication between the IOP and the devices is similar to the program control method of transfer and the communication with the memory is similar to the direct memory access method.</a:t>
            </a:r>
          </a:p>
          <a:p>
            <a:pPr marL="285750" lvl="0" indent="-285750" algn="just">
              <a:lnSpc>
                <a:spcPct val="107000"/>
              </a:lnSpc>
              <a:spcAft>
                <a:spcPts val="800"/>
              </a:spcAft>
              <a:buFont typeface="Arial" panose="020B0604020202020204" pitchFamily="34" charset="0"/>
              <a:buChar char="•"/>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CPU can act as master and the IOP act as slave processor. The CPU assigns the task of initiating operations where as IOP executes the instructions, and not the CPU. </a:t>
            </a:r>
          </a:p>
          <a:p>
            <a:pPr marL="285750" lvl="0" indent="-285750" algn="just">
              <a:lnSpc>
                <a:spcPct val="107000"/>
              </a:lnSpc>
              <a:spcAft>
                <a:spcPts val="800"/>
              </a:spcAft>
              <a:buFont typeface="Arial" panose="020B0604020202020204" pitchFamily="34" charset="0"/>
              <a:buChar char="•"/>
              <a:tabLst>
                <a:tab pos="457200" algn="l"/>
              </a:tabLst>
            </a:pPr>
            <a:r>
              <a:rPr lang="en-IN" sz="2000" dirty="0">
                <a:latin typeface="Times New Roman" panose="02020603050405020304" pitchFamily="18" charset="0"/>
                <a:ea typeface="Candara"/>
                <a:cs typeface="Times New Roman" panose="02020603050405020304" pitchFamily="18" charset="0"/>
                <a:sym typeface="Candara"/>
              </a:rPr>
              <a:t>CPU assigns the task of initiating the I/O operation by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testing the status of IOP</a:t>
            </a:r>
            <a:r>
              <a:rPr lang="en-IN" sz="2000" dirty="0">
                <a:latin typeface="Times New Roman" panose="02020603050405020304" pitchFamily="18" charset="0"/>
                <a:ea typeface="Candara"/>
                <a:cs typeface="Times New Roman" panose="02020603050405020304" pitchFamily="18" charset="0"/>
                <a:sym typeface="Candara"/>
              </a:rPr>
              <a:t>. If the status is fine, the processor continues its other works and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IOP handles the I/O operation</a:t>
            </a:r>
            <a:r>
              <a:rPr lang="en-IN" sz="2000" dirty="0">
                <a:latin typeface="Times New Roman" panose="02020603050405020304" pitchFamily="18" charset="0"/>
                <a:ea typeface="Candara"/>
                <a:cs typeface="Times New Roman" panose="02020603050405020304" pitchFamily="18" charset="0"/>
                <a:sym typeface="Candara"/>
              </a:rPr>
              <a:t>.</a:t>
            </a:r>
          </a:p>
          <a:p>
            <a:pPr marL="285750" lvl="0" indent="-285750" algn="just">
              <a:lnSpc>
                <a:spcPct val="107000"/>
              </a:lnSpc>
              <a:spcAft>
                <a:spcPts val="800"/>
              </a:spcAft>
              <a:buFont typeface="Arial" panose="020B0604020202020204" pitchFamily="34" charset="0"/>
              <a:buChar char="•"/>
              <a:tabLst>
                <a:tab pos="457200" algn="l"/>
              </a:tabLst>
            </a:pPr>
            <a:r>
              <a:rPr lang="en-IN" sz="2000" dirty="0">
                <a:latin typeface="Times New Roman" panose="02020603050405020304" pitchFamily="18" charset="0"/>
                <a:ea typeface="Candara"/>
                <a:cs typeface="Times New Roman" panose="02020603050405020304" pitchFamily="18" charset="0"/>
                <a:sym typeface="Candara"/>
              </a:rPr>
              <a:t>After the input is completed, IOP transfers its content to memory by stealing one memory cycle from CPU. Similarly, an output is directly transferred from memory to IOP, stealing a memory cycle and from IOP to the output device at a rate the device accepts the output as shown in figure on next slide.</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Input–Output Processor (IOP)</a:t>
            </a:r>
            <a:endParaRPr sz="2800" b="1" dirty="0">
              <a:latin typeface="Candara"/>
              <a:ea typeface="Candara"/>
              <a:cs typeface="Candara"/>
              <a:sym typeface="Candara"/>
            </a:endParaRPr>
          </a:p>
        </p:txBody>
      </p:sp>
      <p:sp>
        <p:nvSpPr>
          <p:cNvPr id="93" name="Google Shape;93;p5"/>
          <p:cNvSpPr txBox="1">
            <a:spLocks noGrp="1"/>
          </p:cNvSpPr>
          <p:nvPr>
            <p:ph type="body" idx="1"/>
          </p:nvPr>
        </p:nvSpPr>
        <p:spPr>
          <a:xfrm>
            <a:off x="152400" y="1066800"/>
            <a:ext cx="8754894" cy="5495303"/>
          </a:xfrm>
          <a:prstGeom prst="rect">
            <a:avLst/>
          </a:prstGeom>
          <a:noFill/>
          <a:ln>
            <a:noFill/>
          </a:ln>
        </p:spPr>
        <p:txBody>
          <a:bodyPr spcFirstLastPara="1" wrap="square" lIns="91425" tIns="45700" rIns="91425" bIns="45700" anchor="t" anchorCtr="0">
            <a:noAutofit/>
          </a:bodyPr>
          <a:lstStyle/>
          <a:p>
            <a:pPr marL="342900" algn="just"/>
            <a:r>
              <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IOPs are also called Peripheral Processing Unit (PPU). IOPs are also called </a:t>
            </a:r>
            <a:r>
              <a:rPr lang="en-US" sz="2000" b="1"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I/O Channels</a:t>
            </a:r>
            <a:r>
              <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rPr>
              <a:t> in Mainframe.</a:t>
            </a:r>
          </a:p>
          <a:p>
            <a:pPr marL="342900" algn="just"/>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Instructions that are read from memory by an IOP are also called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commands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to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distinguish them from instructions that are read by CPU</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Commands are prepared by programmers and are stored in memory.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Command words make the program for IOP</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CPU informs the IOP where to find the commands in memory as shown in </a:t>
            </a:r>
            <a:r>
              <a:rPr lang="en-IN" sz="2000" dirty="0">
                <a:latin typeface="Times New Roman" panose="02020603050405020304" pitchFamily="18" charset="0"/>
                <a:ea typeface="Tahoma" panose="020B0604030504040204" pitchFamily="34" charset="0"/>
                <a:cs typeface="Times New Roman" panose="02020603050405020304" pitchFamily="18" charset="0"/>
              </a:rPr>
              <a:t>below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figure named “data transfer between IOP and CPU” . </a:t>
            </a:r>
          </a:p>
          <a:p>
            <a:pPr marL="0" indent="0" algn="just">
              <a:buNone/>
            </a:pPr>
            <a:endParaRPr lang="en-US" sz="2000" i="0" u="none" strike="noStrike" cap="none"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L="0" lvl="0" indent="0" algn="just" rtl="0">
              <a:spcBef>
                <a:spcPts val="360"/>
              </a:spcBef>
              <a:spcAft>
                <a:spcPts val="0"/>
              </a:spcAft>
              <a:buClr>
                <a:schemeClr val="dk1"/>
              </a:buClr>
              <a:buSzPts val="1800"/>
              <a:buNone/>
            </a:pPr>
            <a:r>
              <a:rPr lang="en-IN" sz="2000" dirty="0">
                <a:latin typeface="Times New Roman" panose="02020603050405020304" pitchFamily="18" charset="0"/>
                <a:ea typeface="Candara"/>
                <a:cs typeface="Times New Roman" panose="02020603050405020304" pitchFamily="18" charset="0"/>
                <a:sym typeface="Candara"/>
              </a:rPr>
              <a:t> </a:t>
            </a:r>
            <a:endParaRPr sz="2000" dirty="0">
              <a:latin typeface="Times New Roman" panose="02020603050405020304" pitchFamily="18" charset="0"/>
              <a:ea typeface="Candara"/>
              <a:cs typeface="Times New Roman" panose="02020603050405020304" pitchFamily="18" charset="0"/>
              <a:sym typeface="Candara"/>
            </a:endParaRPr>
          </a:p>
        </p:txBody>
      </p:sp>
      <p:sp>
        <p:nvSpPr>
          <p:cNvPr id="94" name="Google Shape;9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95" name="Google Shape;9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Picture 2">
            <a:extLst>
              <a:ext uri="{FF2B5EF4-FFF2-40B4-BE49-F238E27FC236}">
                <a16:creationId xmlns:a16="http://schemas.microsoft.com/office/drawing/2014/main" id="{D21454CD-2024-3AF0-5378-1977E9EC8AF0}"/>
              </a:ext>
            </a:extLst>
          </p:cNvPr>
          <p:cNvPicPr>
            <a:picLocks noChangeAspect="1"/>
          </p:cNvPicPr>
          <p:nvPr/>
        </p:nvPicPr>
        <p:blipFill>
          <a:blip r:embed="rId3"/>
          <a:stretch>
            <a:fillRect/>
          </a:stretch>
        </p:blipFill>
        <p:spPr>
          <a:xfrm>
            <a:off x="248208" y="3584516"/>
            <a:ext cx="4953691" cy="2143424"/>
          </a:xfrm>
          <a:prstGeom prst="rect">
            <a:avLst/>
          </a:prstGeom>
        </p:spPr>
      </p:pic>
      <p:sp>
        <p:nvSpPr>
          <p:cNvPr id="5" name="TextBox 4">
            <a:extLst>
              <a:ext uri="{FF2B5EF4-FFF2-40B4-BE49-F238E27FC236}">
                <a16:creationId xmlns:a16="http://schemas.microsoft.com/office/drawing/2014/main" id="{5C0DA4B7-8D24-866F-9DDE-9ED0415EA891}"/>
              </a:ext>
            </a:extLst>
          </p:cNvPr>
          <p:cNvSpPr txBox="1"/>
          <p:nvPr/>
        </p:nvSpPr>
        <p:spPr>
          <a:xfrm>
            <a:off x="1524000" y="5863808"/>
            <a:ext cx="2268747" cy="315275"/>
          </a:xfrm>
          <a:prstGeom prst="rect">
            <a:avLst/>
          </a:prstGeom>
          <a:noFill/>
        </p:spPr>
        <p:txBody>
          <a:bodyPr wrap="square">
            <a:spAutoFit/>
          </a:bodyPr>
          <a:lstStyle/>
          <a:p>
            <a:r>
              <a:rPr lang="en-IN" b="1" dirty="0"/>
              <a:t>Block Diagram of an IOP</a:t>
            </a:r>
          </a:p>
        </p:txBody>
      </p:sp>
      <p:pic>
        <p:nvPicPr>
          <p:cNvPr id="9" name="Picture 8">
            <a:extLst>
              <a:ext uri="{FF2B5EF4-FFF2-40B4-BE49-F238E27FC236}">
                <a16:creationId xmlns:a16="http://schemas.microsoft.com/office/drawing/2014/main" id="{62A7DF62-DBC9-22BC-1B57-D7A8E7EA9648}"/>
              </a:ext>
            </a:extLst>
          </p:cNvPr>
          <p:cNvPicPr>
            <a:picLocks noChangeAspect="1"/>
          </p:cNvPicPr>
          <p:nvPr/>
        </p:nvPicPr>
        <p:blipFill>
          <a:blip r:embed="rId4"/>
          <a:stretch>
            <a:fillRect/>
          </a:stretch>
        </p:blipFill>
        <p:spPr>
          <a:xfrm>
            <a:off x="5422393" y="3584516"/>
            <a:ext cx="3264407" cy="2143424"/>
          </a:xfrm>
          <a:prstGeom prst="rect">
            <a:avLst/>
          </a:prstGeom>
        </p:spPr>
      </p:pic>
      <p:sp>
        <p:nvSpPr>
          <p:cNvPr id="11" name="TextBox 10">
            <a:extLst>
              <a:ext uri="{FF2B5EF4-FFF2-40B4-BE49-F238E27FC236}">
                <a16:creationId xmlns:a16="http://schemas.microsoft.com/office/drawing/2014/main" id="{EE8F4865-EDDF-CE26-57E6-B198BDC67C7E}"/>
              </a:ext>
            </a:extLst>
          </p:cNvPr>
          <p:cNvSpPr txBox="1"/>
          <p:nvPr/>
        </p:nvSpPr>
        <p:spPr>
          <a:xfrm>
            <a:off x="5641676" y="5867557"/>
            <a:ext cx="3264407" cy="307777"/>
          </a:xfrm>
          <a:prstGeom prst="rect">
            <a:avLst/>
          </a:prstGeom>
          <a:noFill/>
        </p:spPr>
        <p:txBody>
          <a:bodyPr wrap="square">
            <a:spAutoFit/>
          </a:bodyPr>
          <a:lstStyle/>
          <a:p>
            <a:r>
              <a:rPr lang="en-IN" b="1" dirty="0"/>
              <a:t>Data Transfer between IOP and CPU</a:t>
            </a:r>
          </a:p>
        </p:txBody>
      </p:sp>
    </p:spTree>
    <p:extLst>
      <p:ext uri="{BB962C8B-B14F-4D97-AF65-F5344CB8AC3E}">
        <p14:creationId xmlns:p14="http://schemas.microsoft.com/office/powerpoint/2010/main" val="368555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Working of Input-Output Processor</a:t>
            </a: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IOP interacts with CPU by means of interrupt. Also, for ending the instruction, an interrupt is sent to CPU.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CPU initiate IOP program in main memory.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 I/O device requests the IOP when it needs to access or store data in memory. The IOP then asks the Processor to hold by sending it a Hold request (HLD). When the CPU receives a hold request, it sends the IOP a hold acknowledgment (HLDA) and IOP takes control of the system bus and permits data transfer.</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IOP again emits an interrupt once the data transfer is accomplished to notify the CPU that the transfer is complete.</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648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 name="Picture 4">
            <a:extLst>
              <a:ext uri="{FF2B5EF4-FFF2-40B4-BE49-F238E27FC236}">
                <a16:creationId xmlns:a16="http://schemas.microsoft.com/office/drawing/2014/main" id="{54BFEDCA-2A07-2F5E-C764-1FE1923C58B5}"/>
              </a:ext>
            </a:extLst>
          </p:cNvPr>
          <p:cNvPicPr>
            <a:picLocks noChangeAspect="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1071564" y="1164953"/>
            <a:ext cx="6651174" cy="4848003"/>
          </a:xfrm>
          <a:prstGeom prst="rect">
            <a:avLst/>
          </a:prstGeom>
          <a:noFill/>
          <a:ln>
            <a:noFill/>
          </a:ln>
        </p:spPr>
      </p:pic>
      <p:sp>
        <p:nvSpPr>
          <p:cNvPr id="4" name="TextBox 3">
            <a:extLst>
              <a:ext uri="{FF2B5EF4-FFF2-40B4-BE49-F238E27FC236}">
                <a16:creationId xmlns:a16="http://schemas.microsoft.com/office/drawing/2014/main" id="{474FFAE2-8B06-8A12-4D79-7AFEF9244CAD}"/>
              </a:ext>
            </a:extLst>
          </p:cNvPr>
          <p:cNvSpPr txBox="1"/>
          <p:nvPr/>
        </p:nvSpPr>
        <p:spPr>
          <a:xfrm>
            <a:off x="0" y="158547"/>
            <a:ext cx="6159260" cy="579967"/>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Working of Input-Output Processor (Cont..)</a:t>
            </a:r>
          </a:p>
        </p:txBody>
      </p:sp>
      <p:sp>
        <p:nvSpPr>
          <p:cNvPr id="6" name="TextBox 5">
            <a:extLst>
              <a:ext uri="{FF2B5EF4-FFF2-40B4-BE49-F238E27FC236}">
                <a16:creationId xmlns:a16="http://schemas.microsoft.com/office/drawing/2014/main" id="{B91633FF-890C-034D-01B1-3D23A981BF82}"/>
              </a:ext>
            </a:extLst>
          </p:cNvPr>
          <p:cNvSpPr txBox="1"/>
          <p:nvPr/>
        </p:nvSpPr>
        <p:spPr>
          <a:xfrm>
            <a:off x="3103294" y="6026083"/>
            <a:ext cx="2952449" cy="376834"/>
          </a:xfrm>
          <a:prstGeom prst="rect">
            <a:avLst/>
          </a:prstGeom>
          <a:noFill/>
        </p:spPr>
        <p:txBody>
          <a:bodyPr wrap="square">
            <a:spAutoFit/>
          </a:bodyPr>
          <a:lstStyle/>
          <a:p>
            <a:pPr marL="0" marR="0" lvl="0" indent="0" rtl="0">
              <a:lnSpc>
                <a:spcPct val="150000"/>
              </a:lnSpc>
              <a:spcBef>
                <a:spcPts val="0"/>
              </a:spcBef>
              <a:spcAft>
                <a:spcPts val="0"/>
              </a:spcAft>
              <a:buNone/>
            </a:pPr>
            <a:r>
              <a:rPr lang="en-US" sz="1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Working of Input-Output Processor</a:t>
            </a:r>
          </a:p>
        </p:txBody>
      </p:sp>
    </p:spTree>
    <p:extLst>
      <p:ext uri="{BB962C8B-B14F-4D97-AF65-F5344CB8AC3E}">
        <p14:creationId xmlns:p14="http://schemas.microsoft.com/office/powerpoint/2010/main" val="150577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IOP - IBM 370 I/0 Channel</a:t>
            </a: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I/O processor in the IBM 370 computer is called a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channel</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 typical computer system configuration includes a number of channels with each channel attached to one or more I/O devices.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three types of channels: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multiplexer, selector, and block-     multiplexer.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multiplexer channel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can be connected to a number of slow- and medium-speed devices and is capable of operating with a number of I/O devices simultaneously.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selector channel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is designed to handle one I/O operation at a time and is normally used to control one high-speed device.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block-multiplexer channel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combines 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features of both the multiplexer and selector channels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It provides a connection to a number of high-speed devices, but all I/O transfers are conducted with an entire block of data as compared to a multiplexer channel, which can transfer only one byte at a time.</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07279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400" b="1" dirty="0">
                <a:latin typeface="Times New Roman" panose="02020603050405020304" pitchFamily="18" charset="0"/>
                <a:ea typeface="Candara"/>
                <a:cs typeface="Times New Roman" panose="02020603050405020304" pitchFamily="18" charset="0"/>
                <a:sym typeface="Candara"/>
              </a:rPr>
              <a:t>IBM 370 I/0 Channel – Instruction Format</a:t>
            </a:r>
            <a:endPar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I/O instruction format has three fields: operation code, channel address,</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and device address as shown below. </a:t>
            </a: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computer system may have a number of channels, and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each is assigned an address.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Similarly, each channel may be connected to several devices and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each device is assigned an address.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p>
          <a:p>
            <a:pPr marL="0" lvl="0" indent="0" algn="just">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operation code specifies one of eight I/O instructions: </a:t>
            </a:r>
          </a:p>
          <a:p>
            <a:pPr lvl="0" indent="-457200" algn="just">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start I/O,  2. start I/O fast release, </a:t>
            </a:r>
          </a:p>
          <a:p>
            <a:pPr marL="0" lvl="0" indent="0" algn="just">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3.    test I/O,    4. clear I/O, </a:t>
            </a:r>
          </a:p>
          <a:p>
            <a:pPr marL="0" lvl="0" indent="0" algn="just">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5.    halt I/O,    6. halt device, </a:t>
            </a:r>
          </a:p>
          <a:p>
            <a:pPr lvl="0" indent="-457200" algn="just">
              <a:spcAft>
                <a:spcPts val="800"/>
              </a:spcAft>
              <a:buAutoNum type="arabicPeriod" startAt="7"/>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test channel, 8. store channel identification</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3" name="Picture 2">
            <a:extLst>
              <a:ext uri="{FF2B5EF4-FFF2-40B4-BE49-F238E27FC236}">
                <a16:creationId xmlns:a16="http://schemas.microsoft.com/office/drawing/2014/main" id="{E346EE3C-5A5E-244B-3A41-71ED816F3E8C}"/>
              </a:ext>
            </a:extLst>
          </p:cNvPr>
          <p:cNvPicPr>
            <a:picLocks noChangeAspect="1"/>
          </p:cNvPicPr>
          <p:nvPr/>
        </p:nvPicPr>
        <p:blipFill>
          <a:blip r:embed="rId3"/>
          <a:stretch>
            <a:fillRect/>
          </a:stretch>
        </p:blipFill>
        <p:spPr>
          <a:xfrm>
            <a:off x="4337359" y="1896242"/>
            <a:ext cx="2867425" cy="1197522"/>
          </a:xfrm>
          <a:prstGeom prst="rect">
            <a:avLst/>
          </a:prstGeom>
        </p:spPr>
      </p:pic>
    </p:spTree>
    <p:extLst>
      <p:ext uri="{BB962C8B-B14F-4D97-AF65-F5344CB8AC3E}">
        <p14:creationId xmlns:p14="http://schemas.microsoft.com/office/powerpoint/2010/main" val="248608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553200" cy="8382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b="1" dirty="0">
                <a:latin typeface="Times New Roman" panose="02020603050405020304" pitchFamily="18" charset="0"/>
                <a:ea typeface="Candara"/>
                <a:cs typeface="Times New Roman" panose="02020603050405020304" pitchFamily="18" charset="0"/>
                <a:sym typeface="Candara"/>
              </a:rPr>
              <a:t>IBM 370 I/0 Channel – Channel Status Word</a:t>
            </a:r>
            <a:br>
              <a:rPr lang="en-IN" sz="2400" b="1" dirty="0">
                <a:latin typeface="Times New Roman" panose="02020603050405020304" pitchFamily="18" charset="0"/>
                <a:ea typeface="Candara"/>
                <a:cs typeface="Times New Roman" panose="02020603050405020304" pitchFamily="18" charset="0"/>
                <a:sym typeface="Candara"/>
              </a:rPr>
            </a:br>
            <a:endPar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310551" y="1028700"/>
            <a:ext cx="8376249"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format of the channel status word is shown below. It is always stored in location 64 in memory. </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key field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is a protection mechanism used to prevent unauthorized access by one user to information that belongs to another user or to the operating system.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address field (where to put data)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the status word gives the address of the last command word used by the channel.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count field (how much)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gives the residual count when the transfer was terminated. The count field will show zero if the transfer was completed successfully.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status field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identifies the conditions in the device and the channel and any errors that occurred during the transfer.</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6" name="Picture 5">
            <a:extLst>
              <a:ext uri="{FF2B5EF4-FFF2-40B4-BE49-F238E27FC236}">
                <a16:creationId xmlns:a16="http://schemas.microsoft.com/office/drawing/2014/main" id="{9132FBA2-5F72-5015-15AF-E618B3270456}"/>
              </a:ext>
            </a:extLst>
          </p:cNvPr>
          <p:cNvPicPr>
            <a:picLocks noChangeAspect="1"/>
          </p:cNvPicPr>
          <p:nvPr/>
        </p:nvPicPr>
        <p:blipFill>
          <a:blip r:embed="rId3"/>
          <a:stretch>
            <a:fillRect/>
          </a:stretch>
        </p:blipFill>
        <p:spPr>
          <a:xfrm>
            <a:off x="2856033" y="1623578"/>
            <a:ext cx="4277322" cy="1057423"/>
          </a:xfrm>
          <a:prstGeom prst="rect">
            <a:avLst/>
          </a:prstGeom>
        </p:spPr>
      </p:pic>
    </p:spTree>
    <p:extLst>
      <p:ext uri="{BB962C8B-B14F-4D97-AF65-F5344CB8AC3E}">
        <p14:creationId xmlns:p14="http://schemas.microsoft.com/office/powerpoint/2010/main" val="276747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136525"/>
            <a:ext cx="6665343" cy="8382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b="1" dirty="0">
                <a:latin typeface="Times New Roman" panose="02020603050405020304" pitchFamily="18" charset="0"/>
                <a:ea typeface="Candara"/>
                <a:cs typeface="Times New Roman" panose="02020603050405020304" pitchFamily="18" charset="0"/>
                <a:sym typeface="Candara"/>
              </a:rPr>
              <a:t>IBM 370 I/0 Channel – Channel Command Word</a:t>
            </a:r>
            <a:br>
              <a:rPr lang="en-IN" sz="2400" b="1" dirty="0">
                <a:latin typeface="Times New Roman" panose="02020603050405020304" pitchFamily="18" charset="0"/>
                <a:ea typeface="Candara"/>
                <a:cs typeface="Times New Roman" panose="02020603050405020304" pitchFamily="18" charset="0"/>
                <a:sym typeface="Candara"/>
              </a:rPr>
            </a:br>
            <a:endParaRPr lang="en-US" sz="24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format of the channel command word is shown below. </a:t>
            </a: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data address field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specifies the first address of a memory buffer.</a:t>
            </a:r>
          </a:p>
          <a:p>
            <a:pPr marL="0" lvl="0" indent="0" algn="just">
              <a:lnSpc>
                <a:spcPct val="107000"/>
              </a:lnSpc>
              <a:spcAft>
                <a:spcPts val="800"/>
              </a:spcAft>
              <a:buNone/>
              <a:tabLst>
                <a:tab pos="457200" algn="l"/>
              </a:tabLst>
            </a:pP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count field</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gives the number of bytes involved in the transfer. </a:t>
            </a:r>
          </a:p>
          <a:p>
            <a:pPr marL="0" lvl="0" indent="0" algn="just">
              <a:lnSpc>
                <a:spcPct val="107000"/>
              </a:lnSpc>
              <a:spcAft>
                <a:spcPts val="800"/>
              </a:spcAft>
              <a:buNone/>
              <a:tabLst>
                <a:tab pos="457200" algn="l"/>
              </a:tabLst>
            </a:pP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command field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specifies an I/O operation.</a:t>
            </a:r>
          </a:p>
          <a:p>
            <a:pPr marL="0" lvl="0" indent="0" algn="just">
              <a:lnSpc>
                <a:spcPct val="107000"/>
              </a:lnSpc>
              <a:spcAft>
                <a:spcPts val="800"/>
              </a:spcAft>
              <a:buNone/>
              <a:tabLst>
                <a:tab pos="457200" algn="l"/>
              </a:tabLst>
            </a:pPr>
            <a:r>
              <a:rPr lang="en-IN"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flag bits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provide additional information for the channel.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command field corresponds to an operation code specifies one of six basic types of I/O operations.</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a:extLst>
              <a:ext uri="{FF2B5EF4-FFF2-40B4-BE49-F238E27FC236}">
                <a16:creationId xmlns:a16="http://schemas.microsoft.com/office/drawing/2014/main" id="{5DCC0CE1-0612-C65D-FBD2-0402EEC3D808}"/>
              </a:ext>
            </a:extLst>
          </p:cNvPr>
          <p:cNvPicPr>
            <a:picLocks noChangeAspect="1"/>
          </p:cNvPicPr>
          <p:nvPr/>
        </p:nvPicPr>
        <p:blipFill>
          <a:blip r:embed="rId3"/>
          <a:stretch>
            <a:fillRect/>
          </a:stretch>
        </p:blipFill>
        <p:spPr>
          <a:xfrm>
            <a:off x="1026543" y="1687300"/>
            <a:ext cx="5638800" cy="1021394"/>
          </a:xfrm>
          <a:prstGeom prst="rect">
            <a:avLst/>
          </a:prstGeom>
        </p:spPr>
      </p:pic>
    </p:spTree>
    <p:extLst>
      <p:ext uri="{BB962C8B-B14F-4D97-AF65-F5344CB8AC3E}">
        <p14:creationId xmlns:p14="http://schemas.microsoft.com/office/powerpoint/2010/main" val="22751176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1848</Words>
  <Application>Microsoft Office PowerPoint</Application>
  <PresentationFormat>On-screen Show (4:3)</PresentationFormat>
  <Paragraphs>153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Candara</vt:lpstr>
      <vt:lpstr>Times New Roman</vt:lpstr>
      <vt:lpstr>Arial</vt:lpstr>
      <vt:lpstr>Calibri</vt:lpstr>
      <vt:lpstr>Tahoma</vt:lpstr>
      <vt:lpstr>Office Theme</vt:lpstr>
      <vt:lpstr>PowerPoint Presentation</vt:lpstr>
      <vt:lpstr>Input–Output Processor (IOP)</vt:lpstr>
      <vt:lpstr>Input–Output Processor (IOP)</vt:lpstr>
      <vt:lpstr>Working of Input-Output Processor</vt:lpstr>
      <vt:lpstr>PowerPoint Presentation</vt:lpstr>
      <vt:lpstr>IOP - IBM 370 I/0 Channel</vt:lpstr>
      <vt:lpstr>IBM 370 I/0 Channel – Instruction Format</vt:lpstr>
      <vt:lpstr>IBM 370 I/0 Channel – Channel Status Word </vt:lpstr>
      <vt:lpstr>IBM 370 I/0 Channel – Channel Command Word </vt:lpstr>
      <vt:lpstr>Command Field Operations Code </vt:lpstr>
      <vt:lpstr>Example of a channel program</vt:lpstr>
      <vt:lpstr>Example of a channel program(Cont..)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Kamal Saluja</cp:lastModifiedBy>
  <cp:revision>39</cp:revision>
  <dcterms:created xsi:type="dcterms:W3CDTF">2010-04-09T07:36:15Z</dcterms:created>
  <dcterms:modified xsi:type="dcterms:W3CDTF">2024-04-08T15:15:05Z</dcterms:modified>
</cp:coreProperties>
</file>