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301" r:id="rId2"/>
    <p:sldId id="261" r:id="rId3"/>
    <p:sldId id="312" r:id="rId4"/>
    <p:sldId id="319" r:id="rId5"/>
    <p:sldId id="313" r:id="rId6"/>
    <p:sldId id="336" r:id="rId7"/>
    <p:sldId id="315" r:id="rId8"/>
    <p:sldId id="320" r:id="rId9"/>
    <p:sldId id="317" r:id="rId10"/>
    <p:sldId id="318" r:id="rId11"/>
    <p:sldId id="322" r:id="rId12"/>
    <p:sldId id="324" r:id="rId13"/>
    <p:sldId id="323" r:id="rId14"/>
    <p:sldId id="337" r:id="rId15"/>
    <p:sldId id="325" r:id="rId16"/>
    <p:sldId id="326" r:id="rId17"/>
    <p:sldId id="338" r:id="rId18"/>
    <p:sldId id="327" r:id="rId19"/>
    <p:sldId id="328" r:id="rId20"/>
    <p:sldId id="329" r:id="rId21"/>
    <p:sldId id="331" r:id="rId22"/>
    <p:sldId id="330" r:id="rId23"/>
    <p:sldId id="332" r:id="rId24"/>
    <p:sldId id="333" r:id="rId25"/>
    <p:sldId id="339" r:id="rId26"/>
    <p:sldId id="334" r:id="rId27"/>
    <p:sldId id="335" r:id="rId28"/>
    <p:sldId id="340" r:id="rId29"/>
    <p:sldId id="341" r:id="rId30"/>
    <p:sldId id="342" r:id="rId31"/>
  </p:sldIdLst>
  <p:sldSz cx="9144000" cy="6858000" type="screen4x3"/>
  <p:notesSz cx="6858000" cy="9144000"/>
  <p:embeddedFontLst>
    <p:embeddedFont>
      <p:font typeface="Calibri" pitchFamily="34" charset="0"/>
      <p:regular r:id="rId33"/>
      <p:bold r:id="rId34"/>
      <p:italic r:id="rId35"/>
      <p:boldItalic r:id="rId36"/>
    </p:embeddedFont>
    <p:embeddedFont>
      <p:font typeface="Candara" pitchFamily="34" charset="0"/>
      <p:regular r:id="rId37"/>
      <p:bold r:id="rId38"/>
      <p:italic r:id="rId39"/>
      <p:boldItalic r:id="rId40"/>
    </p:embeddedFont>
    <p:embeddedFont>
      <p:font typeface="Tahoma" pitchFamily="34" charset="0"/>
      <p:regular r:id="rId41"/>
      <p:bold r:id="rId42"/>
    </p:embeddedFont>
    <p:embeddedFont>
      <p:font typeface="Poppins"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360"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090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4991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2289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20776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6176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3668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75540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8079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55834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44916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84948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4122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79385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77285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39544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08225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00241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25885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73732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8053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3340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1376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7644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15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4317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8342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21067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Organization:</a:t>
            </a: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Hierarchy, Main Memory, Auxiliary Memory </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a:t>
            </a:r>
            <a:r>
              <a:rPr lang="en-US" sz="3200" b="1" i="0" u="none" strike="noStrike" cap="none">
                <a:solidFill>
                  <a:srgbClr val="FF0000"/>
                </a:solidFill>
                <a:latin typeface="Candara"/>
                <a:ea typeface="Candara"/>
                <a:cs typeface="Candara"/>
                <a:sym typeface="Candara"/>
              </a:rPr>
              <a:t>Lecture </a:t>
            </a:r>
            <a:r>
              <a:rPr lang="en-US" sz="3200" b="1">
                <a:solidFill>
                  <a:srgbClr val="FF0000"/>
                </a:solidFill>
                <a:latin typeface="Candara"/>
                <a:ea typeface="Candara"/>
                <a:cs typeface="Candara"/>
                <a:sym typeface="Candara"/>
              </a:rPr>
              <a:t>54</a:t>
            </a:r>
            <a:r>
              <a:rPr lang="en-US" sz="3200" b="1" i="0" u="none" strike="noStrike" cap="none">
                <a:solidFill>
                  <a:srgbClr val="FF0000"/>
                </a:solidFill>
                <a:latin typeface="Candara"/>
                <a:ea typeface="Candara"/>
                <a:cs typeface="Candara"/>
                <a:sym typeface="Candara"/>
              </a:rPr>
              <a:t>-57)</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114300" indent="0" algn="l">
              <a:buNone/>
            </a:pPr>
            <a:r>
              <a:rPr lang="en-IN" sz="2000" b="0" i="0" u="none" strike="noStrike" baseline="0" dirty="0">
                <a:latin typeface="Times New Roman" panose="02020603050405020304" pitchFamily="18" charset="0"/>
                <a:cs typeface="Times New Roman" panose="02020603050405020304" pitchFamily="18" charset="0"/>
              </a:rPr>
              <a:t>The main memory is the central storage unit in a computer system. It is a relatively large and fast memory used to store programs and data during the computer operation.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We can broadly classify Primary Memory into two parts:</a:t>
            </a:r>
          </a:p>
          <a:p>
            <a:pPr marL="571500" lvl="1" indent="0">
              <a:buNone/>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 Read-Only Memory or ROM</a:t>
            </a:r>
          </a:p>
          <a:p>
            <a:pPr marL="571500" lvl="1" indent="0">
              <a:buNone/>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2. Random Access Memory or RAM</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pic>
        <p:nvPicPr>
          <p:cNvPr id="6" name="Picture 5">
            <a:extLst>
              <a:ext uri="{FF2B5EF4-FFF2-40B4-BE49-F238E27FC236}">
                <a16:creationId xmlns="" xmlns:a16="http://schemas.microsoft.com/office/drawing/2014/main" id="{52EEBD19-4ACD-97BD-E9C8-84F58A4A971B}"/>
              </a:ext>
            </a:extLst>
          </p:cNvPr>
          <p:cNvPicPr>
            <a:picLocks noChangeAspect="1"/>
          </p:cNvPicPr>
          <p:nvPr/>
        </p:nvPicPr>
        <p:blipFill>
          <a:blip r:embed="rId3"/>
          <a:stretch>
            <a:fillRect/>
          </a:stretch>
        </p:blipFill>
        <p:spPr>
          <a:xfrm>
            <a:off x="931653" y="3001992"/>
            <a:ext cx="7341080" cy="3328628"/>
          </a:xfrm>
          <a:prstGeom prst="rect">
            <a:avLst/>
          </a:prstGeom>
        </p:spPr>
      </p:pic>
    </p:spTree>
    <p:extLst>
      <p:ext uri="{BB962C8B-B14F-4D97-AF65-F5344CB8AC3E}">
        <p14:creationId xmlns="" xmlns:p14="http://schemas.microsoft.com/office/powerpoint/2010/main" val="33185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b="0" i="0" u="none" strike="noStrike" baseline="0" dirty="0">
                <a:latin typeface="Fd1277008-Identity-H"/>
              </a:rPr>
              <a:t>The principal technology used for the main memory is based on semiconductor integrated circuits. Integrated circuit RAM chips are available in two possible operating modes, static and dynamic.</a:t>
            </a:r>
          </a:p>
          <a:p>
            <a:pPr algn="just">
              <a:buFont typeface="Wingdings" panose="05000000000000000000" pitchFamily="2" charset="2"/>
              <a:buChar char="v"/>
            </a:pPr>
            <a:r>
              <a:rPr lang="en-IN" sz="2000" b="0" i="0" u="none" strike="noStrike" baseline="0" dirty="0">
                <a:latin typeface="Fd1277008-Identity-H"/>
              </a:rPr>
              <a:t>The static </a:t>
            </a:r>
            <a:r>
              <a:rPr lang="en-IN" sz="2000" b="0" i="0" u="none" strike="noStrike" baseline="0" dirty="0">
                <a:latin typeface="Fd1277024-Identity-H"/>
              </a:rPr>
              <a:t>RAM </a:t>
            </a:r>
            <a:r>
              <a:rPr lang="en-IN" sz="2000" b="0" i="0" u="none" strike="noStrike" baseline="0" dirty="0">
                <a:latin typeface="Fd1277008-Identity-H"/>
              </a:rPr>
              <a:t>consists essentially of internal flip-flops that store the binary information. The stored information remains valid as long as power is applied to the unit. </a:t>
            </a:r>
          </a:p>
          <a:p>
            <a:pPr algn="just">
              <a:buFont typeface="Wingdings" panose="05000000000000000000" pitchFamily="2" charset="2"/>
              <a:buChar char="v"/>
            </a:pPr>
            <a:r>
              <a:rPr lang="en-IN" sz="2000" b="0" i="0" u="none" strike="noStrike" baseline="0" dirty="0">
                <a:latin typeface="Fd1277008-Identity-H"/>
              </a:rPr>
              <a:t>The</a:t>
            </a:r>
            <a:r>
              <a:rPr lang="en-IN" sz="2000" dirty="0">
                <a:latin typeface="Fd1277008-Identity-H"/>
              </a:rPr>
              <a:t> </a:t>
            </a:r>
            <a:r>
              <a:rPr lang="en-IN" sz="2000" b="0" i="0" u="none" strike="noStrike" baseline="0" dirty="0">
                <a:latin typeface="Fd1277008-Identity-H"/>
              </a:rPr>
              <a:t>dynamic </a:t>
            </a:r>
            <a:r>
              <a:rPr lang="en-IN" sz="2000" b="0" i="0" u="none" strike="noStrike" baseline="0" dirty="0">
                <a:latin typeface="Fd1277024-Identity-H"/>
              </a:rPr>
              <a:t>RAM </a:t>
            </a:r>
            <a:r>
              <a:rPr lang="en-IN" sz="2000" b="0" i="0" u="none" strike="noStrike" baseline="0" dirty="0">
                <a:latin typeface="Fd1277008-Identity-H"/>
              </a:rPr>
              <a:t>stores the binary information in the form of electric charges that are applied to capacitors. The capacitors are provided inside the chip by MOS transistors. The stored charge on the capacitors tend to discharge with time and the capacitors must </a:t>
            </a:r>
            <a:r>
              <a:rPr lang="en-IN" sz="2000" b="0" i="0" u="none" strike="noStrike" baseline="0" dirty="0">
                <a:latin typeface="Fd989197-Identity-H"/>
              </a:rPr>
              <a:t>be </a:t>
            </a:r>
            <a:r>
              <a:rPr lang="en-IN" sz="2000" b="0" i="0" u="none" strike="noStrike" baseline="0" dirty="0">
                <a:latin typeface="Fd1277008-Identity-H"/>
              </a:rPr>
              <a:t>periodically recharged by refreshing the dynamic memory.</a:t>
            </a:r>
          </a:p>
          <a:p>
            <a:pPr algn="just">
              <a:buFont typeface="Wingdings" panose="05000000000000000000" pitchFamily="2" charset="2"/>
              <a:buChar char="v"/>
            </a:pPr>
            <a:r>
              <a:rPr lang="en-IN" sz="2000" b="0" i="0" u="none" strike="noStrike" baseline="0" dirty="0">
                <a:latin typeface="Fd1277008-Identity-H"/>
              </a:rPr>
              <a:t>Refreshing is done by cycling through the words every few milliseconds to restore the decaying charge. </a:t>
            </a:r>
          </a:p>
          <a:p>
            <a:pPr algn="just">
              <a:buFont typeface="Wingdings" panose="05000000000000000000" pitchFamily="2" charset="2"/>
              <a:buChar char="v"/>
            </a:pPr>
            <a:r>
              <a:rPr lang="en-IN" sz="2000" b="1" i="0" u="none" strike="noStrike" baseline="0" dirty="0">
                <a:latin typeface="Fd1277008-Identity-H"/>
              </a:rPr>
              <a:t>The dynamic </a:t>
            </a:r>
            <a:r>
              <a:rPr lang="en-IN" sz="2000" b="1" i="0" u="none" strike="noStrike" baseline="0" dirty="0">
                <a:latin typeface="Fd1277024-Identity-H"/>
              </a:rPr>
              <a:t>RAM </a:t>
            </a:r>
            <a:r>
              <a:rPr lang="en-IN" sz="2000" b="1" i="0" u="none" strike="noStrike" baseline="0" dirty="0">
                <a:latin typeface="Fd1277008-Identity-H"/>
              </a:rPr>
              <a:t>offers reduced power consumption and larger storage capacity in a single memory chip whereas static </a:t>
            </a:r>
            <a:r>
              <a:rPr lang="en-IN" sz="2000" b="1" i="0" u="none" strike="noStrike" baseline="0" dirty="0">
                <a:latin typeface="Fd1277024-Identity-H"/>
              </a:rPr>
              <a:t>RAM </a:t>
            </a:r>
            <a:r>
              <a:rPr lang="en-IN" sz="2000" b="1" i="0" u="none" strike="noStrike" baseline="0" dirty="0">
                <a:latin typeface="Fd1277008-Identity-H"/>
              </a:rPr>
              <a:t>is easier to use and has shorter read and write cycles.</a:t>
            </a:r>
          </a:p>
          <a:p>
            <a:pPr algn="just">
              <a:buFont typeface="Wingdings" panose="05000000000000000000" pitchFamily="2" charset="2"/>
              <a:buChar char="v"/>
            </a:pPr>
            <a:r>
              <a:rPr lang="en-IN" sz="1800" b="0" i="0" u="none" strike="noStrike" baseline="0" dirty="0">
                <a:latin typeface="Fd1277008-Identity-H"/>
              </a:rPr>
              <a:t>Most of the main memory in a general-purpose computer is made up of </a:t>
            </a:r>
            <a:r>
              <a:rPr lang="en-IN" sz="1800" b="0" i="0" u="none" strike="noStrike" baseline="0" dirty="0">
                <a:latin typeface="Fd1277024-Identity-H"/>
              </a:rPr>
              <a:t>RAM </a:t>
            </a:r>
            <a:r>
              <a:rPr lang="en-IN" sz="1800" b="0" i="0" u="none" strike="noStrike" baseline="0" dirty="0">
                <a:latin typeface="Fd1277008-Identity-H"/>
              </a:rPr>
              <a:t>integrated circuit chips, but a portion of the memory may be constructed with </a:t>
            </a:r>
            <a:r>
              <a:rPr lang="en-IN" sz="1800" b="1" i="0" u="none" strike="noStrike" baseline="0" dirty="0">
                <a:latin typeface="Fd1277008-Identity-H"/>
              </a:rPr>
              <a:t>ROM chips</a:t>
            </a:r>
            <a:r>
              <a:rPr lang="en-IN" sz="1800" b="0" i="0" u="none" strike="noStrike" baseline="0" dirty="0">
                <a:latin typeface="Fd1277008-Identity-H"/>
              </a:rPr>
              <a:t>.</a:t>
            </a:r>
            <a:endParaRPr lang="en-IN" sz="1050" b="1" dirty="0"/>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 xmlns:p14="http://schemas.microsoft.com/office/powerpoint/2010/main" val="25014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RAM: 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199" y="838199"/>
            <a:ext cx="8462513"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term, Random Access Memory (RAM), is basically applied to the memory system that is easily read from and written to by the processor. For a memory to be random access means that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any address can be accessed at any time, i.e., any memory, location</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can be accessed in a random manner without going through any other memory location. The access search time for each memory location is same. The block diagram of a RAM chip is shown in below figure.</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pic>
        <p:nvPicPr>
          <p:cNvPr id="3" name="Picture 2">
            <a:extLst>
              <a:ext uri="{FF2B5EF4-FFF2-40B4-BE49-F238E27FC236}">
                <a16:creationId xmlns="" xmlns:a16="http://schemas.microsoft.com/office/drawing/2014/main" id="{6A20FF89-0E39-9016-C0AF-73365A492C22}"/>
              </a:ext>
            </a:extLst>
          </p:cNvPr>
          <p:cNvPicPr>
            <a:picLocks noChangeAspect="1"/>
          </p:cNvPicPr>
          <p:nvPr/>
        </p:nvPicPr>
        <p:blipFill>
          <a:blip r:embed="rId3"/>
          <a:stretch>
            <a:fillRect/>
          </a:stretch>
        </p:blipFill>
        <p:spPr>
          <a:xfrm>
            <a:off x="618979" y="2954022"/>
            <a:ext cx="6330461" cy="3622790"/>
          </a:xfrm>
          <a:prstGeom prst="rect">
            <a:avLst/>
          </a:prstGeom>
        </p:spPr>
      </p:pic>
      <p:sp>
        <p:nvSpPr>
          <p:cNvPr id="6" name="Rectangle 5">
            <a:extLst>
              <a:ext uri="{FF2B5EF4-FFF2-40B4-BE49-F238E27FC236}">
                <a16:creationId xmlns="" xmlns:a16="http://schemas.microsoft.com/office/drawing/2014/main" id="{CB276D5C-61FA-B59E-19FA-D34164DAE5B5}"/>
              </a:ext>
            </a:extLst>
          </p:cNvPr>
          <p:cNvSpPr/>
          <p:nvPr/>
        </p:nvSpPr>
        <p:spPr>
          <a:xfrm>
            <a:off x="6935372" y="2940149"/>
            <a:ext cx="1751428" cy="309489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Typical RAM Chip</a:t>
            </a:r>
            <a:r>
              <a:rPr lang="en-IN" sz="1600" dirty="0">
                <a:solidFill>
                  <a:schemeClr val="tx1"/>
                </a:solidFill>
                <a:latin typeface="Times New Roman" panose="02020603050405020304" pitchFamily="18" charset="0"/>
                <a:cs typeface="Times New Roman" panose="02020603050405020304" pitchFamily="18" charset="0"/>
              </a:rPr>
              <a:t> (The capacity of</a:t>
            </a:r>
          </a:p>
          <a:p>
            <a:pPr algn="ctr"/>
            <a:r>
              <a:rPr lang="en-IN" sz="1600" dirty="0">
                <a:solidFill>
                  <a:schemeClr val="tx1"/>
                </a:solidFill>
                <a:latin typeface="Times New Roman" panose="02020603050405020304" pitchFamily="18" charset="0"/>
                <a:cs typeface="Times New Roman" panose="02020603050405020304" pitchFamily="18" charset="0"/>
              </a:rPr>
              <a:t>the memory is 128 words of eight bits per word. This requires a 7-bit address and an 8-bit bidirectional data bus)</a:t>
            </a:r>
          </a:p>
        </p:txBody>
      </p:sp>
    </p:spTree>
    <p:extLst>
      <p:ext uri="{BB962C8B-B14F-4D97-AF65-F5344CB8AC3E}">
        <p14:creationId xmlns="" xmlns:p14="http://schemas.microsoft.com/office/powerpoint/2010/main" val="179193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RAM Pin Description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b="0" i="0" u="none" strike="noStrike" baseline="0" dirty="0">
                <a:latin typeface="Fd1277008-Identity-H"/>
              </a:rPr>
              <a:t>The </a:t>
            </a:r>
            <a:r>
              <a:rPr lang="en-IN" sz="2000" b="1" i="0" u="none" strike="noStrike" baseline="0" dirty="0">
                <a:latin typeface="Fd1277008-Identity-H"/>
              </a:rPr>
              <a:t>read and write inputs </a:t>
            </a:r>
            <a:r>
              <a:rPr lang="en-IN" sz="2000" b="0" i="0" u="none" strike="noStrike" baseline="0" dirty="0">
                <a:latin typeface="Fd1277008-Identity-H"/>
              </a:rPr>
              <a:t>specify the memory operation and the </a:t>
            </a:r>
            <a:r>
              <a:rPr lang="en-IN" sz="2000" b="1" i="0" u="none" strike="noStrike" baseline="0" dirty="0">
                <a:latin typeface="Fd1277008-Identity-H"/>
              </a:rPr>
              <a:t>two chips select (CS) control inputs</a:t>
            </a:r>
            <a:r>
              <a:rPr lang="en-IN" sz="2000" b="0" i="0" u="none" strike="noStrike" baseline="0" dirty="0">
                <a:latin typeface="Fd1277008-Identity-H"/>
              </a:rPr>
              <a:t> are for enabling the chip only when it is selected by the microprocessor. </a:t>
            </a:r>
          </a:p>
          <a:p>
            <a:pPr algn="just">
              <a:buFont typeface="Wingdings" panose="05000000000000000000" pitchFamily="2" charset="2"/>
              <a:buChar char="v"/>
            </a:pPr>
            <a:r>
              <a:rPr lang="en-IN" sz="2000" b="0" i="0" u="none" strike="noStrike" baseline="0" dirty="0">
                <a:latin typeface="Fd1277008-Identity-H"/>
              </a:rPr>
              <a:t>The availability of more than one control input to select the chip facilitates the decoding of the address lines when multiple chips are used in the microcomputer. </a:t>
            </a:r>
          </a:p>
          <a:p>
            <a:pPr algn="just">
              <a:buFont typeface="Wingdings" panose="05000000000000000000" pitchFamily="2" charset="2"/>
              <a:buChar char="v"/>
            </a:pPr>
            <a:r>
              <a:rPr lang="en-IN" sz="2000" b="0" i="0" u="none" strike="noStrike" baseline="0" dirty="0">
                <a:latin typeface="Fd1277008-Identity-H"/>
              </a:rPr>
              <a:t>The function table listed in last slide specifies the operation of the RAM Chip.</a:t>
            </a:r>
            <a:r>
              <a:rPr lang="en-IN" sz="2000" dirty="0">
                <a:latin typeface="Fd1277008-Identity-H"/>
              </a:rPr>
              <a:t> </a:t>
            </a:r>
            <a:r>
              <a:rPr lang="en-IN" sz="2000" b="0" i="0" u="none" strike="noStrike" baseline="0" dirty="0">
                <a:latin typeface="Fd1277008-Identity-H"/>
              </a:rPr>
              <a:t>The unit is in operation only when CS1 = 1 and CS2 = 0. The bar on top of the second select variable indicates that this input is enabled when it is equa</a:t>
            </a:r>
            <a:r>
              <a:rPr lang="en-IN" sz="2000" dirty="0">
                <a:latin typeface="Fd1277008-Identity-H"/>
              </a:rPr>
              <a:t>l </a:t>
            </a:r>
            <a:r>
              <a:rPr lang="en-IN" sz="2000" b="0" i="0" u="none" strike="noStrike" baseline="0" dirty="0">
                <a:latin typeface="Fd1277008-Identity-H"/>
              </a:rPr>
              <a:t>to 0.</a:t>
            </a:r>
          </a:p>
          <a:p>
            <a:pPr algn="just">
              <a:buFont typeface="Wingdings" panose="05000000000000000000" pitchFamily="2" charset="2"/>
              <a:buChar char="v"/>
            </a:pPr>
            <a:r>
              <a:rPr lang="en-IN" sz="2000" b="0" i="0" u="none" strike="noStrike" baseline="0" dirty="0">
                <a:latin typeface="Fd1277008-Identity-H"/>
              </a:rPr>
              <a:t>If the chip select inputs are not enabled, or if they are enabled but the read or write inputs are not enabled, the memory is inhibited and its data bus is in a high-impedance state. </a:t>
            </a:r>
          </a:p>
          <a:p>
            <a:pPr algn="just">
              <a:buFont typeface="Wingdings" panose="05000000000000000000" pitchFamily="2" charset="2"/>
              <a:buChar char="v"/>
            </a:pPr>
            <a:r>
              <a:rPr lang="en-IN" sz="2000" b="0" i="0" u="none" strike="noStrike" baseline="0" dirty="0">
                <a:latin typeface="Fd1277008-Identity-H"/>
              </a:rPr>
              <a:t>When CS1 = 1 and CS2 = 0, the memory can be placed in a write or read mode. When the WR input is enabled, the memory stores a byte from the data bus into a location specified by the address input lines. </a:t>
            </a:r>
          </a:p>
          <a:p>
            <a:pPr algn="just">
              <a:buFont typeface="Wingdings" panose="05000000000000000000" pitchFamily="2" charset="2"/>
              <a:buChar char="v"/>
            </a:pPr>
            <a:r>
              <a:rPr lang="en-IN" sz="2000" b="0" i="0" u="none" strike="noStrike" baseline="0" dirty="0">
                <a:latin typeface="Fd1277008-Identity-H"/>
              </a:rPr>
              <a:t>When the RD input is enabled, the content of the selected byte is placed into the data bus. In this data can be output from RAM.</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 xmlns:p14="http://schemas.microsoft.com/office/powerpoint/2010/main" val="396451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Classification of RAM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The two main classifications of RAM are Static RAM (SRAM) and Dynamic RAM (DRAM).</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Static RAM or SRAM is </a:t>
            </a:r>
            <a:r>
              <a:rPr lang="en-IN" sz="2000" b="1" i="0" u="none" strike="noStrike" baseline="0" dirty="0">
                <a:latin typeface="Times New Roman" panose="02020603050405020304" pitchFamily="18" charset="0"/>
                <a:cs typeface="Times New Roman" panose="02020603050405020304" pitchFamily="18" charset="0"/>
              </a:rPr>
              <a:t>made from an array of flip-flops </a:t>
            </a:r>
            <a:r>
              <a:rPr lang="en-IN" sz="2000" b="0" i="0" u="none" strike="noStrike" baseline="0" dirty="0">
                <a:latin typeface="Times New Roman" panose="02020603050405020304" pitchFamily="18" charset="0"/>
                <a:cs typeface="Times New Roman" panose="02020603050405020304" pitchFamily="18" charset="0"/>
              </a:rPr>
              <a:t>where each flip-flop maintains a single bit of data within a single memory address or location.</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SRAM is a type of RAM that holds its data without external refresh as long as power is supplied to the circuit. The word ‘static’ indicates that the memory retains its content as long as power is applied to the circuit.</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Dynamic RAM is a type of RAM that only holds its data if it is continuously accessed by special logic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refresh circuit.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This circuitry reads the contents of each memory cell many hundreds of times per second to find out whether the memory cell is being used at that time by computer or not. </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Due to the way in which DRAM memory cells are constructed, the reading action itself refreshes the contents of the memory. If this is not done regularly, then DRAM will lose its contents even if it continues to have power supplied to it. Because of this refreshing action, the memory is called dynamic.</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 xmlns:p14="http://schemas.microsoft.com/office/powerpoint/2010/main" val="133979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ROM: 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796294"/>
            <a:ext cx="8462513"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ROM, which stands for read-only memory, is non-volatile memory that permanently stores instructions for your computer, although ROM is also random access.</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he ROM portion of main memory is needed for storing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 initial program called a bootstrap loader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bootstrap loader is a program whose function is to start the computer software operating when power is turned on. The startup of a computer consists of turning the power on and starting the execution of an initial program. Thus when power is turned on, the hardware of the computer sets the program counter to the first address of the bootstrap loader. The bootstrap program loads a portion of the operating system from disk to main memory and control is then transferred to the operating system, which prepares the computer for general use. ROM chips are also available in a variety of sizes.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pic>
        <p:nvPicPr>
          <p:cNvPr id="4" name="Picture 3">
            <a:extLst>
              <a:ext uri="{FF2B5EF4-FFF2-40B4-BE49-F238E27FC236}">
                <a16:creationId xmlns="" xmlns:a16="http://schemas.microsoft.com/office/drawing/2014/main" id="{82BF6061-3DBC-CB50-BB6B-A063DDF050B8}"/>
              </a:ext>
            </a:extLst>
          </p:cNvPr>
          <p:cNvPicPr>
            <a:picLocks noChangeAspect="1"/>
          </p:cNvPicPr>
          <p:nvPr/>
        </p:nvPicPr>
        <p:blipFill>
          <a:blip r:embed="rId3"/>
          <a:stretch>
            <a:fillRect/>
          </a:stretch>
        </p:blipFill>
        <p:spPr>
          <a:xfrm>
            <a:off x="1524000" y="5043815"/>
            <a:ext cx="4344006" cy="1505160"/>
          </a:xfrm>
          <a:prstGeom prst="rect">
            <a:avLst/>
          </a:prstGeom>
        </p:spPr>
      </p:pic>
      <p:sp>
        <p:nvSpPr>
          <p:cNvPr id="5" name="Rectangle 4">
            <a:extLst>
              <a:ext uri="{FF2B5EF4-FFF2-40B4-BE49-F238E27FC236}">
                <a16:creationId xmlns="" xmlns:a16="http://schemas.microsoft.com/office/drawing/2014/main" id="{1E8868CC-6146-6167-F798-48F437879830}"/>
              </a:ext>
            </a:extLst>
          </p:cNvPr>
          <p:cNvSpPr/>
          <p:nvPr/>
        </p:nvSpPr>
        <p:spPr>
          <a:xfrm>
            <a:off x="5644548" y="4905886"/>
            <a:ext cx="2826591" cy="14923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Typical ROM Chip</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38689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ROM Pin Description </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block diagram of a ROM chip is shown in previous slide.</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ROM chip is organized externally in a similar manner to RAM.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since a ROM can only read, the data bus can only be in an output mode.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For the same-size chip, it is possible to have more bits of ROM than of RAM, because the internal binary cells in ROM occupy less space than in RAM. For this reason, the diagram specifies a 512-byte ROM, while the RAM has only 128 bytes.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nine address lines in the ROM chip specify any one of the 512 bytes stored in it.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two chip select inputs must be CS1 = 1 and CS2 = 0 for the unit to operate. Otherwise, the data bus is in a high-impedance state.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is no need for a read or write control because the unit can only read.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Thus when the chip is enabled by the two select inputs, the byte selected by the address lines appears on the data bus.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 xmlns:p14="http://schemas.microsoft.com/office/powerpoint/2010/main" val="152569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Classification of ROM </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different types of ROMs. They are as follows: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PROM or Programmable Read Only Memory: Data is written into a ROM at the time of manufacture. However, the contents can be programmed by a user with a special PROM programmer. PROM provides flexible and economical storage for fixed programs and data.</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EPROM or Erasable Programmable Read Only Memory: This allows the programmer to erase the contents of the ROM and reprogram it. The contents of EPROM cells can be erased using ultra violet light using an EPROM programmer. This type of ROM provides more flexibility than ROM during the development of digital systems. Since they are able to retain the stored information for longer duration, any change can be easily made.</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EEPROM or Electrically Erasable Programmable Read Only Memory: In this type of ROM, the contents of the cell can be erased electrically by applying a high voltage. EEPROM need not be removed physically for reprogramming.</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 xmlns:p14="http://schemas.microsoft.com/office/powerpoint/2010/main" val="302644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designer of a computer system must calculate the amount of memory required for the particular application and assign it to either RAM or ROM.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a:t>
            </a:r>
            <a:r>
              <a:rPr lang="en-IN" sz="1800" dirty="0">
                <a:latin typeface="Times New Roman" panose="02020603050405020304" pitchFamily="18" charset="0"/>
                <a:ea typeface="Tahoma" panose="020B0604030504040204" pitchFamily="34" charset="0"/>
                <a:cs typeface="Times New Roman" panose="02020603050405020304" pitchFamily="18" charset="0"/>
              </a:rPr>
              <a:t>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interconnection</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between memory and processor is then established from knowledge of the size of memory needed and the type of RAM and ROM chips available.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addressing of memory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can be established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 means of a table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that specifies 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address assigned to each chip</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table</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called a memory address map</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a pictorial representation of assigned address space for each chip in the system.</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demonstrate with a particular example, assume that a computer system needs 512(4*128) bytes of RAM and 512 bytes of ROM. The RAM and ROM chips </a:t>
            </a:r>
            <a:r>
              <a:rPr lang="en-IN" sz="1800" b="0" i="0" u="none" strike="noStrike" baseline="0" dirty="0">
                <a:latin typeface="Fd1277024-Identity-H"/>
              </a:rPr>
              <a:t>to be used are specified in last slides. The memory address map for this configuration is shown </a:t>
            </a:r>
            <a:r>
              <a:rPr lang="en-IN" sz="1800" dirty="0">
                <a:latin typeface="Fd1277024-Identity-H"/>
              </a:rPr>
              <a:t>below.</a:t>
            </a:r>
          </a:p>
          <a:p>
            <a:pPr algn="l"/>
            <a:endParaRPr lang="en-IN" sz="1800" b="0" i="0" u="none" strike="noStrike" baseline="0" dirty="0">
              <a:latin typeface="Fd1277024-Identity-H"/>
            </a:endParaRPr>
          </a:p>
          <a:p>
            <a:pPr algn="l"/>
            <a:endParaRPr lang="en-IN" sz="1800" dirty="0">
              <a:latin typeface="Fd1277024-Identity-H"/>
            </a:endParaRPr>
          </a:p>
          <a:p>
            <a:pPr algn="l"/>
            <a:endParaRPr lang="en-IN" sz="1800" b="0" i="0" u="none" strike="noStrike" baseline="0" dirty="0">
              <a:latin typeface="Fd1277024-Identity-H"/>
            </a:endParaRPr>
          </a:p>
          <a:p>
            <a:pPr algn="l"/>
            <a:endParaRPr lang="en-IN" sz="1800" dirty="0">
              <a:latin typeface="Fd1277024-Identity-H"/>
            </a:endParaRPr>
          </a:p>
          <a:p>
            <a:pPr marL="114300" indent="0" algn="l">
              <a:buNone/>
            </a:pPr>
            <a:endParaRPr lang="en-IN" sz="1800" b="0" i="0" u="none" strike="noStrike" baseline="0" dirty="0">
              <a:latin typeface="Fd1277024-Identity-H"/>
            </a:endParaRPr>
          </a:p>
          <a:p>
            <a:pPr marL="114300" indent="0" algn="l">
              <a:buNone/>
            </a:pPr>
            <a:r>
              <a:rPr lang="en-IN" sz="1800" b="0" i="0" u="none" strike="noStrike" baseline="0" dirty="0">
                <a:latin typeface="Fd1277024-Identity-H"/>
              </a:rPr>
              <a:t>		</a:t>
            </a:r>
            <a:r>
              <a:rPr lang="en-IN" sz="1800" b="1" i="0" u="none" strike="noStrike" baseline="0" dirty="0">
                <a:latin typeface="Fd1277024-Identity-H"/>
              </a:rPr>
              <a:t>Memory address map for microcomputer</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pic>
        <p:nvPicPr>
          <p:cNvPr id="3" name="Picture 2">
            <a:extLst>
              <a:ext uri="{FF2B5EF4-FFF2-40B4-BE49-F238E27FC236}">
                <a16:creationId xmlns="" xmlns:a16="http://schemas.microsoft.com/office/drawing/2014/main" id="{BC4C025A-DC63-EA1B-1B5A-B2D2AC50699E}"/>
              </a:ext>
            </a:extLst>
          </p:cNvPr>
          <p:cNvPicPr>
            <a:picLocks noChangeAspect="1"/>
          </p:cNvPicPr>
          <p:nvPr/>
        </p:nvPicPr>
        <p:blipFill>
          <a:blip r:embed="rId3"/>
          <a:stretch>
            <a:fillRect/>
          </a:stretch>
        </p:blipFill>
        <p:spPr>
          <a:xfrm>
            <a:off x="647700" y="4584700"/>
            <a:ext cx="7861300" cy="1477006"/>
          </a:xfrm>
          <a:prstGeom prst="rect">
            <a:avLst/>
          </a:prstGeom>
        </p:spPr>
      </p:pic>
    </p:spTree>
    <p:extLst>
      <p:ext uri="{BB962C8B-B14F-4D97-AF65-F5344CB8AC3E}">
        <p14:creationId xmlns="" xmlns:p14="http://schemas.microsoft.com/office/powerpoint/2010/main" val="34334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 (Cont..)</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component column specifies whether a RAM or a ROM chip is used.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hexadecimal address column assigns a range of hexadecimal equivalent addresses for each chip. The first hexadecimal digit (group of 4 bits) represents lines 13 to 16 and is always 0. The next hexadecimal digit represents lines 9 to 12, but lines 11 and 12 are always 0.</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address bus lines are listed in the third column. Although </a:t>
            </a:r>
            <a:r>
              <a:rPr lang="en-IN" sz="1800" b="1" i="0" u="none" strike="noStrike" baseline="0" dirty="0">
                <a:latin typeface="Times New Roman" panose="02020603050405020304" pitchFamily="18" charset="0"/>
                <a:cs typeface="Times New Roman" panose="02020603050405020304" pitchFamily="18" charset="0"/>
              </a:rPr>
              <a:t>there are 16 lines </a:t>
            </a:r>
            <a:r>
              <a:rPr lang="en-IN" sz="1800" b="0" i="0" u="none" strike="noStrike" baseline="0" dirty="0">
                <a:latin typeface="Times New Roman" panose="02020603050405020304" pitchFamily="18" charset="0"/>
                <a:cs typeface="Times New Roman" panose="02020603050405020304" pitchFamily="18" charset="0"/>
              </a:rPr>
              <a:t>in the address bus, the table shows only 10 lines because the other 6 are not used in this example and are assumed to be zero.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small x's under the address bus lines designate those </a:t>
            </a:r>
            <a:r>
              <a:rPr lang="en-IN" sz="1800" b="1" i="0" u="none" strike="noStrike" baseline="0" dirty="0">
                <a:latin typeface="Times New Roman" panose="02020603050405020304" pitchFamily="18" charset="0"/>
                <a:cs typeface="Times New Roman" panose="02020603050405020304" pitchFamily="18" charset="0"/>
              </a:rPr>
              <a:t>lines that must be connected to the address inputs in each chip.</a:t>
            </a:r>
            <a:r>
              <a:rPr lang="en-IN" sz="1800" b="0" i="0" u="none" strike="noStrike" baseline="0" dirty="0">
                <a:latin typeface="Times New Roman" panose="02020603050405020304" pitchFamily="18" charset="0"/>
                <a:cs typeface="Times New Roman" panose="02020603050405020304" pitchFamily="18" charset="0"/>
              </a:rPr>
              <a:t>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RAM chips have 128 bytes and need seven address lines.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ROM chip has 512 bytes and needs 9 address lines.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x's are always assigned to the low-order bus lines: lines 1 through 7 for the RAM and lines 1 through 9 for the ROM.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It is now necessary to distinguish between four RAM chips by assigning to each a different address. For this particular example we choose bus </a:t>
            </a:r>
            <a:r>
              <a:rPr lang="en-IN" sz="1800" b="1" i="0" u="none" strike="noStrike" baseline="0" dirty="0">
                <a:latin typeface="Times New Roman" panose="02020603050405020304" pitchFamily="18" charset="0"/>
                <a:cs typeface="Times New Roman" panose="02020603050405020304" pitchFamily="18" charset="0"/>
              </a:rPr>
              <a:t>lines 8 and 9</a:t>
            </a:r>
            <a:r>
              <a:rPr lang="en-IN" sz="1800" b="0" i="0" u="none" strike="noStrike" baseline="0" dirty="0">
                <a:latin typeface="Times New Roman" panose="02020603050405020304" pitchFamily="18" charset="0"/>
                <a:cs typeface="Times New Roman" panose="02020603050405020304" pitchFamily="18" charset="0"/>
              </a:rPr>
              <a:t> to represent four distinct binary combinations. Note that any other pair of unused bus lines can be chosen for this purpose.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 xmlns:p14="http://schemas.microsoft.com/office/powerpoint/2010/main" val="252131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Index</a:t>
            </a: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29447" indent="0" algn="ctr">
              <a:spcBef>
                <a:spcPts val="805"/>
              </a:spcBef>
              <a:buNone/>
              <a:tabLst>
                <a:tab pos="351815" algn="l"/>
              </a:tabLst>
            </a:pPr>
            <a:r>
              <a:rPr lang="en-IN" sz="2000" spc="-37" dirty="0">
                <a:solidFill>
                  <a:srgbClr val="FF0000"/>
                </a:solidFill>
                <a:latin typeface="Times New Roman"/>
                <a:cs typeface="Times New Roman"/>
              </a:rPr>
              <a:t>INDEX</a:t>
            </a:r>
          </a:p>
          <a:p>
            <a:pPr marL="29447" indent="0">
              <a:spcBef>
                <a:spcPts val="805"/>
              </a:spcBef>
              <a:buNone/>
              <a:tabLst>
                <a:tab pos="351815" algn="l"/>
              </a:tabLst>
            </a:pPr>
            <a:endParaRPr lang="en-IN" sz="2000" spc="-37" dirty="0">
              <a:latin typeface="Times New Roman"/>
              <a:cs typeface="Times New Roman"/>
            </a:endParaRPr>
          </a:p>
          <a:p>
            <a:pPr marL="350265" indent="-320818">
              <a:spcBef>
                <a:spcPts val="805"/>
              </a:spcBef>
              <a:buFont typeface="Wingdings"/>
              <a:buChar char=""/>
              <a:tabLst>
                <a:tab pos="351815" algn="l"/>
              </a:tabLst>
            </a:pPr>
            <a:r>
              <a:rPr lang="en-IN" sz="2000" spc="-37" dirty="0">
                <a:latin typeface="Times New Roman"/>
                <a:cs typeface="Times New Roman"/>
              </a:rPr>
              <a:t>Introduction</a:t>
            </a:r>
          </a:p>
          <a:p>
            <a:pPr marL="350265" indent="-320818">
              <a:spcBef>
                <a:spcPts val="805"/>
              </a:spcBef>
              <a:buFont typeface="Wingdings"/>
              <a:buChar char=""/>
              <a:tabLst>
                <a:tab pos="351815" algn="l"/>
              </a:tabLst>
            </a:pPr>
            <a:r>
              <a:rPr lang="en-IN" sz="2000" spc="-37" dirty="0">
                <a:latin typeface="Times New Roman"/>
                <a:cs typeface="Times New Roman"/>
              </a:rPr>
              <a:t>Memory Definitions</a:t>
            </a:r>
          </a:p>
          <a:p>
            <a:pPr marL="350265" indent="-320818">
              <a:spcBef>
                <a:spcPts val="805"/>
              </a:spcBef>
              <a:buFont typeface="Wingdings"/>
              <a:buChar char=""/>
              <a:tabLst>
                <a:tab pos="351815" algn="l"/>
              </a:tabLst>
            </a:pPr>
            <a:r>
              <a:rPr lang="en-IN" sz="2000" spc="-37" dirty="0">
                <a:latin typeface="Times New Roman"/>
                <a:cs typeface="Times New Roman"/>
              </a:rPr>
              <a:t>Memory Characteristics </a:t>
            </a:r>
          </a:p>
          <a:p>
            <a:pPr marL="350265" indent="-320818">
              <a:spcBef>
                <a:spcPts val="805"/>
              </a:spcBef>
              <a:buFont typeface="Wingdings"/>
              <a:buChar char=""/>
              <a:tabLst>
                <a:tab pos="351815" algn="l"/>
              </a:tabLst>
            </a:pPr>
            <a:r>
              <a:rPr lang="en-IN" sz="2000" spc="-37" dirty="0">
                <a:latin typeface="Times New Roman"/>
                <a:cs typeface="Times New Roman"/>
              </a:rPr>
              <a:t>Memory</a:t>
            </a:r>
            <a:r>
              <a:rPr lang="en-IN" sz="2000" spc="-61" dirty="0">
                <a:latin typeface="Times New Roman"/>
                <a:cs typeface="Times New Roman"/>
              </a:rPr>
              <a:t> </a:t>
            </a:r>
            <a:r>
              <a:rPr lang="en-IN" sz="2000" spc="-24" dirty="0">
                <a:latin typeface="Times New Roman"/>
                <a:cs typeface="Times New Roman"/>
              </a:rPr>
              <a:t>Hierarchy</a:t>
            </a:r>
            <a:endParaRPr lang="en-IN" sz="2000" dirty="0">
              <a:latin typeface="Times New Roman"/>
              <a:cs typeface="Times New Roman"/>
            </a:endParaRPr>
          </a:p>
          <a:p>
            <a:pPr marL="291371" indent="-260374">
              <a:spcBef>
                <a:spcPts val="549"/>
              </a:spcBef>
              <a:buFont typeface="Wingdings"/>
              <a:buChar char=""/>
              <a:tabLst>
                <a:tab pos="291371" algn="l"/>
              </a:tabLst>
            </a:pPr>
            <a:r>
              <a:rPr lang="en-IN" sz="2000" spc="-12" dirty="0">
                <a:latin typeface="Times New Roman"/>
                <a:cs typeface="Times New Roman"/>
              </a:rPr>
              <a:t> M</a:t>
            </a:r>
            <a:r>
              <a:rPr lang="en-IN" sz="2000" dirty="0">
                <a:latin typeface="Times New Roman"/>
                <a:cs typeface="Times New Roman"/>
              </a:rPr>
              <a:t>ai</a:t>
            </a:r>
            <a:r>
              <a:rPr lang="en-IN" sz="2000" spc="-12" dirty="0">
                <a:latin typeface="Times New Roman"/>
                <a:cs typeface="Times New Roman"/>
              </a:rPr>
              <a:t>n</a:t>
            </a:r>
            <a:r>
              <a:rPr lang="en-IN" sz="2000" spc="-146"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91371" indent="-260374">
              <a:spcBef>
                <a:spcPts val="498"/>
              </a:spcBef>
              <a:buFont typeface="Wingdings"/>
              <a:buChar char=""/>
              <a:tabLst>
                <a:tab pos="291371" algn="l"/>
              </a:tabLst>
            </a:pPr>
            <a:r>
              <a:rPr lang="en-IN" sz="2000" spc="-37" dirty="0">
                <a:latin typeface="Times New Roman"/>
                <a:cs typeface="Times New Roman"/>
              </a:rPr>
              <a:t>A</a:t>
            </a:r>
            <a:r>
              <a:rPr lang="en-IN" sz="2000" spc="-49" dirty="0">
                <a:latin typeface="Times New Roman"/>
                <a:cs typeface="Times New Roman"/>
              </a:rPr>
              <a:t>ux</a:t>
            </a:r>
            <a:r>
              <a:rPr lang="en-IN" sz="2000" dirty="0">
                <a:latin typeface="Times New Roman"/>
                <a:cs typeface="Times New Roman"/>
              </a:rPr>
              <a:t>ilia</a:t>
            </a:r>
            <a:r>
              <a:rPr lang="en-IN" sz="2000" spc="-37" dirty="0">
                <a:latin typeface="Times New Roman"/>
                <a:cs typeface="Times New Roman"/>
              </a:rPr>
              <a:t>r</a:t>
            </a:r>
            <a:r>
              <a:rPr lang="en-IN" sz="2000" spc="-12" dirty="0">
                <a:latin typeface="Times New Roman"/>
                <a:cs typeface="Times New Roman"/>
              </a:rPr>
              <a:t>y</a:t>
            </a:r>
            <a:r>
              <a:rPr lang="en-IN" sz="2000" spc="-85"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91371" indent="-260374">
              <a:spcBef>
                <a:spcPts val="559"/>
              </a:spcBef>
              <a:buFont typeface="Wingdings"/>
              <a:buChar char=""/>
              <a:tabLst>
                <a:tab pos="291371" algn="l"/>
              </a:tabLst>
            </a:pPr>
            <a:r>
              <a:rPr lang="en-IN" sz="2000" spc="-37" dirty="0">
                <a:latin typeface="Times New Roman"/>
                <a:cs typeface="Times New Roman"/>
              </a:rPr>
              <a:t>A</a:t>
            </a:r>
            <a:r>
              <a:rPr lang="en-IN" sz="2000" spc="-85" dirty="0">
                <a:latin typeface="Times New Roman"/>
                <a:cs typeface="Times New Roman"/>
              </a:rPr>
              <a:t>ss</a:t>
            </a:r>
            <a:r>
              <a:rPr lang="en-IN" sz="2000" spc="-49" dirty="0">
                <a:latin typeface="Times New Roman"/>
                <a:cs typeface="Times New Roman"/>
              </a:rPr>
              <a:t>o</a:t>
            </a:r>
            <a:r>
              <a:rPr lang="en-IN" sz="2000" dirty="0">
                <a:latin typeface="Times New Roman"/>
                <a:cs typeface="Times New Roman"/>
              </a:rPr>
              <a:t>ciati</a:t>
            </a:r>
            <a:r>
              <a:rPr lang="en-IN" sz="2000" spc="-49" dirty="0">
                <a:latin typeface="Times New Roman"/>
                <a:cs typeface="Times New Roman"/>
              </a:rPr>
              <a:t>v</a:t>
            </a:r>
            <a:r>
              <a:rPr lang="en-IN" sz="2000" spc="-12" dirty="0">
                <a:latin typeface="Times New Roman"/>
                <a:cs typeface="Times New Roman"/>
              </a:rPr>
              <a:t>e</a:t>
            </a:r>
            <a:r>
              <a:rPr lang="en-IN" sz="2000" spc="12"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91371" indent="-260374">
              <a:spcBef>
                <a:spcPts val="498"/>
              </a:spcBef>
              <a:buFont typeface="Wingdings"/>
              <a:buChar char=""/>
              <a:tabLst>
                <a:tab pos="291371" algn="l"/>
              </a:tabLst>
            </a:pPr>
            <a:r>
              <a:rPr lang="en-IN" sz="2000" dirty="0">
                <a:latin typeface="Times New Roman"/>
                <a:cs typeface="Times New Roman"/>
              </a:rPr>
              <a:t>Cac</a:t>
            </a:r>
            <a:r>
              <a:rPr lang="en-IN" sz="2000" spc="-49" dirty="0">
                <a:latin typeface="Times New Roman"/>
                <a:cs typeface="Times New Roman"/>
              </a:rPr>
              <a:t>h</a:t>
            </a:r>
            <a:r>
              <a:rPr lang="en-IN" sz="2000" spc="-12" dirty="0">
                <a:latin typeface="Times New Roman"/>
                <a:cs typeface="Times New Roman"/>
              </a:rPr>
              <a:t>e</a:t>
            </a:r>
            <a:r>
              <a:rPr lang="en-IN" sz="2000" spc="-98"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91371" indent="-260374">
              <a:spcBef>
                <a:spcPts val="498"/>
              </a:spcBef>
              <a:buFont typeface="Wingdings"/>
              <a:buChar char=""/>
              <a:tabLst>
                <a:tab pos="291371" algn="l"/>
              </a:tabLst>
            </a:pPr>
            <a:r>
              <a:rPr lang="en-IN" sz="2000" spc="-159" dirty="0">
                <a:latin typeface="Times New Roman"/>
                <a:cs typeface="Times New Roman"/>
              </a:rPr>
              <a:t>V</a:t>
            </a:r>
            <a:r>
              <a:rPr lang="en-IN" sz="2000" dirty="0">
                <a:latin typeface="Times New Roman"/>
                <a:cs typeface="Times New Roman"/>
              </a:rPr>
              <a:t>i</a:t>
            </a:r>
            <a:r>
              <a:rPr lang="en-IN" sz="2000" spc="-37" dirty="0">
                <a:latin typeface="Times New Roman"/>
                <a:cs typeface="Times New Roman"/>
              </a:rPr>
              <a:t>r</a:t>
            </a:r>
            <a:r>
              <a:rPr lang="en-IN" sz="2000" dirty="0">
                <a:latin typeface="Times New Roman"/>
                <a:cs typeface="Times New Roman"/>
              </a:rPr>
              <a:t>t</a:t>
            </a:r>
            <a:r>
              <a:rPr lang="en-IN" sz="2000" spc="-49" dirty="0">
                <a:latin typeface="Times New Roman"/>
                <a:cs typeface="Times New Roman"/>
              </a:rPr>
              <a:t>u</a:t>
            </a:r>
            <a:r>
              <a:rPr lang="en-IN" sz="2000" dirty="0">
                <a:latin typeface="Times New Roman"/>
                <a:cs typeface="Times New Roman"/>
              </a:rPr>
              <a:t>a</a:t>
            </a:r>
            <a:r>
              <a:rPr lang="en-IN" sz="2000" spc="-12" dirty="0">
                <a:latin typeface="Times New Roman"/>
                <a:cs typeface="Times New Roman"/>
              </a:rPr>
              <a:t>l</a:t>
            </a:r>
            <a:r>
              <a:rPr lang="en-IN" sz="2000" spc="-37"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85750" lvl="0" indent="-285750" algn="just">
              <a:lnSpc>
                <a:spcPct val="107000"/>
              </a:lnSpc>
              <a:spcAft>
                <a:spcPts val="800"/>
              </a:spcAft>
              <a:buFont typeface="Arial" panose="020B0604020202020204" pitchFamily="34" charset="0"/>
              <a:buChar char="•"/>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 (Cont..)</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table clearly shows that the nine low-order bus lines constitute a memory space for RAM equal to 2^9 = 512 bytes.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distinction between a RAM and ROM address is done with another bus line. Here we choose line 10 for this purpose. When line 10 is 0, the CPU selects a RAM, and when this line is equal to 1, it selects the ROM.</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equivalent hexadecimal address for each chip is obtained from the information under the address bus assignment. The address bus lines are subdivided into groups of four bits each so that each group can be represented with a hexadecimal digit.</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first hexadecimal digit represents lines 13 to 16 and is always 0 so 1</a:t>
            </a:r>
            <a:r>
              <a:rPr lang="en-IN" sz="1800" baseline="30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digit of addresses is 0. The next hexadecimal digit represents lines 9 to 12, but lines 11 and 12 are always 0.</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range of hexadecimal addresses for each component is determined from the x's associated with it. These x's represent a binary number that can range from an all-0's to an all-1's value.</a:t>
            </a: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extLst>
      <p:ext uri="{BB962C8B-B14F-4D97-AF65-F5344CB8AC3E}">
        <p14:creationId xmlns="" xmlns:p14="http://schemas.microsoft.com/office/powerpoint/2010/main" val="252415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Auxiliary Memory and Classification</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marL="114300" indent="0" algn="just">
              <a:buNone/>
            </a:pPr>
            <a:r>
              <a:rPr lang="en-IN" sz="1800" b="0" i="0" u="none" strike="noStrike" baseline="0" dirty="0">
                <a:latin typeface="Times New Roman" panose="02020603050405020304" pitchFamily="18" charset="0"/>
                <a:cs typeface="Times New Roman" panose="02020603050405020304" pitchFamily="18" charset="0"/>
              </a:rPr>
              <a:t>The most common auxiliary</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memory devices used in computer systems are magnetic disks and tapes. Other components used, but not as frequently, are magnetic drums, magnetic bubble memory, and optical disks as shown in below figure. This is a permanent storage and does not lose any data when power is switched off so called non volatile memory.</a:t>
            </a:r>
          </a:p>
          <a:p>
            <a:pPr marL="114300" indent="0" algn="just">
              <a:buNone/>
            </a:pPr>
            <a:r>
              <a:rPr lang="en-IN" sz="1800" b="0" i="0" u="none" strike="noStrike" baseline="0" dirty="0">
                <a:latin typeface="Times New Roman" panose="02020603050405020304" pitchFamily="18" charset="0"/>
                <a:cs typeface="Times New Roman" panose="02020603050405020304" pitchFamily="18" charset="0"/>
              </a:rPr>
              <a:t>Auxiliary storage is also referred to as secondary or external storage as it is not embedded in our system memory (RAM) and needs to be provided through external cables or other storage media like Pen drives, DVDs and CDs.</a:t>
            </a:r>
          </a:p>
          <a:p>
            <a:pPr marL="114300" indent="0" algn="just">
              <a:buNone/>
            </a:pP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pic>
        <p:nvPicPr>
          <p:cNvPr id="3" name="Picture 2">
            <a:extLst>
              <a:ext uri="{FF2B5EF4-FFF2-40B4-BE49-F238E27FC236}">
                <a16:creationId xmlns="" xmlns:a16="http://schemas.microsoft.com/office/drawing/2014/main" id="{DBD190F2-BDB2-BB2E-49D6-C3ACFC326C42}"/>
              </a:ext>
            </a:extLst>
          </p:cNvPr>
          <p:cNvPicPr>
            <a:picLocks noChangeAspect="1"/>
          </p:cNvPicPr>
          <p:nvPr/>
        </p:nvPicPr>
        <p:blipFill>
          <a:blip r:embed="rId3"/>
          <a:stretch>
            <a:fillRect/>
          </a:stretch>
        </p:blipFill>
        <p:spPr>
          <a:xfrm>
            <a:off x="1524000" y="3112750"/>
            <a:ext cx="6124520" cy="3436225"/>
          </a:xfrm>
          <a:prstGeom prst="rect">
            <a:avLst/>
          </a:prstGeom>
        </p:spPr>
      </p:pic>
    </p:spTree>
    <p:extLst>
      <p:ext uri="{BB962C8B-B14F-4D97-AF65-F5344CB8AC3E}">
        <p14:creationId xmlns="" xmlns:p14="http://schemas.microsoft.com/office/powerpoint/2010/main" val="426899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Auxiliary Memory (Cont..)</a:t>
            </a:r>
          </a:p>
        </p:txBody>
      </p:sp>
      <p:sp>
        <p:nvSpPr>
          <p:cNvPr id="102" name="Google Shape;102;p6"/>
          <p:cNvSpPr txBox="1">
            <a:spLocks noGrp="1"/>
          </p:cNvSpPr>
          <p:nvPr>
            <p:ph type="body" idx="1"/>
          </p:nvPr>
        </p:nvSpPr>
        <p:spPr>
          <a:xfrm>
            <a:off x="0" y="796294"/>
            <a:ext cx="9031857" cy="59251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electromechanical devices with moving parts such as disks and tapes, the access time consists of a seek time required to position the read-write head to a location and a transfer time required to transfer data to or from the device. Because the seek time is usually much longer than the transfer time, auxiliary storage is organized in records or blocks.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average time required to reach a storage location in memory and obtain its contents is called the access time.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record is a specified number of characters or words. Reading or writing is always done on entire records. The transfer rate is the number of characters or words that the device can transfer per second, after it has been positioned at the beginning of the record.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Magnetic drums and disks are quite similar in operation. Both consist of high-speed rotating surfaces coated with a magnetic recording medium. The rotating surface of the drum is a cylinder and that of the disk, a round flat plate.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recording surface rotates at uniform speed and is not started or stopped during access operations. Bits are recorded as magnetic spots on the surface as it passes a stationary mechanism called a write head.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Stored bits are detected by a change in magnetic field produced by a recorded spot on the surface as it passes through a read head. The amount of surface available for recording in a disk is greater than in a drum of equal physical size.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Therefore, more information can be stored on a disk than on a drum of comparable size. For this reason, disks have replaced drums in more recent computers.</a:t>
            </a:r>
          </a:p>
          <a:p>
            <a:pPr algn="just">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 xmlns:p14="http://schemas.microsoft.com/office/powerpoint/2010/main" val="244303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magnetic disk is a circular plate constructed of metal or plastic coated with magnetized material. Often both sides of the disk are used and several disks may be stacked on one spindle with read/write heads available on each surface.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All disks rotate together at high speed and are not stopped or started for access purposes. Bits are stored in the magnetized surface in spots along concentric circles called tracks.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tracks are commonly divided into sections called sectors. In most systems, the minimum quantity of information which can be transferred is a sector. The subdivision of one disk surface into tracks and sectors is shown in below figure.</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dirty="0"/>
          </a:p>
        </p:txBody>
      </p:sp>
      <p:pic>
        <p:nvPicPr>
          <p:cNvPr id="3" name="Picture 2">
            <a:extLst>
              <a:ext uri="{FF2B5EF4-FFF2-40B4-BE49-F238E27FC236}">
                <a16:creationId xmlns="" xmlns:a16="http://schemas.microsoft.com/office/drawing/2014/main" id="{C658A0FC-04D3-1071-F077-FAB9286041F0}"/>
              </a:ext>
            </a:extLst>
          </p:cNvPr>
          <p:cNvPicPr>
            <a:picLocks noChangeAspect="1"/>
          </p:cNvPicPr>
          <p:nvPr/>
        </p:nvPicPr>
        <p:blipFill>
          <a:blip r:embed="rId3"/>
          <a:stretch>
            <a:fillRect/>
          </a:stretch>
        </p:blipFill>
        <p:spPr>
          <a:xfrm>
            <a:off x="125082" y="3294012"/>
            <a:ext cx="3829584" cy="2857899"/>
          </a:xfrm>
          <a:prstGeom prst="rect">
            <a:avLst/>
          </a:prstGeom>
        </p:spPr>
      </p:pic>
      <p:sp>
        <p:nvSpPr>
          <p:cNvPr id="5" name="TextBox 4">
            <a:extLst>
              <a:ext uri="{FF2B5EF4-FFF2-40B4-BE49-F238E27FC236}">
                <a16:creationId xmlns="" xmlns:a16="http://schemas.microsoft.com/office/drawing/2014/main" id="{5FD8D704-A309-B69C-3B64-C68323AECF54}"/>
              </a:ext>
            </a:extLst>
          </p:cNvPr>
          <p:cNvSpPr txBox="1"/>
          <p:nvPr/>
        </p:nvSpPr>
        <p:spPr>
          <a:xfrm>
            <a:off x="5647426" y="6219825"/>
            <a:ext cx="1811547" cy="307777"/>
          </a:xfrm>
          <a:prstGeom prst="rect">
            <a:avLst/>
          </a:prstGeom>
          <a:noFill/>
        </p:spPr>
        <p:txBody>
          <a:bodyPr wrap="square">
            <a:spAutoFit/>
          </a:bodyPr>
          <a:lstStyle/>
          <a:p>
            <a:r>
              <a:rPr lang="en-IN"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 Magnetic Disk</a:t>
            </a:r>
            <a:endParaRPr lang="en-IN" b="1" dirty="0"/>
          </a:p>
        </p:txBody>
      </p:sp>
      <p:pic>
        <p:nvPicPr>
          <p:cNvPr id="7" name="Picture 6">
            <a:extLst>
              <a:ext uri="{FF2B5EF4-FFF2-40B4-BE49-F238E27FC236}">
                <a16:creationId xmlns="" xmlns:a16="http://schemas.microsoft.com/office/drawing/2014/main" id="{9D5A7845-2A52-4A63-9D3E-D8F180DF38A0}"/>
              </a:ext>
            </a:extLst>
          </p:cNvPr>
          <p:cNvPicPr>
            <a:picLocks noChangeAspect="1"/>
          </p:cNvPicPr>
          <p:nvPr/>
        </p:nvPicPr>
        <p:blipFill>
          <a:blip r:embed="rId4"/>
          <a:stretch>
            <a:fillRect/>
          </a:stretch>
        </p:blipFill>
        <p:spPr>
          <a:xfrm>
            <a:off x="5110010" y="3294012"/>
            <a:ext cx="3024699" cy="2857899"/>
          </a:xfrm>
          <a:prstGeom prst="rect">
            <a:avLst/>
          </a:prstGeom>
        </p:spPr>
      </p:pic>
      <p:sp>
        <p:nvSpPr>
          <p:cNvPr id="8" name="TextBox 7">
            <a:extLst>
              <a:ext uri="{FF2B5EF4-FFF2-40B4-BE49-F238E27FC236}">
                <a16:creationId xmlns="" xmlns:a16="http://schemas.microsoft.com/office/drawing/2014/main" id="{C31C1F46-86F7-5823-6B7A-52CD03D5FE8C}"/>
              </a:ext>
            </a:extLst>
          </p:cNvPr>
          <p:cNvSpPr txBox="1"/>
          <p:nvPr/>
        </p:nvSpPr>
        <p:spPr>
          <a:xfrm>
            <a:off x="1299713" y="6151911"/>
            <a:ext cx="1811547" cy="307777"/>
          </a:xfrm>
          <a:prstGeom prst="rect">
            <a:avLst/>
          </a:prstGeom>
          <a:noFill/>
        </p:spPr>
        <p:txBody>
          <a:bodyPr wrap="square">
            <a:spAutoFit/>
          </a:bodyPr>
          <a:lstStyle/>
          <a:p>
            <a:r>
              <a:rPr lang="en-IN"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 Disk Surface</a:t>
            </a:r>
            <a:endParaRPr lang="en-IN" b="1" dirty="0"/>
          </a:p>
        </p:txBody>
      </p:sp>
    </p:spTree>
    <p:extLst>
      <p:ext uri="{BB962C8B-B14F-4D97-AF65-F5344CB8AC3E}">
        <p14:creationId xmlns="" xmlns:p14="http://schemas.microsoft.com/office/powerpoint/2010/main" val="120397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Suppose s bytes are stored per sector, there are p sectors per track, t tracks per surface and m surfaces. Then, the capacity of disk will be defined as </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Capacity = m × t × p × s bytes</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Number of sectors (s) = 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 ×p</a:t>
            </a:r>
          </a:p>
          <a:p>
            <a:pPr marL="11430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Bits required to specify a particular sector = </a:t>
            </a:r>
            <a:r>
              <a:rPr lang="en-IN" sz="1200" b="1" i="0" dirty="0">
                <a:solidFill>
                  <a:srgbClr val="444444"/>
                </a:solidFill>
                <a:effectLst/>
                <a:highlight>
                  <a:srgbClr val="FFFFFF"/>
                </a:highlight>
                <a:latin typeface="Poppins" panose="00000500000000000000" pitchFamily="2" charset="0"/>
              </a:rPr>
              <a:t>Log</a:t>
            </a:r>
            <a:r>
              <a:rPr lang="en-IN" sz="1200" b="1" i="0" baseline="-25000" dirty="0">
                <a:solidFill>
                  <a:srgbClr val="444444"/>
                </a:solidFill>
                <a:effectLst/>
                <a:highlight>
                  <a:srgbClr val="FFFFFF"/>
                </a:highlight>
                <a:latin typeface="Poppins" panose="00000500000000000000" pitchFamily="2" charset="0"/>
              </a:rPr>
              <a:t>2 </a:t>
            </a:r>
            <a:r>
              <a:rPr lang="en-IN" sz="1200" b="1" i="0" dirty="0">
                <a:solidFill>
                  <a:srgbClr val="444444"/>
                </a:solidFill>
                <a:effectLst/>
                <a:highlight>
                  <a:srgbClr val="FFFFFF"/>
                </a:highlight>
                <a:latin typeface="Poppins" panose="00000500000000000000" pitchFamily="2" charset="0"/>
              </a:rPr>
              <a:t>s = n</a:t>
            </a:r>
          </a:p>
          <a:p>
            <a:pPr marL="114300" indent="0" algn="just">
              <a:buNone/>
            </a:pPr>
            <a:endParaRPr lang="en-IN" sz="1200" b="1" dirty="0">
              <a:solidFill>
                <a:srgbClr val="444444"/>
              </a:solidFill>
              <a:highlight>
                <a:srgbClr val="FFFFFF"/>
              </a:highlight>
              <a:latin typeface="Poppins" panose="00000500000000000000" pitchFamily="2" charset="0"/>
            </a:endParaRPr>
          </a:p>
          <a:p>
            <a:pPr marL="114300" indent="0" algn="just">
              <a:buNone/>
            </a:pPr>
            <a:endParaRPr lang="en-IN" sz="1200" b="1" i="0" dirty="0">
              <a:solidFill>
                <a:srgbClr val="444444"/>
              </a:solidFill>
              <a:effectLst/>
              <a:highlight>
                <a:srgbClr val="FFFFFF"/>
              </a:highlight>
              <a:latin typeface="Poppins" panose="00000500000000000000" pitchFamily="2" charset="0"/>
            </a:endParaRP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If d is the diameter of the disk, the density of recording is</a:t>
            </a: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Density = (p × s)/(𝜋 ×d) bytes/inch</a:t>
            </a:r>
          </a:p>
          <a:p>
            <a:pPr marL="11430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114300" indent="0" algn="just">
              <a:buNone/>
            </a:pPr>
            <a:r>
              <a:rPr lang="en-IN" sz="2000" b="1" dirty="0">
                <a:latin typeface="Times New Roman" panose="02020603050405020304" pitchFamily="18" charset="0"/>
                <a:ea typeface="Tahoma" panose="020B0604030504040204" pitchFamily="34" charset="0"/>
                <a:cs typeface="Times New Roman" panose="02020603050405020304" pitchFamily="18" charset="0"/>
              </a:rPr>
              <a:t>Determine the bits required to specify a particular sector if m=32, t=64, p=1024, s=512.</a:t>
            </a:r>
            <a:endParaRPr lang="en-IN" sz="1400" b="1" dirty="0">
              <a:solidFill>
                <a:srgbClr val="444444"/>
              </a:solidFill>
              <a:highlight>
                <a:srgbClr val="FFFFFF"/>
              </a:highlight>
              <a:latin typeface="Poppins" panose="00000500000000000000" pitchFamily="2" charset="0"/>
              <a:ea typeface="Tahoma" panose="020B0604030504040204" pitchFamily="34" charset="0"/>
              <a:cs typeface="Times New Roman" panose="02020603050405020304" pitchFamily="18" charset="0"/>
            </a:endParaRPr>
          </a:p>
          <a:p>
            <a:pPr marL="114300" indent="0" algn="just">
              <a:buNone/>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dirty="0"/>
          </a:p>
        </p:txBody>
      </p:sp>
    </p:spTree>
    <p:extLst>
      <p:ext uri="{BB962C8B-B14F-4D97-AF65-F5344CB8AC3E}">
        <p14:creationId xmlns="" xmlns:p14="http://schemas.microsoft.com/office/powerpoint/2010/main" val="1997158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Some units use a single read/write head for each disk surface. In this type of unit, the track address bits are used by a mechanical assembly to move the head into the specified track position before reading or writing.</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other disk systems, separate read/write heads are provided for each track in each surface. The address bits can then select a particular track electronically through a decoder circuit.</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This type of unit is more expensive and is found only in very large computer systems. Permanent timing tracks are used in disks to synchronize the bits and recognize the sectors.</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disk system is addressed by address bits that specify the disk number, the disk surface, the sector number and the track within the sector. After the read/write heads are positioned in the specified track, the system has to wait until the rotating disk reaches the specified sector under the read/write head.</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Information transfer is very fast once the beginning of a sector has been reached. Disks may have multiple heads and simultaneous transfer of bits from several tracks at the same time.</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dirty="0"/>
          </a:p>
        </p:txBody>
      </p:sp>
    </p:spTree>
    <p:extLst>
      <p:ext uri="{BB962C8B-B14F-4D97-AF65-F5344CB8AC3E}">
        <p14:creationId xmlns="" xmlns:p14="http://schemas.microsoft.com/office/powerpoint/2010/main" val="133831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track in a given sector near the circumference is longer than a track near the </a:t>
            </a:r>
            <a:r>
              <a:rPr lang="en-IN" sz="20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rPr>
              <a:t>center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of the disk If bits are recorded with equal density, some tracks will contain more recorded bits than others.</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make all the records in a sector of equal length, some disks use a variable recording density with higher density on tracks near the </a:t>
            </a:r>
            <a:r>
              <a:rPr lang="en-IN" sz="20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rPr>
              <a:t>center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than on tracks near the circumference. This equalizes the number of bits on all tracks of a given sector.</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Disks that are permanently attached to the unit assembly and cannot be removed by the occasional user are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hard disks.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 disk drive with removable disks is called a floppy disk. The disks used with a floppy disk drive are small removable disks made of plastic coated with magnetic recording material.</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two sizes commonly used, with diameters of 5.25 and 3. 5 inches. The 3.5-inch disks are smaller and can store more data than can the 5.25-inch disks.</a:t>
            </a:r>
          </a:p>
          <a:p>
            <a:pPr algn="just">
              <a:buFont typeface="Wingdings" panose="05000000000000000000" pitchFamily="2" charset="2"/>
              <a:buChar char="v"/>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Floppy disks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extensively used in personal computers as a medium for distributing software to computer users.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dirty="0"/>
          </a:p>
        </p:txBody>
      </p:sp>
    </p:spTree>
    <p:extLst>
      <p:ext uri="{BB962C8B-B14F-4D97-AF65-F5344CB8AC3E}">
        <p14:creationId xmlns="" xmlns:p14="http://schemas.microsoft.com/office/powerpoint/2010/main" val="3850487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Tape</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magnetic tape transport consists of the electrical, mechanical, and electronic components to provide the parts and control mechanism for a magnetic-tape unit.</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tape itself is a strip of plastic coated with a magnetic recording medium. Bits are recorded as magnetic spots on the tape along several tracks.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Usually, seven or nine bits are recorded simultaneously to form a character together with a parity bit. Read/write heads are mounted one in each track so that data can be recorded and read as a sequence of characters.</a:t>
            </a:r>
          </a:p>
          <a:p>
            <a:pPr algn="just">
              <a:buFont typeface="Wingdings" panose="05000000000000000000" pitchFamily="2" charset="2"/>
              <a:buChar char="v"/>
            </a:pPr>
            <a:r>
              <a:rPr lang="en-IN" sz="1800" dirty="0">
                <a:latin typeface="Times New Roman" panose="02020603050405020304" pitchFamily="18" charset="0"/>
                <a:ea typeface="Tahoma" panose="020B0604030504040204" pitchFamily="34" charset="0"/>
                <a:cs typeface="Times New Roman" panose="02020603050405020304" pitchFamily="18" charset="0"/>
              </a:rPr>
              <a:t>T</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ape units can be stopped, started to move forward or in reverse, or can be rewound.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they cannot be started or stopped fast enough between individual characters.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For this reason, information is recorded in blocks referred to as records. Gaps of unrecorded tape are inserted between records where the tape can be stopped.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tape starts moving while in a gap and attains its constant speed by the time it reaches the next record. Each record on tape has an identification bit pattern at the beginning and end.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 reading the bit pattern at the beginning, the tape control identifies the record number.</a:t>
            </a:r>
          </a:p>
          <a:p>
            <a:pPr algn="just">
              <a:buFont typeface="Wingdings" panose="05000000000000000000" pitchFamily="2" charset="2"/>
              <a:buChar char="v"/>
            </a:pPr>
            <a:r>
              <a:rPr lang="en-IN" sz="1800" dirty="0">
                <a:latin typeface="Times New Roman" panose="02020603050405020304" pitchFamily="18" charset="0"/>
                <a:ea typeface="Tahoma" panose="020B0604030504040204" pitchFamily="34" charset="0"/>
                <a:cs typeface="Times New Roman" panose="02020603050405020304" pitchFamily="18" charset="0"/>
              </a:rPr>
              <a:t>R</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eading the bit pattern at the end of record, the control recognizes the beginning of  gap.</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tape unit is addressed by specifying the record number and the number of characters in the record. Records may be of fixed or variable length.</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dirty="0"/>
          </a:p>
        </p:txBody>
      </p:sp>
    </p:spTree>
    <p:extLst>
      <p:ext uri="{BB962C8B-B14F-4D97-AF65-F5344CB8AC3E}">
        <p14:creationId xmlns="" xmlns:p14="http://schemas.microsoft.com/office/powerpoint/2010/main" val="149419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Tape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 magnetic tape drive consists of two spools on which the tape is wounded. Between the two spools, there is a set of nine magnetic heads to write and read information on the tape.</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nine heads operate independently and record information on nine parallel tracks, parallel to the edge of the tape.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Eight tracks are used to record a byte of data and the ninth track is used to record a parity bit for each byte. The standard width of the tape is half an inch.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number of bits per inch (bpi) is known as recording density.</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Normally, when data is recorded into the tape, a block of data is recorded and then a gap is left and then another block is recorded and so on. This gap is known as Inter-Block Gap (IBG). The blocks are normally 10 times long as that of IBG.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beginning of the tape (BOT) is indicated by a metal foil known as marker and the End Of Tape (EOT) is also indicated by a metal foil known as end of tape marker.</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data on the tape is arranged as blocks and cannot be addressed. They can only be retrieved sequentially in the same order in which they are written.</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Thus, if a desired record is at the end of the tape, earlier records have to be read before it is reached and hence, the access time is very high as compared to magnetic disks.</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dirty="0"/>
          </a:p>
        </p:txBody>
      </p:sp>
    </p:spTree>
    <p:extLst>
      <p:ext uri="{BB962C8B-B14F-4D97-AF65-F5344CB8AC3E}">
        <p14:creationId xmlns="" xmlns:p14="http://schemas.microsoft.com/office/powerpoint/2010/main" val="239304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CD-ROM and Erasable Optical Disk</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marL="114300" indent="0" algn="l">
              <a:buNone/>
            </a:pPr>
            <a:r>
              <a:rPr lang="en-IN" sz="1800" b="1" i="0" u="none" strike="noStrike" baseline="0" dirty="0">
                <a:latin typeface="Times New Roman" panose="02020603050405020304" pitchFamily="18" charset="0"/>
                <a:cs typeface="Times New Roman" panose="02020603050405020304" pitchFamily="18" charset="0"/>
              </a:rPr>
              <a:t>Compact Disk-Read Only Memory (CD-ROM)</a:t>
            </a:r>
            <a:r>
              <a:rPr lang="en-IN" sz="1800" b="0" i="0" u="none" strike="noStrike" baseline="0" dirty="0">
                <a:latin typeface="Times New Roman" panose="02020603050405020304" pitchFamily="18" charset="0"/>
                <a:cs typeface="Times New Roman" panose="02020603050405020304" pitchFamily="18" charset="0"/>
              </a:rPr>
              <a:t> optical drives are used for the storage of information that is distributed for read-only use. A single CD-ROM can hold up to 800 MB of information.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Software and large reports distributed to a large number of users are good candidates for this media.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CD-ROM is also more reliable for distribution than floppy disks or tapes. Almost all software and documentations are distributed only on CD-ROM.</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In CD-ROMs the information is stored evenly across the disk in segments of the same size.</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Therefore, in CD-ROMs, data stored on a track increases as we go towards the outer surface of disk and hence, CD-ROMs are rotated at variable speeds for the reading process.</a:t>
            </a:r>
          </a:p>
          <a:p>
            <a:pPr algn="l">
              <a:buFont typeface="+mj-lt"/>
              <a:buAutoNum type="arabicPeriod"/>
            </a:pPr>
            <a:endParaRPr lang="en-IN" sz="1800" b="0" i="0" u="none" strike="noStrike" baseline="0" dirty="0">
              <a:latin typeface="Times New Roman" panose="02020603050405020304" pitchFamily="18" charset="0"/>
              <a:cs typeface="Times New Roman" panose="02020603050405020304" pitchFamily="18" charset="0"/>
            </a:endParaRP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Recent development in </a:t>
            </a:r>
            <a:r>
              <a:rPr lang="en-IN" sz="1800" b="1" i="0" u="none" strike="noStrike" baseline="0" dirty="0">
                <a:latin typeface="Times New Roman" panose="02020603050405020304" pitchFamily="18" charset="0"/>
                <a:cs typeface="Times New Roman" panose="02020603050405020304" pitchFamily="18" charset="0"/>
              </a:rPr>
              <a:t>optical disks is the erasable optical disks</a:t>
            </a:r>
            <a:r>
              <a:rPr lang="en-IN" sz="1800" b="0" i="0" u="none" strike="noStrike" baseline="0" dirty="0">
                <a:latin typeface="Times New Roman" panose="02020603050405020304" pitchFamily="18" charset="0"/>
                <a:cs typeface="Times New Roman" panose="02020603050405020304" pitchFamily="18" charset="0"/>
              </a:rPr>
              <a:t>. They are used  as an alternative to standard magnetic disks when speed of the access is not important and the volume of the data stored is large. They can be used for image, multimedia, a high volume, low activity backup storage.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Data in these disks can be changed as repeatedly as in a magnetic disk.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The erasable optical disks are portable and highly reliable and have longer life. They use format that makes semi-random access feasible.</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dirty="0"/>
          </a:p>
        </p:txBody>
      </p:sp>
    </p:spTree>
    <p:extLst>
      <p:ext uri="{BB962C8B-B14F-4D97-AF65-F5344CB8AC3E}">
        <p14:creationId xmlns="" xmlns:p14="http://schemas.microsoft.com/office/powerpoint/2010/main" val="131804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Introduction</a:t>
            </a:r>
          </a:p>
        </p:txBody>
      </p:sp>
      <p:sp>
        <p:nvSpPr>
          <p:cNvPr id="102" name="Google Shape;102;p6"/>
          <p:cNvSpPr txBox="1">
            <a:spLocks noGrp="1"/>
          </p:cNvSpPr>
          <p:nvPr>
            <p:ph type="body" idx="1"/>
          </p:nvPr>
        </p:nvSpPr>
        <p:spPr>
          <a:xfrm>
            <a:off x="457200" y="838199"/>
            <a:ext cx="8229600"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unit is an essential component in any digital </a:t>
            </a:r>
            <a:r>
              <a:rPr lang="en-IN" sz="2000" dirty="0">
                <a:latin typeface="Times New Roman" panose="02020603050405020304" pitchFamily="18" charset="0"/>
                <a:ea typeface="Tahoma" panose="020B0604030504040204" pitchFamily="34" charset="0"/>
                <a:cs typeface="Times New Roman" panose="02020603050405020304" pitchFamily="18" charset="0"/>
              </a:rPr>
              <a:t>c</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omputer since It is needed for storing programs and data.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unit that communicates directly with the CPU is called the main memory.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Most general purpose computers would run more efficiently if they were equipped with additional storage beyond the capacity of the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Devices that provide backup storage are called auxiliary memory. The most common auxiliary memory devices used in computer systems are magnetic disks and tapes. They are used for storing system</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programs, large data files, and other backup information.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Only pro­grams and data currently needed by the processor reside in main memory. All other information is stored in auxiliary memory and transferred to main memory when needed.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total memory capacity of a computer can be visualized as being a hierarchy of components.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 xmlns:p14="http://schemas.microsoft.com/office/powerpoint/2010/main" val="108413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Optical Disk Writing</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dirty="0"/>
          </a:p>
        </p:txBody>
      </p:sp>
      <p:pic>
        <p:nvPicPr>
          <p:cNvPr id="3" name="Picture 2">
            <a:extLst>
              <a:ext uri="{FF2B5EF4-FFF2-40B4-BE49-F238E27FC236}">
                <a16:creationId xmlns="" xmlns:a16="http://schemas.microsoft.com/office/drawing/2014/main" id="{96CCB1FE-6A7D-62D9-F945-1AA59C27C47D}"/>
              </a:ext>
            </a:extLst>
          </p:cNvPr>
          <p:cNvPicPr>
            <a:picLocks noChangeAspect="1"/>
          </p:cNvPicPr>
          <p:nvPr/>
        </p:nvPicPr>
        <p:blipFill>
          <a:blip r:embed="rId3"/>
          <a:stretch>
            <a:fillRect/>
          </a:stretch>
        </p:blipFill>
        <p:spPr>
          <a:xfrm>
            <a:off x="2009897" y="957532"/>
            <a:ext cx="6849431" cy="5520906"/>
          </a:xfrm>
          <a:prstGeom prst="rect">
            <a:avLst/>
          </a:prstGeom>
        </p:spPr>
      </p:pic>
    </p:spTree>
    <p:extLst>
      <p:ext uri="{BB962C8B-B14F-4D97-AF65-F5344CB8AC3E}">
        <p14:creationId xmlns="" xmlns:p14="http://schemas.microsoft.com/office/powerpoint/2010/main" val="72074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Memory Definitions</a:t>
            </a:r>
          </a:p>
        </p:txBody>
      </p:sp>
      <p:sp>
        <p:nvSpPr>
          <p:cNvPr id="102" name="Google Shape;102;p6"/>
          <p:cNvSpPr txBox="1">
            <a:spLocks noGrp="1"/>
          </p:cNvSpPr>
          <p:nvPr>
            <p:ph type="body" idx="1"/>
          </p:nvPr>
        </p:nvSpPr>
        <p:spPr>
          <a:xfrm>
            <a:off x="457200" y="838199"/>
            <a:ext cx="8229600"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 A collection of storage cells together with the necessary circuits to transfer information to and from them.</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Organization ─ the basic architectural structure of a memory in terms of how data is accessed.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Address ─ A vector of bits that identifies a particular memory element (or collection of elements).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t>
            </a:r>
            <a:r>
              <a:rPr lang="en-IN" sz="2000"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anagement </a:t>
            </a:r>
            <a:r>
              <a:rPr lang="en-IN" sz="2000" dirty="0">
                <a:latin typeface="Times New Roman" panose="02020603050405020304" pitchFamily="18" charset="0"/>
                <a:ea typeface="Tahoma" panose="020B0604030504040204" pitchFamily="34" charset="0"/>
                <a:cs typeface="Times New Roman" panose="02020603050405020304" pitchFamily="18" charset="0"/>
              </a:rPr>
              <a:t>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ystem - The part of the computer system that supervises the flow of information between auxiliary memory and main memory is called the memory management system.</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Typical data elements are:</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bit ─  a single binary digit</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byte ─ a collection of eight bits accessed together</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word  ─ a collection of binary bits whose size is a typical unit of access for the memory.   It is typically a power of two multiple of bytes (e.g., 1 byte, 2 bytes, 4 bytes, 8 bytes, etc.)</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extLst>
      <p:ext uri="{BB962C8B-B14F-4D97-AF65-F5344CB8AC3E}">
        <p14:creationId xmlns="" xmlns:p14="http://schemas.microsoft.com/office/powerpoint/2010/main" val="127486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473074"/>
            <a:ext cx="6477000" cy="365125"/>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Memory Characteristics </a:t>
            </a:r>
            <a:br>
              <a:rPr lang="en-IN" sz="2800" b="1" dirty="0">
                <a:latin typeface="Times New Roman" panose="02020603050405020304" pitchFamily="18" charset="0"/>
                <a:ea typeface="Candara"/>
                <a:cs typeface="Times New Roman" panose="02020603050405020304" pitchFamily="18" charset="0"/>
                <a:sym typeface="Candara"/>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9"/>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system can be characterized on the basis of following parameters.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Location: Where it can be located, Processor, Internal, External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Capacity: size in terms of bytes, KB, MB, GB,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Unit of transfer: How many bits can be moved like bytes, words, Blocks,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method and Time: How you pick of data Sequential, Direct, Random,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Performance: Transfer rate n terms of bps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Physical type: Which material we are using like semiconductor, Magnetic,  Optical,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Physical characteristics: like power consumption, information loss, volatile,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Organization: How it stored like continues, interleaved, etc….</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 xmlns:p14="http://schemas.microsoft.com/office/powerpoint/2010/main" val="135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t>
            </a:r>
            <a:r>
              <a:rPr lang="en-US" sz="28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T</a:t>
            </a: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echnologies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four primary technologies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used today in memory hierarchies.</a:t>
            </a:r>
          </a:p>
          <a:p>
            <a:pPr lvl="0" indent="-457200" algn="just">
              <a:lnSpc>
                <a:spcPct val="107000"/>
              </a:lnSpc>
              <a:spcAft>
                <a:spcPts val="800"/>
              </a:spcAft>
              <a:buFont typeface="+mj-lt"/>
              <a:buAutoNum type="arabicPeriod"/>
              <a:tabLst>
                <a:tab pos="457200" algn="l"/>
              </a:tabLst>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Main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implemented from DRAM (dynamic random access memory), while levels closer to the processor (caches) use SRAM (static random access memory).</a:t>
            </a:r>
          </a:p>
          <a:p>
            <a:pPr lvl="0" indent="-457200" algn="just">
              <a:lnSpc>
                <a:spcPct val="107000"/>
              </a:lnSpc>
              <a:spcAft>
                <a:spcPts val="800"/>
              </a:spcAft>
              <a:buFont typeface="+mj-lt"/>
              <a:buAutoNum type="arabicPeriod"/>
              <a:tabLst>
                <a:tab pos="457200" algn="l"/>
              </a:tabLst>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DRAM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less costly per bit than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SRAM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although it is substantially slower. The price difference arises because DRAM uses significantly less area per bit of memory, and DRAMs thus have larger capacity for the same amount of silicon; the speed difference arises from several factors.</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third technology is flash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This non volatile memory is the secondary memory in Personal Mobile Devices.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fourth technology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used to implement the largest and slowest level in the hierarchy in servers, is magnetic disk.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 xmlns:p14="http://schemas.microsoft.com/office/powerpoint/2010/main" val="245334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hierarchy consists of 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total memory system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of any computer. The memory components range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from higher capacity slow auxiliary memory to a relatively fast main memory to cache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that can be accessible to the high speed processing logic. A five-level memory hierarchy is shown in below figure. Memory Hierarchy is to obtain the highest possible access speed while minimizing the total cost of the memory system.</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Fig. Five-level Memory Hierarchy</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3" name="Picture 2">
            <a:extLst>
              <a:ext uri="{FF2B5EF4-FFF2-40B4-BE49-F238E27FC236}">
                <a16:creationId xmlns="" xmlns:a16="http://schemas.microsoft.com/office/drawing/2014/main" id="{5DC3172E-6C20-F8AC-9BE8-309081506055}"/>
              </a:ext>
            </a:extLst>
          </p:cNvPr>
          <p:cNvPicPr>
            <a:picLocks noChangeAspect="1"/>
          </p:cNvPicPr>
          <p:nvPr/>
        </p:nvPicPr>
        <p:blipFill>
          <a:blip r:embed="rId3"/>
          <a:stretch>
            <a:fillRect/>
          </a:stretch>
        </p:blipFill>
        <p:spPr>
          <a:xfrm>
            <a:off x="2748249" y="3556963"/>
            <a:ext cx="3573838" cy="2495898"/>
          </a:xfrm>
          <a:prstGeom prst="rect">
            <a:avLst/>
          </a:prstGeom>
        </p:spPr>
      </p:pic>
      <p:sp>
        <p:nvSpPr>
          <p:cNvPr id="8" name="Arrow: Down 7">
            <a:extLst>
              <a:ext uri="{FF2B5EF4-FFF2-40B4-BE49-F238E27FC236}">
                <a16:creationId xmlns="" xmlns:a16="http://schemas.microsoft.com/office/drawing/2014/main" id="{AE97921C-431A-4927-1A6A-0EF1127D3CE0}"/>
              </a:ext>
            </a:extLst>
          </p:cNvPr>
          <p:cNvSpPr/>
          <p:nvPr/>
        </p:nvSpPr>
        <p:spPr>
          <a:xfrm>
            <a:off x="2525022" y="3556963"/>
            <a:ext cx="296893" cy="2495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rot lat="20999996" lon="0" rev="0"/>
              </a:camera>
              <a:lightRig rig="threePt" dir="t"/>
            </a:scene3d>
          </a:bodyPr>
          <a:lstStyle/>
          <a:p>
            <a:pPr algn="ctr"/>
            <a:endParaRPr lang="en-IN" dirty="0"/>
          </a:p>
        </p:txBody>
      </p:sp>
      <p:sp>
        <p:nvSpPr>
          <p:cNvPr id="9" name="Arrow: Down 8">
            <a:extLst>
              <a:ext uri="{FF2B5EF4-FFF2-40B4-BE49-F238E27FC236}">
                <a16:creationId xmlns="" xmlns:a16="http://schemas.microsoft.com/office/drawing/2014/main" id="{55FA7C99-D761-980C-A9B8-BC299445D812}"/>
              </a:ext>
            </a:extLst>
          </p:cNvPr>
          <p:cNvSpPr/>
          <p:nvPr/>
        </p:nvSpPr>
        <p:spPr>
          <a:xfrm rot="10800000">
            <a:off x="5963013" y="3477827"/>
            <a:ext cx="369137" cy="2495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rot lat="20999996" lon="0" rev="0"/>
              </a:camera>
              <a:lightRig rig="threePt" dir="t"/>
            </a:scene3d>
          </a:bodyPr>
          <a:lstStyle/>
          <a:p>
            <a:pPr algn="ctr"/>
            <a:endParaRPr lang="en-IN" dirty="0"/>
          </a:p>
        </p:txBody>
      </p:sp>
      <p:sp>
        <p:nvSpPr>
          <p:cNvPr id="10" name="Rectangle 9">
            <a:extLst>
              <a:ext uri="{FF2B5EF4-FFF2-40B4-BE49-F238E27FC236}">
                <a16:creationId xmlns="" xmlns:a16="http://schemas.microsoft.com/office/drawing/2014/main" id="{79332FC2-5324-4A30-6114-83D34FC71204}"/>
              </a:ext>
            </a:extLst>
          </p:cNvPr>
          <p:cNvSpPr/>
          <p:nvPr/>
        </p:nvSpPr>
        <p:spPr>
          <a:xfrm>
            <a:off x="6606578" y="4218315"/>
            <a:ext cx="1785668" cy="4917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Increase in cost per bit</a:t>
            </a:r>
          </a:p>
        </p:txBody>
      </p:sp>
      <p:sp>
        <p:nvSpPr>
          <p:cNvPr id="11" name="Rectangle 10">
            <a:extLst>
              <a:ext uri="{FF2B5EF4-FFF2-40B4-BE49-F238E27FC236}">
                <a16:creationId xmlns="" xmlns:a16="http://schemas.microsoft.com/office/drawing/2014/main" id="{040DAA8B-C0E9-BB05-47C0-3CED22F48A25}"/>
              </a:ext>
            </a:extLst>
          </p:cNvPr>
          <p:cNvSpPr/>
          <p:nvPr/>
        </p:nvSpPr>
        <p:spPr>
          <a:xfrm>
            <a:off x="457200" y="4123425"/>
            <a:ext cx="2004646" cy="12785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 Increase </a:t>
            </a:r>
            <a:r>
              <a:rPr lang="en-IN" dirty="0">
                <a:solidFill>
                  <a:schemeClr val="tx1"/>
                </a:solidFill>
              </a:rPr>
              <a:t>in </a:t>
            </a:r>
            <a:r>
              <a:rPr lang="en-IN" dirty="0" smtClean="0">
                <a:solidFill>
                  <a:schemeClr val="tx1"/>
                </a:solidFill>
              </a:rPr>
              <a:t>capacity</a:t>
            </a:r>
          </a:p>
          <a:p>
            <a:pPr algn="ctr"/>
            <a:r>
              <a:rPr lang="en-IN" dirty="0" smtClean="0">
                <a:solidFill>
                  <a:schemeClr val="tx1"/>
                </a:solidFill>
              </a:rPr>
              <a:t>and</a:t>
            </a:r>
            <a:endParaRPr lang="en-IN" dirty="0">
              <a:solidFill>
                <a:schemeClr val="tx1"/>
              </a:solidFill>
            </a:endParaRPr>
          </a:p>
          <a:p>
            <a:pPr algn="ctr"/>
            <a:r>
              <a:rPr lang="en-IN" dirty="0" smtClean="0">
                <a:solidFill>
                  <a:schemeClr val="tx1"/>
                </a:solidFill>
              </a:rPr>
              <a:t>2. Increase </a:t>
            </a:r>
            <a:r>
              <a:rPr lang="en-IN" dirty="0">
                <a:solidFill>
                  <a:schemeClr val="tx1"/>
                </a:solidFill>
              </a:rPr>
              <a:t>in access time</a:t>
            </a:r>
          </a:p>
        </p:txBody>
      </p:sp>
    </p:spTree>
    <p:extLst>
      <p:ext uri="{BB962C8B-B14F-4D97-AF65-F5344CB8AC3E}">
        <p14:creationId xmlns="" xmlns:p14="http://schemas.microsoft.com/office/powerpoint/2010/main" val="197296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(Cont..)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At the top of this hierarchy, there is a Central Processing Unit (CPU) register which is accessed at full CPU speed. </a:t>
            </a:r>
            <a:r>
              <a:rPr lang="en-IN" sz="2000" b="1" dirty="0">
                <a:latin typeface="Times New Roman" panose="02020603050405020304" pitchFamily="18" charset="0"/>
                <a:ea typeface="Tahoma" panose="020B0604030504040204" pitchFamily="34" charset="0"/>
                <a:cs typeface="Times New Roman" panose="02020603050405020304" pitchFamily="18" charset="0"/>
              </a:rPr>
              <a:t>Registers are</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local memory to the CPU</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as the CPU requires it.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Next comes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cache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cache memory is employed in computer systems to compensate for the speed differential between main memory access time and processor logic. Cache is very small but has very high access speed and is relatively expensive. Thus, we can say that</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speed ∝ Cost</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3</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After that, is 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main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with sizes currently ranging from 16 MB 	for an entry level system to few gigabytes at the other end.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4.	Next 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magnetic disks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and used as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secondary storage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called 	auxiliary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5.	F</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inally we have devices that provide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backup storage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called auxiliary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most common auxiliary memory devices used in computer 	systems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magnetic tapes and optical disk.</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 xmlns:p14="http://schemas.microsoft.com/office/powerpoint/2010/main" val="122929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TotalTime>
  <Words>4501</Words>
  <Application>Microsoft Office PowerPoint</Application>
  <PresentationFormat>On-screen Show (4:3)</PresentationFormat>
  <Paragraphs>276</Paragraphs>
  <Slides>30</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Candara</vt:lpstr>
      <vt:lpstr>Times New Roman</vt:lpstr>
      <vt:lpstr>Tahoma</vt:lpstr>
      <vt:lpstr>Wingdings</vt:lpstr>
      <vt:lpstr>Fd1277008-Identity-H</vt:lpstr>
      <vt:lpstr>Fd1277024-Identity-H</vt:lpstr>
      <vt:lpstr>Fd989197-Identity-H</vt:lpstr>
      <vt:lpstr>Poppins</vt:lpstr>
      <vt:lpstr>Office Theme</vt:lpstr>
      <vt:lpstr>Slide 1</vt:lpstr>
      <vt:lpstr>Index</vt:lpstr>
      <vt:lpstr>Introduction</vt:lpstr>
      <vt:lpstr>Memory Definitions</vt:lpstr>
      <vt:lpstr>Memory Characteristics  </vt:lpstr>
      <vt:lpstr> Memory Technologies  </vt:lpstr>
      <vt:lpstr> Memory Hierarchy  </vt:lpstr>
      <vt:lpstr> Memory Hierarchy (Cont..)  </vt:lpstr>
      <vt:lpstr>Slide 9</vt:lpstr>
      <vt:lpstr> Main (Primary) Memory  </vt:lpstr>
      <vt:lpstr> Main (Primary) Memory  </vt:lpstr>
      <vt:lpstr> RAM: Main (Primary) Memory  </vt:lpstr>
      <vt:lpstr> RAM Pin Description  </vt:lpstr>
      <vt:lpstr> Classification of RAM  </vt:lpstr>
      <vt:lpstr> ROM: Main (Primary) Memory  </vt:lpstr>
      <vt:lpstr>ROM Pin Description </vt:lpstr>
      <vt:lpstr>Classification of ROM </vt:lpstr>
      <vt:lpstr>Memory Address Map</vt:lpstr>
      <vt:lpstr>Memory Address Map (Cont..)</vt:lpstr>
      <vt:lpstr>Memory Address Map (Cont..)</vt:lpstr>
      <vt:lpstr>Auxiliary Memory and Classification</vt:lpstr>
      <vt:lpstr>Auxiliary Memory (Cont..)</vt:lpstr>
      <vt:lpstr>Magnetic Disks</vt:lpstr>
      <vt:lpstr>Magnetic Disks (Cont..)</vt:lpstr>
      <vt:lpstr>Magnetic Disks (Cont..)</vt:lpstr>
      <vt:lpstr>Magnetic Disks (Cont..)</vt:lpstr>
      <vt:lpstr>Magnetic Tape</vt:lpstr>
      <vt:lpstr>Magnetic Tape (Cont..)</vt:lpstr>
      <vt:lpstr>CD-ROM and Erasable Optical Disk</vt:lpstr>
      <vt:lpstr>Optical Disk Writing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MY</cp:lastModifiedBy>
  <cp:revision>84</cp:revision>
  <dcterms:created xsi:type="dcterms:W3CDTF">2010-04-09T07:36:15Z</dcterms:created>
  <dcterms:modified xsi:type="dcterms:W3CDTF">2024-05-14T11:50:36Z</dcterms:modified>
</cp:coreProperties>
</file>