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301" r:id="rId2"/>
    <p:sldId id="312" r:id="rId3"/>
    <p:sldId id="315" r:id="rId4"/>
    <p:sldId id="313" r:id="rId5"/>
    <p:sldId id="314" r:id="rId6"/>
    <p:sldId id="630" r:id="rId7"/>
    <p:sldId id="317" r:id="rId8"/>
    <p:sldId id="620" r:id="rId9"/>
    <p:sldId id="328" r:id="rId10"/>
    <p:sldId id="557" r:id="rId11"/>
    <p:sldId id="607" r:id="rId12"/>
    <p:sldId id="621" r:id="rId13"/>
    <p:sldId id="625" r:id="rId14"/>
    <p:sldId id="622" r:id="rId15"/>
    <p:sldId id="624" r:id="rId16"/>
    <p:sldId id="626" r:id="rId17"/>
    <p:sldId id="627" r:id="rId18"/>
    <p:sldId id="608" r:id="rId19"/>
    <p:sldId id="610" r:id="rId20"/>
    <p:sldId id="609" r:id="rId21"/>
    <p:sldId id="611" r:id="rId22"/>
    <p:sldId id="613" r:id="rId23"/>
    <p:sldId id="628" r:id="rId24"/>
    <p:sldId id="615" r:id="rId25"/>
    <p:sldId id="629" r:id="rId26"/>
    <p:sldId id="614" r:id="rId27"/>
    <p:sldId id="616" r:id="rId28"/>
    <p:sldId id="617" r:id="rId29"/>
    <p:sldId id="618" r:id="rId30"/>
    <p:sldId id="619" r:id="rId31"/>
    <p:sldId id="631" r:id="rId32"/>
    <p:sldId id="635" r:id="rId33"/>
    <p:sldId id="632" r:id="rId34"/>
    <p:sldId id="633" r:id="rId35"/>
    <p:sldId id="634" r:id="rId36"/>
    <p:sldId id="636" r:id="rId37"/>
    <p:sldId id="637" r:id="rId38"/>
    <p:sldId id="638" r:id="rId39"/>
    <p:sldId id="639" r:id="rId40"/>
    <p:sldId id="643" r:id="rId41"/>
    <p:sldId id="644" r:id="rId42"/>
    <p:sldId id="282" r:id="rId43"/>
    <p:sldId id="641" r:id="rId44"/>
    <p:sldId id="642" r:id="rId45"/>
    <p:sldId id="640" r:id="rId46"/>
  </p:sldIdLst>
  <p:sldSz cx="9144000" cy="6858000" type="screen4x3"/>
  <p:notesSz cx="6858000" cy="9144000"/>
  <p:embeddedFontLst>
    <p:embeddedFont>
      <p:font typeface="굴림" panose="020B0600000101010101" pitchFamily="34" charset="-127"/>
      <p:regular r:id="rId48"/>
    </p:embeddedFont>
    <p:embeddedFont>
      <p:font typeface="Candara" panose="020E0502030303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10</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11</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8208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12</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6653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13</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8915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14</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26730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15</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0690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16</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9529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17</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92827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18</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23492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19</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1299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03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20</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88099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21</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22163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22</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8145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23</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04862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24</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4495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25</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51897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26</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91941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27</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30887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28</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32976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29</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1107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36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30</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90035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31</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81360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32</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5817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33</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24012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34</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94250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35</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2475600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36</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30608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37</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2020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38</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65559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39</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4623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472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40</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272493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41</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71767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044918E-592D-B738-770A-AD5CA80A5B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fld id="{C516F6EB-3124-44CB-A4BC-D6DC3C9B0C80}" type="slidenum">
              <a:rPr lang="en-US" altLang="ko-KR"/>
              <a:pPr eaLnBrk="1" hangingPunct="1"/>
              <a:t>42</a:t>
            </a:fld>
            <a:endParaRPr lang="en-US" altLang="ko-KR"/>
          </a:p>
        </p:txBody>
      </p:sp>
      <p:sp>
        <p:nvSpPr>
          <p:cNvPr id="36867" name="Rectangle 2">
            <a:extLst>
              <a:ext uri="{FF2B5EF4-FFF2-40B4-BE49-F238E27FC236}">
                <a16:creationId xmlns:a16="http://schemas.microsoft.com/office/drawing/2014/main" id="{CEA510F2-996B-E533-A8B0-FE08E6C6B0B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B2E4F09-FFAD-C754-C116-4DFD91E27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굴림" panose="020B0600000101010101" pitchFamily="34" charset="-127"/>
              <a:ea typeface="굴림" panose="020B0600000101010101" pitchFamily="34"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044918E-592D-B738-770A-AD5CA80A5B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fld id="{C516F6EB-3124-44CB-A4BC-D6DC3C9B0C80}" type="slidenum">
              <a:rPr lang="en-US" altLang="ko-KR"/>
              <a:pPr eaLnBrk="1" hangingPunct="1"/>
              <a:t>43</a:t>
            </a:fld>
            <a:endParaRPr lang="en-US" altLang="ko-KR"/>
          </a:p>
        </p:txBody>
      </p:sp>
      <p:sp>
        <p:nvSpPr>
          <p:cNvPr id="36867" name="Rectangle 2">
            <a:extLst>
              <a:ext uri="{FF2B5EF4-FFF2-40B4-BE49-F238E27FC236}">
                <a16:creationId xmlns:a16="http://schemas.microsoft.com/office/drawing/2014/main" id="{CEA510F2-996B-E533-A8B0-FE08E6C6B0B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B2E4F09-FFAD-C754-C116-4DFD91E27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굴림" panose="020B0600000101010101" pitchFamily="34" charset="-127"/>
              <a:ea typeface="굴림" panose="020B0600000101010101" pitchFamily="34" charset="-127"/>
            </a:endParaRPr>
          </a:p>
        </p:txBody>
      </p:sp>
    </p:spTree>
    <p:extLst>
      <p:ext uri="{BB962C8B-B14F-4D97-AF65-F5344CB8AC3E}">
        <p14:creationId xmlns:p14="http://schemas.microsoft.com/office/powerpoint/2010/main" val="1039987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044918E-592D-B738-770A-AD5CA80A5B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fld id="{C516F6EB-3124-44CB-A4BC-D6DC3C9B0C80}" type="slidenum">
              <a:rPr lang="en-US" altLang="ko-KR"/>
              <a:pPr eaLnBrk="1" hangingPunct="1"/>
              <a:t>44</a:t>
            </a:fld>
            <a:endParaRPr lang="en-US" altLang="ko-KR"/>
          </a:p>
        </p:txBody>
      </p:sp>
      <p:sp>
        <p:nvSpPr>
          <p:cNvPr id="36867" name="Rectangle 2">
            <a:extLst>
              <a:ext uri="{FF2B5EF4-FFF2-40B4-BE49-F238E27FC236}">
                <a16:creationId xmlns:a16="http://schemas.microsoft.com/office/drawing/2014/main" id="{CEA510F2-996B-E533-A8B0-FE08E6C6B0B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B2E4F09-FFAD-C754-C116-4DFD91E27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굴림" panose="020B0600000101010101" pitchFamily="34" charset="-127"/>
              <a:ea typeface="굴림" panose="020B0600000101010101" pitchFamily="34" charset="-127"/>
            </a:endParaRPr>
          </a:p>
        </p:txBody>
      </p:sp>
    </p:spTree>
    <p:extLst>
      <p:ext uri="{BB962C8B-B14F-4D97-AF65-F5344CB8AC3E}">
        <p14:creationId xmlns:p14="http://schemas.microsoft.com/office/powerpoint/2010/main" val="567563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044918E-592D-B738-770A-AD5CA80A5B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fld id="{C516F6EB-3124-44CB-A4BC-D6DC3C9B0C80}" type="slidenum">
              <a:rPr lang="en-US" altLang="ko-KR"/>
              <a:pPr eaLnBrk="1" hangingPunct="1"/>
              <a:t>45</a:t>
            </a:fld>
            <a:endParaRPr lang="en-US" altLang="ko-KR"/>
          </a:p>
        </p:txBody>
      </p:sp>
      <p:sp>
        <p:nvSpPr>
          <p:cNvPr id="36867" name="Rectangle 2">
            <a:extLst>
              <a:ext uri="{FF2B5EF4-FFF2-40B4-BE49-F238E27FC236}">
                <a16:creationId xmlns:a16="http://schemas.microsoft.com/office/drawing/2014/main" id="{CEA510F2-996B-E533-A8B0-FE08E6C6B0B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B2E4F09-FFAD-C754-C116-4DFD91E27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굴림" panose="020B0600000101010101" pitchFamily="34" charset="-127"/>
              <a:ea typeface="굴림" panose="020B0600000101010101" pitchFamily="34" charset="-127"/>
            </a:endParaRPr>
          </a:p>
        </p:txBody>
      </p:sp>
    </p:spTree>
    <p:extLst>
      <p:ext uri="{BB962C8B-B14F-4D97-AF65-F5344CB8AC3E}">
        <p14:creationId xmlns:p14="http://schemas.microsoft.com/office/powerpoint/2010/main" val="60397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44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10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9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76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4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Organization:</a:t>
            </a: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Cache and Virtual Memory</a:t>
            </a:r>
          </a:p>
          <a:p>
            <a:pPr algn="ct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59-60</a:t>
            </a:r>
            <a:r>
              <a:rPr lang="en-US" sz="3200" b="1" i="0" u="none" strike="noStrike" cap="none" dirty="0">
                <a:solidFill>
                  <a:srgbClr val="FF0000"/>
                </a:solidFill>
                <a:latin typeface="Candara"/>
                <a:ea typeface="Candara"/>
                <a:cs typeface="Candara"/>
                <a:sym typeface="Candara"/>
              </a:rPr>
              <a:t>)</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10</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Associative memories are expensive compared to random-access memories because of the added logic associated with each cell.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easiest technique used for mapping is known as direct mapping. In simpler words, in the case of direct mapping, we assign every memory block to a certain line in the cache. This is achieved by using part of the memory address to determine the cache location.</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possibility of using a random-access memory for the cache is investigated in below figure.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CPU or main memory address of </a:t>
            </a:r>
            <a:r>
              <a:rPr lang="en-IN" altLang="en-US" sz="2000" b="1" dirty="0">
                <a:latin typeface="Times New Roman" panose="02020603050405020304" pitchFamily="18" charset="0"/>
                <a:cs typeface="Times New Roman" panose="02020603050405020304" pitchFamily="18" charset="0"/>
              </a:rPr>
              <a:t>15 bits is divided into two fields. </a:t>
            </a:r>
            <a:r>
              <a:rPr lang="en-IN" altLang="en-US" sz="2000" dirty="0">
                <a:latin typeface="Times New Roman" panose="02020603050405020304" pitchFamily="18" charset="0"/>
                <a:cs typeface="Times New Roman" panose="02020603050405020304" pitchFamily="18" charset="0"/>
              </a:rPr>
              <a:t>The </a:t>
            </a:r>
            <a:r>
              <a:rPr lang="en-IN" altLang="en-US" sz="2000" b="1" dirty="0">
                <a:latin typeface="Times New Roman" panose="02020603050405020304" pitchFamily="18" charset="0"/>
                <a:cs typeface="Times New Roman" panose="02020603050405020304" pitchFamily="18" charset="0"/>
              </a:rPr>
              <a:t>nine least significant bits constitute the index field </a:t>
            </a:r>
            <a:r>
              <a:rPr lang="en-IN" altLang="en-US" sz="2000" dirty="0">
                <a:latin typeface="Times New Roman" panose="02020603050405020304" pitchFamily="18" charset="0"/>
                <a:cs typeface="Times New Roman" panose="02020603050405020304" pitchFamily="18" charset="0"/>
              </a:rPr>
              <a:t>and the </a:t>
            </a:r>
            <a:r>
              <a:rPr lang="en-IN" altLang="en-US" sz="2000" b="1" dirty="0">
                <a:latin typeface="Times New Roman" panose="02020603050405020304" pitchFamily="18" charset="0"/>
                <a:cs typeface="Times New Roman" panose="02020603050405020304" pitchFamily="18" charset="0"/>
              </a:rPr>
              <a:t>remaining six bits form the tag field</a:t>
            </a:r>
            <a:r>
              <a:rPr lang="en-IN" altLang="en-US" sz="2000" dirty="0">
                <a:latin typeface="Times New Roman" panose="02020603050405020304" pitchFamily="18" charset="0"/>
                <a:cs typeface="Times New Roman" panose="02020603050405020304" pitchFamily="18" charset="0"/>
              </a:rPr>
              <a:t>. </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a:t>
            </a:r>
            <a:endParaRPr lang="en-US" altLang="en-US" dirty="0"/>
          </a:p>
        </p:txBody>
      </p:sp>
      <p:pic>
        <p:nvPicPr>
          <p:cNvPr id="3" name="Picture 2">
            <a:extLst>
              <a:ext uri="{FF2B5EF4-FFF2-40B4-BE49-F238E27FC236}">
                <a16:creationId xmlns:a16="http://schemas.microsoft.com/office/drawing/2014/main" id="{43CC464F-701C-CF7C-B196-210331F0AA5D}"/>
              </a:ext>
            </a:extLst>
          </p:cNvPr>
          <p:cNvPicPr>
            <a:picLocks noChangeAspect="1"/>
          </p:cNvPicPr>
          <p:nvPr/>
        </p:nvPicPr>
        <p:blipFill>
          <a:blip r:embed="rId3"/>
          <a:stretch>
            <a:fillRect/>
          </a:stretch>
        </p:blipFill>
        <p:spPr>
          <a:xfrm>
            <a:off x="2065411" y="4501568"/>
            <a:ext cx="4944165" cy="2176776"/>
          </a:xfrm>
          <a:prstGeom prst="rect">
            <a:avLst/>
          </a:prstGeom>
        </p:spPr>
      </p:pic>
      <p:sp>
        <p:nvSpPr>
          <p:cNvPr id="5" name="TextBox 4">
            <a:extLst>
              <a:ext uri="{FF2B5EF4-FFF2-40B4-BE49-F238E27FC236}">
                <a16:creationId xmlns:a16="http://schemas.microsoft.com/office/drawing/2014/main" id="{FF9E075D-C475-745E-AC4B-72502DE01EDC}"/>
              </a:ext>
            </a:extLst>
          </p:cNvPr>
          <p:cNvSpPr txBox="1"/>
          <p:nvPr/>
        </p:nvSpPr>
        <p:spPr>
          <a:xfrm>
            <a:off x="5589917" y="4688564"/>
            <a:ext cx="2984741" cy="523220"/>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Addressing relationships between main and cache memories</a:t>
            </a:r>
            <a:endParaRPr lang="en-IN"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11</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figure shows that </a:t>
            </a:r>
            <a:r>
              <a:rPr lang="en-IN" altLang="en-US" sz="2000" b="1" dirty="0">
                <a:latin typeface="Times New Roman" panose="02020603050405020304" pitchFamily="18" charset="0"/>
                <a:cs typeface="Times New Roman" panose="02020603050405020304" pitchFamily="18" charset="0"/>
              </a:rPr>
              <a:t>main memory needs an address </a:t>
            </a:r>
            <a:r>
              <a:rPr lang="en-IN" altLang="en-US" sz="2000" dirty="0">
                <a:latin typeface="Times New Roman" panose="02020603050405020304" pitchFamily="18" charset="0"/>
                <a:cs typeface="Times New Roman" panose="02020603050405020304" pitchFamily="18" charset="0"/>
              </a:rPr>
              <a:t>that includes both the tag and the index bits.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a:t>
            </a:r>
            <a:r>
              <a:rPr lang="en-IN" altLang="en-US" sz="2000" b="1" dirty="0">
                <a:latin typeface="Times New Roman" panose="02020603050405020304" pitchFamily="18" charset="0"/>
                <a:cs typeface="Times New Roman" panose="02020603050405020304" pitchFamily="18" charset="0"/>
              </a:rPr>
              <a:t>number of bits in the index field is equal to the number of address bits required to access the cache memory.</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Here, In a direct mapped cache consisting of N blocks of cache, block X of main memory maps to cache block Y = X mod N.</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Thus, if we have 10 blocks of cache, block 7 of cache may hold blocks 7, 17, 27, 37, . . . of main memory.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51674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12</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46825"/>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Let suppose there is a Main Memory (RAM) of size 128 Words and a Cache of size 16 Words. Main Memory and Cache will be divided into equal numbers of blocks and Lines, respectively. The size of each block and Line is 4 words, as shown in the following diagram.</a:t>
            </a:r>
            <a:endParaRPr lang="en-IN" altLang="en-US" sz="20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Example - Direct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8" name="Picture 7">
            <a:extLst>
              <a:ext uri="{FF2B5EF4-FFF2-40B4-BE49-F238E27FC236}">
                <a16:creationId xmlns:a16="http://schemas.microsoft.com/office/drawing/2014/main" id="{49D3CA0D-2A4F-4D74-9CE5-45BCB110BC55}"/>
              </a:ext>
            </a:extLst>
          </p:cNvPr>
          <p:cNvPicPr>
            <a:picLocks noChangeAspect="1"/>
          </p:cNvPicPr>
          <p:nvPr/>
        </p:nvPicPr>
        <p:blipFill>
          <a:blip r:embed="rId3"/>
          <a:stretch>
            <a:fillRect/>
          </a:stretch>
        </p:blipFill>
        <p:spPr>
          <a:xfrm>
            <a:off x="1224951" y="2249811"/>
            <a:ext cx="5975749" cy="4438878"/>
          </a:xfrm>
          <a:prstGeom prst="rect">
            <a:avLst/>
          </a:prstGeom>
        </p:spPr>
      </p:pic>
      <p:graphicFrame>
        <p:nvGraphicFramePr>
          <p:cNvPr id="9" name="Table 8">
            <a:extLst>
              <a:ext uri="{FF2B5EF4-FFF2-40B4-BE49-F238E27FC236}">
                <a16:creationId xmlns:a16="http://schemas.microsoft.com/office/drawing/2014/main" id="{AB380D86-6950-4F2B-A18E-762401F41321}"/>
              </a:ext>
            </a:extLst>
          </p:cNvPr>
          <p:cNvGraphicFramePr>
            <a:graphicFrameLocks noGrp="1" noChangeAspect="1"/>
          </p:cNvGraphicFramePr>
          <p:nvPr>
            <p:extLst>
              <p:ext uri="{D42A27DB-BD31-4B8C-83A1-F6EECF244321}">
                <p14:modId xmlns:p14="http://schemas.microsoft.com/office/powerpoint/2010/main" val="2538376319"/>
              </p:ext>
            </p:extLst>
          </p:nvPr>
        </p:nvGraphicFramePr>
        <p:xfrm>
          <a:off x="6952891" y="2296347"/>
          <a:ext cx="495618" cy="3840480"/>
        </p:xfrm>
        <a:graphic>
          <a:graphicData uri="http://schemas.openxmlformats.org/drawingml/2006/table">
            <a:tbl>
              <a:tblPr firstRow="1" bandRow="1">
                <a:tableStyleId>{5C22544A-7EE6-4342-B048-85BDC9FD1C3A}</a:tableStyleId>
              </a:tblPr>
              <a:tblGrid>
                <a:gridCol w="495618">
                  <a:extLst>
                    <a:ext uri="{9D8B030D-6E8A-4147-A177-3AD203B41FA5}">
                      <a16:colId xmlns:a16="http://schemas.microsoft.com/office/drawing/2014/main" val="1802428067"/>
                    </a:ext>
                  </a:extLst>
                </a:gridCol>
              </a:tblGrid>
              <a:tr h="256952">
                <a:tc>
                  <a:txBody>
                    <a:bodyPr/>
                    <a:lstStyle/>
                    <a:p>
                      <a:r>
                        <a:rPr lang="en-IN" sz="1200" dirty="0">
                          <a:solidFill>
                            <a:schemeClr val="tx1"/>
                          </a:solidFill>
                        </a:rPr>
                        <a:t>B0</a:t>
                      </a:r>
                    </a:p>
                  </a:txBody>
                  <a:tcPr/>
                </a:tc>
                <a:extLst>
                  <a:ext uri="{0D108BD9-81ED-4DB2-BD59-A6C34878D82A}">
                    <a16:rowId xmlns:a16="http://schemas.microsoft.com/office/drawing/2014/main" val="2380607243"/>
                  </a:ext>
                </a:extLst>
              </a:tr>
              <a:tr h="256952">
                <a:tc>
                  <a:txBody>
                    <a:bodyPr/>
                    <a:lstStyle/>
                    <a:p>
                      <a:r>
                        <a:rPr lang="en-IN" sz="1200" dirty="0">
                          <a:solidFill>
                            <a:schemeClr val="tx1"/>
                          </a:solidFill>
                        </a:rPr>
                        <a:t>B1</a:t>
                      </a:r>
                    </a:p>
                  </a:txBody>
                  <a:tcPr/>
                </a:tc>
                <a:extLst>
                  <a:ext uri="{0D108BD9-81ED-4DB2-BD59-A6C34878D82A}">
                    <a16:rowId xmlns:a16="http://schemas.microsoft.com/office/drawing/2014/main" val="1884129286"/>
                  </a:ext>
                </a:extLst>
              </a:tr>
              <a:tr h="256952">
                <a:tc>
                  <a:txBody>
                    <a:bodyPr/>
                    <a:lstStyle/>
                    <a:p>
                      <a:r>
                        <a:rPr lang="en-IN" sz="1200" dirty="0">
                          <a:solidFill>
                            <a:schemeClr val="tx1"/>
                          </a:solidFill>
                        </a:rPr>
                        <a:t>B2</a:t>
                      </a:r>
                    </a:p>
                  </a:txBody>
                  <a:tcPr/>
                </a:tc>
                <a:extLst>
                  <a:ext uri="{0D108BD9-81ED-4DB2-BD59-A6C34878D82A}">
                    <a16:rowId xmlns:a16="http://schemas.microsoft.com/office/drawing/2014/main" val="3966445962"/>
                  </a:ext>
                </a:extLst>
              </a:tr>
              <a:tr h="256952">
                <a:tc>
                  <a:txBody>
                    <a:bodyPr/>
                    <a:lstStyle/>
                    <a:p>
                      <a:r>
                        <a:rPr lang="en-IN" sz="1200" dirty="0">
                          <a:solidFill>
                            <a:schemeClr val="tx1"/>
                          </a:solidFill>
                        </a:rPr>
                        <a:t>B3</a:t>
                      </a:r>
                    </a:p>
                  </a:txBody>
                  <a:tcPr/>
                </a:tc>
                <a:extLst>
                  <a:ext uri="{0D108BD9-81ED-4DB2-BD59-A6C34878D82A}">
                    <a16:rowId xmlns:a16="http://schemas.microsoft.com/office/drawing/2014/main" val="3089458554"/>
                  </a:ext>
                </a:extLst>
              </a:tr>
              <a:tr h="256952">
                <a:tc>
                  <a:txBody>
                    <a:bodyPr/>
                    <a:lstStyle/>
                    <a:p>
                      <a:r>
                        <a:rPr lang="en-IN" sz="1200" dirty="0">
                          <a:solidFill>
                            <a:schemeClr val="tx1"/>
                          </a:solidFill>
                        </a:rPr>
                        <a:t>B4</a:t>
                      </a:r>
                    </a:p>
                  </a:txBody>
                  <a:tcPr/>
                </a:tc>
                <a:extLst>
                  <a:ext uri="{0D108BD9-81ED-4DB2-BD59-A6C34878D82A}">
                    <a16:rowId xmlns:a16="http://schemas.microsoft.com/office/drawing/2014/main" val="3440524879"/>
                  </a:ext>
                </a:extLst>
              </a:tr>
              <a:tr h="256952">
                <a:tc>
                  <a:txBody>
                    <a:bodyPr/>
                    <a:lstStyle/>
                    <a:p>
                      <a:r>
                        <a:rPr lang="en-IN" sz="1200" dirty="0">
                          <a:solidFill>
                            <a:schemeClr val="tx1"/>
                          </a:solidFill>
                        </a:rPr>
                        <a:t>B5</a:t>
                      </a:r>
                    </a:p>
                  </a:txBody>
                  <a:tcPr/>
                </a:tc>
                <a:extLst>
                  <a:ext uri="{0D108BD9-81ED-4DB2-BD59-A6C34878D82A}">
                    <a16:rowId xmlns:a16="http://schemas.microsoft.com/office/drawing/2014/main" val="2468204953"/>
                  </a:ext>
                </a:extLst>
              </a:tr>
              <a:tr h="256952">
                <a:tc>
                  <a:txBody>
                    <a:bodyPr/>
                    <a:lstStyle/>
                    <a:p>
                      <a:r>
                        <a:rPr lang="en-IN" sz="1200" dirty="0">
                          <a:solidFill>
                            <a:schemeClr val="tx1"/>
                          </a:solidFill>
                        </a:rPr>
                        <a:t>B6</a:t>
                      </a:r>
                    </a:p>
                  </a:txBody>
                  <a:tcPr/>
                </a:tc>
                <a:extLst>
                  <a:ext uri="{0D108BD9-81ED-4DB2-BD59-A6C34878D82A}">
                    <a16:rowId xmlns:a16="http://schemas.microsoft.com/office/drawing/2014/main" val="1322039158"/>
                  </a:ext>
                </a:extLst>
              </a:tr>
              <a:tr h="256952">
                <a:tc>
                  <a:txBody>
                    <a:bodyPr/>
                    <a:lstStyle/>
                    <a:p>
                      <a:r>
                        <a:rPr lang="en-IN" sz="1200" dirty="0">
                          <a:solidFill>
                            <a:schemeClr val="tx1"/>
                          </a:solidFill>
                        </a:rPr>
                        <a:t>B7</a:t>
                      </a:r>
                    </a:p>
                  </a:txBody>
                  <a:tcPr/>
                </a:tc>
                <a:extLst>
                  <a:ext uri="{0D108BD9-81ED-4DB2-BD59-A6C34878D82A}">
                    <a16:rowId xmlns:a16="http://schemas.microsoft.com/office/drawing/2014/main" val="3334839698"/>
                  </a:ext>
                </a:extLst>
              </a:tr>
              <a:tr h="256952">
                <a:tc>
                  <a:txBody>
                    <a:bodyPr/>
                    <a:lstStyle/>
                    <a:p>
                      <a:endParaRPr lang="en-IN" sz="1200" dirty="0">
                        <a:solidFill>
                          <a:schemeClr val="tx1"/>
                        </a:solidFill>
                      </a:endParaRPr>
                    </a:p>
                  </a:txBody>
                  <a:tcPr/>
                </a:tc>
                <a:extLst>
                  <a:ext uri="{0D108BD9-81ED-4DB2-BD59-A6C34878D82A}">
                    <a16:rowId xmlns:a16="http://schemas.microsoft.com/office/drawing/2014/main" val="595945093"/>
                  </a:ext>
                </a:extLst>
              </a:tr>
              <a:tr h="256952">
                <a:tc>
                  <a:txBody>
                    <a:bodyPr/>
                    <a:lstStyle/>
                    <a:p>
                      <a:endParaRPr lang="en-IN" sz="1200" dirty="0">
                        <a:solidFill>
                          <a:schemeClr val="tx1"/>
                        </a:solidFill>
                      </a:endParaRPr>
                    </a:p>
                  </a:txBody>
                  <a:tcPr/>
                </a:tc>
                <a:extLst>
                  <a:ext uri="{0D108BD9-81ED-4DB2-BD59-A6C34878D82A}">
                    <a16:rowId xmlns:a16="http://schemas.microsoft.com/office/drawing/2014/main" val="1713055357"/>
                  </a:ext>
                </a:extLst>
              </a:tr>
              <a:tr h="256952">
                <a:tc>
                  <a:txBody>
                    <a:bodyPr/>
                    <a:lstStyle/>
                    <a:p>
                      <a:endParaRPr lang="en-IN" sz="1200" dirty="0">
                        <a:solidFill>
                          <a:schemeClr val="tx1"/>
                        </a:solidFill>
                      </a:endParaRPr>
                    </a:p>
                  </a:txBody>
                  <a:tcPr/>
                </a:tc>
                <a:extLst>
                  <a:ext uri="{0D108BD9-81ED-4DB2-BD59-A6C34878D82A}">
                    <a16:rowId xmlns:a16="http://schemas.microsoft.com/office/drawing/2014/main" val="1843965277"/>
                  </a:ext>
                </a:extLst>
              </a:tr>
              <a:tr h="256952">
                <a:tc>
                  <a:txBody>
                    <a:bodyPr/>
                    <a:lstStyle/>
                    <a:p>
                      <a:r>
                        <a:rPr lang="en-IN" sz="1200" dirty="0">
                          <a:solidFill>
                            <a:schemeClr val="tx1"/>
                          </a:solidFill>
                        </a:rPr>
                        <a:t>B29</a:t>
                      </a:r>
                    </a:p>
                  </a:txBody>
                  <a:tcPr/>
                </a:tc>
                <a:extLst>
                  <a:ext uri="{0D108BD9-81ED-4DB2-BD59-A6C34878D82A}">
                    <a16:rowId xmlns:a16="http://schemas.microsoft.com/office/drawing/2014/main" val="4189014353"/>
                  </a:ext>
                </a:extLst>
              </a:tr>
              <a:tr h="256952">
                <a:tc>
                  <a:txBody>
                    <a:bodyPr/>
                    <a:lstStyle/>
                    <a:p>
                      <a:r>
                        <a:rPr lang="en-IN" sz="1200" dirty="0">
                          <a:solidFill>
                            <a:schemeClr val="tx1"/>
                          </a:solidFill>
                        </a:rPr>
                        <a:t>B30</a:t>
                      </a:r>
                    </a:p>
                  </a:txBody>
                  <a:tcPr/>
                </a:tc>
                <a:extLst>
                  <a:ext uri="{0D108BD9-81ED-4DB2-BD59-A6C34878D82A}">
                    <a16:rowId xmlns:a16="http://schemas.microsoft.com/office/drawing/2014/main" val="1439249633"/>
                  </a:ext>
                </a:extLst>
              </a:tr>
              <a:tr h="256952">
                <a:tc>
                  <a:txBody>
                    <a:bodyPr/>
                    <a:lstStyle/>
                    <a:p>
                      <a:r>
                        <a:rPr lang="en-IN" sz="1200" dirty="0">
                          <a:solidFill>
                            <a:schemeClr val="tx1"/>
                          </a:solidFill>
                        </a:rPr>
                        <a:t>B31</a:t>
                      </a:r>
                    </a:p>
                  </a:txBody>
                  <a:tcPr/>
                </a:tc>
                <a:extLst>
                  <a:ext uri="{0D108BD9-81ED-4DB2-BD59-A6C34878D82A}">
                    <a16:rowId xmlns:a16="http://schemas.microsoft.com/office/drawing/2014/main" val="1420549417"/>
                  </a:ext>
                </a:extLst>
              </a:tr>
            </a:tbl>
          </a:graphicData>
        </a:graphic>
      </p:graphicFrame>
      <p:sp>
        <p:nvSpPr>
          <p:cNvPr id="10" name="Rectangle 9">
            <a:extLst>
              <a:ext uri="{FF2B5EF4-FFF2-40B4-BE49-F238E27FC236}">
                <a16:creationId xmlns:a16="http://schemas.microsoft.com/office/drawing/2014/main" id="{97C3F760-9A05-9C0F-89AE-AEC4BFF8B974}"/>
              </a:ext>
            </a:extLst>
          </p:cNvPr>
          <p:cNvSpPr/>
          <p:nvPr/>
        </p:nvSpPr>
        <p:spPr>
          <a:xfrm>
            <a:off x="1423358" y="4734270"/>
            <a:ext cx="3114136" cy="19336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With direct mapped cache consisting of N lines of cache, block no. K of main memory maps to cache block, line of cache will contain = K mod N. e.g. here N=4,  Let block=0, then B0 will go line Lo so total 8 block will be in single cache line.</a:t>
            </a:r>
          </a:p>
        </p:txBody>
      </p:sp>
    </p:spTree>
    <p:extLst>
      <p:ext uri="{BB962C8B-B14F-4D97-AF65-F5344CB8AC3E}">
        <p14:creationId xmlns:p14="http://schemas.microsoft.com/office/powerpoint/2010/main" val="136798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13</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46825"/>
            <a:ext cx="8479766"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When determining which block is in which line, the formula K MOD N is used because the block size is equal to the line size. where “K” is the Block Number and “N” is the Total number of lines in the Cache.</a:t>
            </a:r>
          </a:p>
          <a:p>
            <a:pPr marL="114300" indent="0" algn="just">
              <a:buNone/>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For example</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If Block No =0, then (0 MOD 4) = 0. It means Block 0 will be in Line 0.</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and If Block No =7, then (7 MOD 4) = 3. It means Block 7 will be in Line 3.</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and If Block No =10, then (10 MOD 4) = 2. It means Block 10 will be in Line 2. Similarly:- </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The one of the following block will be in Line zero (L0)</a:t>
            </a:r>
          </a:p>
          <a:p>
            <a:pPr marL="114300" indent="0" algn="just">
              <a:buNone/>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B0, B4, B8, B12, B16, B20, B24, B28</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The One of the following blocks will be in Line zero (L1)</a:t>
            </a:r>
          </a:p>
          <a:p>
            <a:pPr marL="114300" indent="0" algn="just">
              <a:buNone/>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B1, B5, B9, B13, B17, B21, B25, B29</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The One of the following blocks will be in Line zero (L2)</a:t>
            </a:r>
          </a:p>
          <a:p>
            <a:pPr marL="114300" indent="0" algn="just">
              <a:buNone/>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B2, B6, B10, B14, B18, B22, B26, B30</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The One of the following blocks will be in Line zero (L3)</a:t>
            </a:r>
          </a:p>
          <a:p>
            <a:pPr marL="114300" indent="0" algn="just">
              <a:buNone/>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B3, B7, B11, B15, B19, B23, B27, B31</a:t>
            </a:r>
            <a:endParaRPr lang="en-IN" altLang="en-US" sz="20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Example - 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47294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14</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From the last figure, to represent 128 words (2^8) we need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7 bits </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and to represent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32 blocks </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(2^5) =128/4 we need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5-bits</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To represent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4-words (2^2) in a block of main memory </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we need 2-bits called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block offset.</a:t>
            </a: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To represent 4 lines (2^2) in cache memory,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2 bits are required </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and called line offset. </a:t>
            </a:r>
            <a:r>
              <a:rPr lang="en-IN" altLang="en-US" sz="2000" b="1" dirty="0">
                <a:solidFill>
                  <a:srgbClr val="000000"/>
                </a:solidFill>
                <a:highlight>
                  <a:srgbClr val="FFFFFF"/>
                </a:highlight>
                <a:latin typeface="Times New Roman" panose="02020603050405020304" pitchFamily="18" charset="0"/>
                <a:cs typeface="Times New Roman" panose="02020603050405020304" pitchFamily="18" charset="0"/>
              </a:rPr>
              <a:t>All can be represented in following format.</a:t>
            </a:r>
          </a:p>
          <a:p>
            <a:pPr algn="just">
              <a:buFont typeface="Wingdings" panose="05000000000000000000" pitchFamily="2" charset="2"/>
              <a:buChar char="v"/>
            </a:pPr>
            <a:r>
              <a:rPr lang="en-IN" altLang="en-US" sz="2000" dirty="0">
                <a:solidFill>
                  <a:srgbClr val="000000"/>
                </a:solidFill>
                <a:highlight>
                  <a:srgbClr val="FFFFFF"/>
                </a:highlight>
                <a:latin typeface="Times New Roman" panose="02020603050405020304" pitchFamily="18" charset="0"/>
                <a:cs typeface="Times New Roman" panose="02020603050405020304" pitchFamily="18" charset="0"/>
              </a:rPr>
              <a:t>To represent tag, balance 3 bits are used, total 2^3, 8 blocks.</a:t>
            </a:r>
            <a:r>
              <a:rPr lang="en-IN" altLang="en-US" sz="2000" b="1" dirty="0">
                <a:solidFill>
                  <a:srgbClr val="000000"/>
                </a:solidFill>
                <a:highlight>
                  <a:srgbClr val="FFFFFF"/>
                </a:highligh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endParaRPr lang="en-IN" alt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2000" dirty="0">
              <a:latin typeface="Times New Roman" panose="02020603050405020304" pitchFamily="18" charset="0"/>
              <a:cs typeface="Times New Roman" panose="02020603050405020304" pitchFamily="18" charset="0"/>
            </a:endParaRPr>
          </a:p>
          <a:p>
            <a:pPr marL="114300" indent="0" algn="just">
              <a:buNone/>
            </a:pPr>
            <a:endParaRPr lang="en-IN" altLang="en-US" sz="2000" dirty="0">
              <a:latin typeface="Times New Roman" panose="02020603050405020304" pitchFamily="18" charset="0"/>
              <a:cs typeface="Times New Roman" panose="02020603050405020304" pitchFamily="18" charset="0"/>
            </a:endParaRPr>
          </a:p>
          <a:p>
            <a:pPr marL="114300" indent="0" algn="just">
              <a:buNone/>
            </a:pPr>
            <a:endParaRPr lang="en-IN"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For Example, if an address of Word 0 of block 22 in the main memory is (10110 00) given below</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Example - 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12" name="Picture 11">
            <a:extLst>
              <a:ext uri="{FF2B5EF4-FFF2-40B4-BE49-F238E27FC236}">
                <a16:creationId xmlns:a16="http://schemas.microsoft.com/office/drawing/2014/main" id="{ACC33C09-51A5-87EA-F6A6-F70811AAB880}"/>
              </a:ext>
            </a:extLst>
          </p:cNvPr>
          <p:cNvPicPr>
            <a:picLocks noChangeAspect="1"/>
          </p:cNvPicPr>
          <p:nvPr/>
        </p:nvPicPr>
        <p:blipFill>
          <a:blip r:embed="rId3"/>
          <a:stretch>
            <a:fillRect/>
          </a:stretch>
        </p:blipFill>
        <p:spPr>
          <a:xfrm>
            <a:off x="2272161" y="3276358"/>
            <a:ext cx="4133850" cy="1438275"/>
          </a:xfrm>
          <a:prstGeom prst="rect">
            <a:avLst/>
          </a:prstGeom>
        </p:spPr>
      </p:pic>
      <p:pic>
        <p:nvPicPr>
          <p:cNvPr id="14" name="Picture 13">
            <a:extLst>
              <a:ext uri="{FF2B5EF4-FFF2-40B4-BE49-F238E27FC236}">
                <a16:creationId xmlns:a16="http://schemas.microsoft.com/office/drawing/2014/main" id="{2C2CBBA9-B399-E5B2-6ABF-517A2365CF6D}"/>
              </a:ext>
            </a:extLst>
          </p:cNvPr>
          <p:cNvPicPr>
            <a:picLocks noChangeAspect="1"/>
          </p:cNvPicPr>
          <p:nvPr/>
        </p:nvPicPr>
        <p:blipFill>
          <a:blip r:embed="rId4"/>
          <a:stretch>
            <a:fillRect/>
          </a:stretch>
        </p:blipFill>
        <p:spPr>
          <a:xfrm>
            <a:off x="3486150" y="5100637"/>
            <a:ext cx="4133850" cy="1438275"/>
          </a:xfrm>
          <a:prstGeom prst="rect">
            <a:avLst/>
          </a:prstGeom>
        </p:spPr>
      </p:pic>
      <p:cxnSp>
        <p:nvCxnSpPr>
          <p:cNvPr id="3" name="Straight Arrow Connector 2">
            <a:extLst>
              <a:ext uri="{FF2B5EF4-FFF2-40B4-BE49-F238E27FC236}">
                <a16:creationId xmlns:a16="http://schemas.microsoft.com/office/drawing/2014/main" id="{41BAF749-6CB6-10AF-4A88-B438505E7FD9}"/>
              </a:ext>
            </a:extLst>
          </p:cNvPr>
          <p:cNvCxnSpPr>
            <a:cxnSpLocks/>
          </p:cNvCxnSpPr>
          <p:nvPr/>
        </p:nvCxnSpPr>
        <p:spPr>
          <a:xfrm flipV="1">
            <a:off x="4641011" y="1526875"/>
            <a:ext cx="802257" cy="2113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01C7E2A-94C1-55D1-2B35-FCA0F5CBFEF3}"/>
              </a:ext>
            </a:extLst>
          </p:cNvPr>
          <p:cNvCxnSpPr>
            <a:cxnSpLocks/>
          </p:cNvCxnSpPr>
          <p:nvPr/>
        </p:nvCxnSpPr>
        <p:spPr>
          <a:xfrm flipV="1">
            <a:off x="6297283" y="1912682"/>
            <a:ext cx="1817298" cy="151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98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15</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Suppose the CPU generates an address 0001010 or 10 in decimal for 128-word main memory. The first two bits (10) represent the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Block offset</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the next two bit (10) are used to represent the </a:t>
            </a:r>
            <a:r>
              <a:rPr lang="en-IN" sz="2000" b="1" dirty="0">
                <a:solidFill>
                  <a:srgbClr val="000000"/>
                </a:solidFill>
                <a:highlight>
                  <a:srgbClr val="FFFFFF"/>
                </a:highlight>
                <a:latin typeface="Times New Roman" panose="02020603050405020304" pitchFamily="18" charset="0"/>
                <a:cs typeface="Times New Roman" panose="02020603050405020304" pitchFamily="18" charset="0"/>
              </a:rPr>
              <a:t>Line</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 number</a:t>
            </a: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and the last three bits (000) represents the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Tag in Cache memory.</a:t>
            </a:r>
          </a:p>
          <a:p>
            <a:pPr algn="just">
              <a:buFont typeface="Wingdings" panose="05000000000000000000" pitchFamily="2" charset="2"/>
              <a:buChar char="v"/>
            </a:pPr>
            <a:endPar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114300" indent="0" algn="just">
              <a:buNone/>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To find the Particular block in cache memory</a:t>
            </a:r>
          </a:p>
          <a:p>
            <a:pPr algn="just">
              <a:buFont typeface="Wingdings" panose="05000000000000000000" pitchFamily="2" charset="2"/>
              <a:buChar char="v"/>
            </a:pPr>
            <a:endPar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First, find the line where the required Block is present in cache memory which is 01 or 1 or B1</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Second, Compare the tag bits of the generated address with the tag bits of the line where the actual Block is present. If it matches, then Cache Hit; otherwise, cache miss. Tag bits are 001 i.e. 1 </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Searching for a block through Tag (Cache Hit or miss)</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14515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16</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Example: For address 0010100 in the following diagram; it is a cache, Hit. But if the address is 1010011, then it is a cache miss because the last three Tag bits (101) are not found in the tag bits of cache lines.</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Example: Cache Hit or Miss</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B3DD3F27-3177-4835-4B50-E5EB6F5D8367}"/>
              </a:ext>
            </a:extLst>
          </p:cNvPr>
          <p:cNvPicPr>
            <a:picLocks noChangeAspect="1"/>
          </p:cNvPicPr>
          <p:nvPr/>
        </p:nvPicPr>
        <p:blipFill>
          <a:blip r:embed="rId3"/>
          <a:stretch>
            <a:fillRect/>
          </a:stretch>
        </p:blipFill>
        <p:spPr>
          <a:xfrm>
            <a:off x="388189" y="2027207"/>
            <a:ext cx="8453886" cy="4432653"/>
          </a:xfrm>
          <a:prstGeom prst="rect">
            <a:avLst/>
          </a:prstGeom>
        </p:spPr>
      </p:pic>
    </p:spTree>
    <p:extLst>
      <p:ext uri="{BB962C8B-B14F-4D97-AF65-F5344CB8AC3E}">
        <p14:creationId xmlns:p14="http://schemas.microsoft.com/office/powerpoint/2010/main" val="7249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17</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marL="114300" indent="0" algn="just">
              <a:buNone/>
            </a:pPr>
            <a:r>
              <a:rPr lang="en-IN" altLang="en-US" sz="2000" dirty="0">
                <a:latin typeface="Times New Roman" panose="02020603050405020304" pitchFamily="18" charset="0"/>
                <a:cs typeface="Times New Roman" panose="02020603050405020304" pitchFamily="18" charset="0"/>
              </a:rPr>
              <a:t>Q59.1: If we have 8 words in the block and each word is of 32-bit, how many Bits are required for Block offset? Main memory is byte-addressable.</a:t>
            </a:r>
          </a:p>
          <a:p>
            <a:pPr marL="114300" indent="0" algn="just">
              <a:buNone/>
            </a:pPr>
            <a:r>
              <a:rPr lang="en-IN" altLang="en-US" sz="2000" dirty="0">
                <a:latin typeface="Times New Roman" panose="02020603050405020304" pitchFamily="18" charset="0"/>
                <a:cs typeface="Times New Roman" panose="02020603050405020304" pitchFamily="18" charset="0"/>
              </a:rPr>
              <a:t>Total words in a block* size of word in bytes = 8*4= 32= 2^5 So, 5 bits are required for Block Offset/Line offset</a:t>
            </a:r>
          </a:p>
          <a:p>
            <a:pPr marL="114300" indent="0" algn="just">
              <a:buNone/>
            </a:pPr>
            <a:r>
              <a:rPr lang="en-IN" altLang="en-US" sz="2000" dirty="0">
                <a:latin typeface="Times New Roman" panose="02020603050405020304" pitchFamily="18" charset="0"/>
                <a:cs typeface="Times New Roman" panose="02020603050405020304" pitchFamily="18" charset="0"/>
              </a:rPr>
              <a:t>Q59.2. If we have 8 words in the block and each word is of 32 bit, then how many Bits required for Block offset? Main memory is word addressable.</a:t>
            </a:r>
          </a:p>
          <a:p>
            <a:pPr marL="114300" indent="0" algn="just">
              <a:buNone/>
            </a:pPr>
            <a:r>
              <a:rPr lang="en-IN" altLang="en-US" sz="2000" dirty="0">
                <a:latin typeface="Times New Roman" panose="02020603050405020304" pitchFamily="18" charset="0"/>
                <a:cs typeface="Times New Roman" panose="02020603050405020304" pitchFamily="18" charset="0"/>
              </a:rPr>
              <a:t>Total words   = 8 = 2^3 So, 3 bits are required for Block Offset/Line offset</a:t>
            </a:r>
          </a:p>
          <a:p>
            <a:pPr marL="114300" indent="0" algn="just">
              <a:buNone/>
            </a:pPr>
            <a:r>
              <a:rPr lang="en-IN" altLang="en-US" sz="2000" dirty="0">
                <a:latin typeface="Times New Roman" panose="02020603050405020304" pitchFamily="18" charset="0"/>
                <a:cs typeface="Times New Roman" panose="02020603050405020304" pitchFamily="18" charset="0"/>
              </a:rPr>
              <a:t>Q59.3. If the cache size is 64KB and the Block/Line size is 8, then how many bits are required to represent lines of cache memory</a:t>
            </a:r>
          </a:p>
          <a:p>
            <a:pPr marL="114300" indent="0" algn="just">
              <a:buNone/>
            </a:pPr>
            <a:r>
              <a:rPr lang="en-IN" altLang="en-US" sz="2000" dirty="0">
                <a:latin typeface="Times New Roman" panose="02020603050405020304" pitchFamily="18" charset="0"/>
                <a:cs typeface="Times New Roman" panose="02020603050405020304" pitchFamily="18" charset="0"/>
              </a:rPr>
              <a:t>Total lines = Cache size/Block size = 64KB/8 = 2^13 So, 13 bits are required to represent lines in the cache</a:t>
            </a:r>
          </a:p>
          <a:p>
            <a:pPr marL="114300" indent="0" algn="just">
              <a:buNone/>
            </a:pPr>
            <a:r>
              <a:rPr lang="en-IN" altLang="en-US" sz="2000" dirty="0">
                <a:latin typeface="Times New Roman" panose="02020603050405020304" pitchFamily="18" charset="0"/>
                <a:cs typeface="Times New Roman" panose="02020603050405020304" pitchFamily="18" charset="0"/>
              </a:rPr>
              <a:t>Q59.4. if we have PA, Block Offset, and Line Bits, then we can calculate Tag through the following equation in Direct Mapping. </a:t>
            </a:r>
          </a:p>
          <a:p>
            <a:pPr marL="114300" indent="0" algn="just">
              <a:buNone/>
            </a:pPr>
            <a:r>
              <a:rPr lang="en-IN" altLang="en-US" sz="2000" dirty="0">
                <a:latin typeface="Times New Roman" panose="02020603050405020304" pitchFamily="18" charset="0"/>
                <a:cs typeface="Times New Roman" panose="02020603050405020304" pitchFamily="18" charset="0"/>
              </a:rPr>
              <a:t>Physical Address (PA) = Block Offset + Line + Tag</a:t>
            </a:r>
          </a:p>
          <a:p>
            <a:pPr marL="114300" indent="0" algn="just">
              <a:buNone/>
            </a:pPr>
            <a:r>
              <a:rPr lang="en-IN" altLang="en-US" sz="2000" dirty="0">
                <a:latin typeface="Times New Roman" panose="02020603050405020304" pitchFamily="18" charset="0"/>
                <a:cs typeface="Times New Roman" panose="02020603050405020304" pitchFamily="18" charset="0"/>
              </a:rPr>
              <a:t>Consider a directly mapped cache of size 32 KB with a block size of 32 bytes. The CPU generated 32-bit addresses. Find the number of bits required for cache indexing and tag bits, respectively.</a:t>
            </a:r>
          </a:p>
          <a:p>
            <a:pPr marL="114300" indent="0" algn="just">
              <a:buNone/>
            </a:pPr>
            <a:endParaRPr lang="en-IN" altLang="en-US" sz="20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Questions – Direct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74382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18</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In the general case, there are 2^k words in cache memory and 2^n words in main memory. The n-bit memory address is divided into two fields: </a:t>
            </a:r>
            <a:r>
              <a:rPr lang="en-IN" altLang="en-US" sz="2000" b="1" dirty="0">
                <a:latin typeface="Times New Roman" panose="02020603050405020304" pitchFamily="18" charset="0"/>
                <a:cs typeface="Times New Roman" panose="02020603050405020304" pitchFamily="18" charset="0"/>
              </a:rPr>
              <a:t>k bits for the index field </a:t>
            </a:r>
            <a:r>
              <a:rPr lang="en-IN" altLang="en-US" sz="2000" dirty="0">
                <a:latin typeface="Times New Roman" panose="02020603050405020304" pitchFamily="18" charset="0"/>
                <a:cs typeface="Times New Roman" panose="02020603050405020304" pitchFamily="18" charset="0"/>
              </a:rPr>
              <a:t>and </a:t>
            </a:r>
            <a:r>
              <a:rPr lang="en-IN" altLang="en-US" sz="2000" b="1" dirty="0">
                <a:latin typeface="Times New Roman" panose="02020603050405020304" pitchFamily="18" charset="0"/>
                <a:cs typeface="Times New Roman" panose="02020603050405020304" pitchFamily="18" charset="0"/>
              </a:rPr>
              <a:t>n - k bits for the tag field</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direct mapping cache organization uses the </a:t>
            </a:r>
            <a:r>
              <a:rPr lang="en-IN" altLang="en-US" sz="2000" b="1" dirty="0">
                <a:latin typeface="Times New Roman" panose="02020603050405020304" pitchFamily="18" charset="0"/>
                <a:cs typeface="Times New Roman" panose="02020603050405020304" pitchFamily="18" charset="0"/>
              </a:rPr>
              <a:t>n-bit address to access the main memory</a:t>
            </a:r>
            <a:r>
              <a:rPr lang="en-IN" altLang="en-US" sz="2000" dirty="0">
                <a:latin typeface="Times New Roman" panose="02020603050405020304" pitchFamily="18" charset="0"/>
                <a:cs typeface="Times New Roman" panose="02020603050405020304" pitchFamily="18" charset="0"/>
              </a:rPr>
              <a:t> and the </a:t>
            </a:r>
            <a:r>
              <a:rPr lang="en-IN" altLang="en-US" sz="2000" b="1" dirty="0">
                <a:latin typeface="Times New Roman" panose="02020603050405020304" pitchFamily="18" charset="0"/>
                <a:cs typeface="Times New Roman" panose="02020603050405020304" pitchFamily="18" charset="0"/>
              </a:rPr>
              <a:t>k-bit index to access the cache.</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internal organization of the words in the cache memory is as shown below. </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1473656C-9A48-4BDC-C65F-21B1D4577D91}"/>
              </a:ext>
            </a:extLst>
          </p:cNvPr>
          <p:cNvPicPr>
            <a:picLocks noChangeAspect="1"/>
          </p:cNvPicPr>
          <p:nvPr/>
        </p:nvPicPr>
        <p:blipFill>
          <a:blip r:embed="rId3"/>
          <a:stretch>
            <a:fillRect/>
          </a:stretch>
        </p:blipFill>
        <p:spPr>
          <a:xfrm>
            <a:off x="1730300" y="3079630"/>
            <a:ext cx="5372850" cy="3219158"/>
          </a:xfrm>
          <a:prstGeom prst="rect">
            <a:avLst/>
          </a:prstGeom>
        </p:spPr>
      </p:pic>
      <p:sp>
        <p:nvSpPr>
          <p:cNvPr id="2" name="TextBox 1">
            <a:extLst>
              <a:ext uri="{FF2B5EF4-FFF2-40B4-BE49-F238E27FC236}">
                <a16:creationId xmlns:a16="http://schemas.microsoft.com/office/drawing/2014/main" id="{A87EBF7B-AA3B-B84A-EF6A-6A0AE7DB2721}"/>
              </a:ext>
            </a:extLst>
          </p:cNvPr>
          <p:cNvSpPr txBox="1"/>
          <p:nvPr/>
        </p:nvSpPr>
        <p:spPr>
          <a:xfrm>
            <a:off x="3312543" y="6303385"/>
            <a:ext cx="5132718" cy="307777"/>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Direct mapping cache organization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87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19</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Each word in cache consists of the </a:t>
            </a:r>
            <a:r>
              <a:rPr lang="en-IN" altLang="en-US" sz="2000" b="1" dirty="0">
                <a:latin typeface="Times New Roman" panose="02020603050405020304" pitchFamily="18" charset="0"/>
                <a:cs typeface="Times New Roman" panose="02020603050405020304" pitchFamily="18" charset="0"/>
              </a:rPr>
              <a:t>data word and its associated tag</a:t>
            </a:r>
            <a:r>
              <a:rPr lang="en-IN" alt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IN" altLang="en-US" sz="2000" b="1" dirty="0">
                <a:latin typeface="Times New Roman" panose="02020603050405020304" pitchFamily="18" charset="0"/>
                <a:cs typeface="Times New Roman" panose="02020603050405020304" pitchFamily="18" charset="0"/>
              </a:rPr>
              <a:t>When a new word is first brought into the cache, the tag bits are stored alongside the data bits.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When the CPU generates a memory request</a:t>
            </a:r>
            <a:r>
              <a:rPr lang="en-IN" altLang="en-US" sz="2000" b="1" dirty="0">
                <a:latin typeface="Times New Roman" panose="02020603050405020304" pitchFamily="18" charset="0"/>
                <a:cs typeface="Times New Roman" panose="02020603050405020304" pitchFamily="18" charset="0"/>
              </a:rPr>
              <a:t>, the index field is used for the address to access the cache.</a:t>
            </a:r>
            <a:r>
              <a:rPr lang="en-IN" altLang="en-US" sz="2000"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The tag field of the CPU address is compared with the tag </a:t>
            </a:r>
            <a:r>
              <a:rPr lang="en-IN" altLang="en-US" sz="2000" dirty="0">
                <a:latin typeface="Times New Roman" panose="02020603050405020304" pitchFamily="18" charset="0"/>
                <a:cs typeface="Times New Roman" panose="02020603050405020304" pitchFamily="18" charset="0"/>
              </a:rPr>
              <a:t>in the word read from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If the two tags match, there is a hit and the desired data word is in cache. If there is no match, there is a miss and the required word is read from main memory. </a:t>
            </a:r>
            <a:r>
              <a:rPr lang="en-IN" altLang="en-US" sz="2000" b="1" dirty="0">
                <a:latin typeface="Times New Roman" panose="02020603050405020304" pitchFamily="18" charset="0"/>
                <a:cs typeface="Times New Roman" panose="02020603050405020304" pitchFamily="18" charset="0"/>
              </a:rPr>
              <a:t>It is then stored in the cache together with the new tag, replacing the previous value.</a:t>
            </a:r>
          </a:p>
          <a:p>
            <a:pPr algn="just">
              <a:buFont typeface="Wingdings" panose="05000000000000000000" pitchFamily="2" charset="2"/>
              <a:buChar char="v"/>
            </a:pPr>
            <a:r>
              <a:rPr lang="en-IN" altLang="en-US" sz="2000" b="1" dirty="0">
                <a:latin typeface="Times New Roman" panose="02020603050405020304" pitchFamily="18" charset="0"/>
                <a:cs typeface="Times New Roman" panose="02020603050405020304" pitchFamily="18" charset="0"/>
              </a:rPr>
              <a:t>The disadvantage of direct mapping </a:t>
            </a:r>
            <a:r>
              <a:rPr lang="en-IN" altLang="en-US" sz="2000" dirty="0">
                <a:latin typeface="Times New Roman" panose="02020603050405020304" pitchFamily="18" charset="0"/>
                <a:cs typeface="Times New Roman" panose="02020603050405020304" pitchFamily="18" charset="0"/>
              </a:rPr>
              <a:t>is that the hit ratio can drop considerably if two or more words whose addresses have the </a:t>
            </a:r>
            <a:r>
              <a:rPr lang="en-IN" altLang="en-US" sz="2000" b="1" dirty="0">
                <a:latin typeface="Times New Roman" panose="02020603050405020304" pitchFamily="18" charset="0"/>
                <a:cs typeface="Times New Roman" panose="02020603050405020304" pitchFamily="18" charset="0"/>
              </a:rPr>
              <a:t>same index but different tags are accessed repeatedly</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However, this possibility is minimized by the fact that such words are relatively far apart in the address range (multiples of 512 locations in this example).</a:t>
            </a:r>
          </a:p>
          <a:p>
            <a:pPr marL="114300" indent="0" algn="just">
              <a:buNone/>
            </a:pPr>
            <a:r>
              <a:rPr lang="en-IN" altLang="en-US" sz="20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endParaRPr lang="en-IN" altLang="en-US" sz="20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18232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Fundamental concepts </a:t>
            </a:r>
          </a:p>
        </p:txBody>
      </p:sp>
      <p:sp>
        <p:nvSpPr>
          <p:cNvPr id="102" name="Google Shape;102;p6"/>
          <p:cNvSpPr txBox="1">
            <a:spLocks noGrp="1"/>
          </p:cNvSpPr>
          <p:nvPr>
            <p:ph type="body" idx="1"/>
          </p:nvPr>
        </p:nvSpPr>
        <p:spPr>
          <a:xfrm>
            <a:off x="457200" y="838200"/>
            <a:ext cx="8151962" cy="5883275"/>
          </a:xfrm>
          <a:prstGeom prst="rect">
            <a:avLst/>
          </a:prstGeom>
          <a:noFill/>
          <a:ln>
            <a:noFill/>
          </a:ln>
        </p:spPr>
        <p:txBody>
          <a:bodyPr spcFirstLastPara="1" wrap="square" lIns="91425" tIns="45700" rIns="91425" bIns="45700" anchor="t" anchorCtr="0">
            <a:noAutofit/>
          </a:bodyPr>
          <a:lstStyle/>
          <a:p>
            <a:pPr marL="114300" indent="0" eaLnBrk="1" hangingPunct="1">
              <a:buNone/>
            </a:pPr>
            <a:r>
              <a:rPr lang="en-IN" altLang="en-US" sz="1800" dirty="0">
                <a:latin typeface="Times New Roman" panose="02020603050405020304" pitchFamily="18" charset="0"/>
                <a:cs typeface="Times New Roman" panose="02020603050405020304" pitchFamily="18" charset="0"/>
              </a:rPr>
              <a:t>Following are the fundamental concepts in understanding the performance characteristics of memory hierarchies and cache systems in computer architecture.</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Hit</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Occurs when the data requested by the processor is found in the cache (or memory level being accessed). This means the processor doesn't need to access a slower memory level to retrieve the data.</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Miss</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Occurs when the data requested by the processor is not found in the cache (or memory level being accessed), necessitating a retrieval from a slower memory level, such as main memory (RAM) or even disk storage.</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Hit Rate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percentage of all memory accesses that result in hits. It's calculated as the number of hits divided by the total number of memory accesses. The ratio of the number of hits divided by hits plus misses is the hit ratio.</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Miss Rate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percentage of all memory accesses that result in misses. As you correctly stated, it's equal to 1−Hit Rate.</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Hit Time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time required to access data when a hit occurs. This is typically much faster than accessing data from a slower memory level like RAM or disk.</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Miss Penalty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time required to process a miss. It includes the time it takes to replace a block of memory (if necessary) and the time it takes to retrieve the requested data from a slower memory level (like RAM or disk). It's the performance cost incurred when a cache miss happens.</a:t>
            </a:r>
          </a:p>
          <a:p>
            <a:pPr marL="114300" indent="0" eaLnBrk="1" hangingPunct="1">
              <a:buNone/>
            </a:pPr>
            <a:endParaRPr lang="en-US" altLang="en-US" sz="1800" dirty="0">
              <a:latin typeface="Times New Roman" panose="02020603050405020304" pitchFamily="18"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08413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20</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To see how the direct-mapping organization operates, consider the numerical example </a:t>
            </a:r>
            <a:r>
              <a:rPr lang="en-IN" altLang="en-US" sz="2000" b="1" dirty="0">
                <a:latin typeface="Times New Roman" panose="02020603050405020304" pitchFamily="18" charset="0"/>
                <a:cs typeface="Times New Roman" panose="02020603050405020304" pitchFamily="18" charset="0"/>
              </a:rPr>
              <a:t>using a block size of one word.</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word at address zero is presently stored in the cache (index = 000, tag = 00, data = 1220) as shown in previous </a:t>
            </a:r>
            <a:r>
              <a:rPr lang="en-IN" altLang="en-US" sz="2000" dirty="0" err="1">
                <a:latin typeface="Times New Roman" panose="02020603050405020304" pitchFamily="18" charset="0"/>
                <a:cs typeface="Times New Roman" panose="02020603050405020304" pitchFamily="18" charset="0"/>
              </a:rPr>
              <a:t>silde</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Suppose that the CPU now wants to access the word at address 02000. The index address (last 3 digits of 5 digits main memory address) is again 000, so it is used to access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two tags are then compared. </a:t>
            </a:r>
            <a:r>
              <a:rPr lang="en-IN" altLang="en-US" sz="2000" b="1" dirty="0">
                <a:latin typeface="Times New Roman" panose="02020603050405020304" pitchFamily="18" charset="0"/>
                <a:cs typeface="Times New Roman" panose="02020603050405020304" pitchFamily="18" charset="0"/>
              </a:rPr>
              <a:t>The cache tag is 00 as shown in cache memory with index address, 000 but the address tag is 02 as shown in main memory,</a:t>
            </a:r>
            <a:r>
              <a:rPr lang="en-IN" altLang="en-US" sz="2000" dirty="0">
                <a:latin typeface="Times New Roman" panose="02020603050405020304" pitchFamily="18" charset="0"/>
                <a:cs typeface="Times New Roman" panose="02020603050405020304" pitchFamily="18" charset="0"/>
              </a:rPr>
              <a:t> which does not produce a match.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Therefore, the main memory is accessed and the </a:t>
            </a:r>
            <a:r>
              <a:rPr lang="en-IN" altLang="en-US" sz="2000" b="1" dirty="0">
                <a:latin typeface="Times New Roman" panose="02020603050405020304" pitchFamily="18" charset="0"/>
                <a:cs typeface="Times New Roman" panose="02020603050405020304" pitchFamily="18" charset="0"/>
              </a:rPr>
              <a:t>data word 5670 is transferred to the CPU.</a:t>
            </a:r>
          </a:p>
          <a:p>
            <a:pPr algn="just">
              <a:buFont typeface="Wingdings" panose="05000000000000000000" pitchFamily="2" charset="2"/>
              <a:buChar char="v"/>
            </a:pPr>
            <a:r>
              <a:rPr lang="en-IN" altLang="en-US" sz="2000" b="1" dirty="0">
                <a:latin typeface="Times New Roman" panose="02020603050405020304" pitchFamily="18" charset="0"/>
                <a:cs typeface="Times New Roman" panose="02020603050405020304" pitchFamily="18" charset="0"/>
              </a:rPr>
              <a:t>The cache word at index address 000 is then replaced with a tag of 02 and data of 5670.</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Numerical Example -Direct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42815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21</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267419" y="776289"/>
            <a:ext cx="8643668" cy="5945186"/>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1" dirty="0">
                <a:latin typeface="Times New Roman" panose="02020603050405020304" pitchFamily="18" charset="0"/>
                <a:ea typeface="Candara"/>
                <a:cs typeface="Times New Roman" panose="02020603050405020304" pitchFamily="18" charset="0"/>
                <a:sym typeface="Candara"/>
              </a:rPr>
              <a:t>Direct Mapping </a:t>
            </a:r>
            <a:r>
              <a:rPr lang="en-IN" sz="2000" dirty="0">
                <a:latin typeface="Times New Roman" panose="02020603050405020304" pitchFamily="18" charset="0"/>
                <a:ea typeface="Candara"/>
                <a:cs typeface="Times New Roman" panose="02020603050405020304" pitchFamily="18" charset="0"/>
                <a:sym typeface="Candara"/>
              </a:rPr>
              <a:t>u</a:t>
            </a:r>
            <a:r>
              <a:rPr lang="en-IN" altLang="en-US" sz="1900" dirty="0">
                <a:latin typeface="Times New Roman" panose="02020603050405020304" pitchFamily="18" charset="0"/>
                <a:cs typeface="Times New Roman" panose="02020603050405020304" pitchFamily="18" charset="0"/>
              </a:rPr>
              <a:t>sing a block size of multi (8) words as shown below.</a:t>
            </a: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altLang="en-US" sz="1900" b="1" dirty="0">
                <a:latin typeface="Times New Roman" panose="02020603050405020304" pitchFamily="18" charset="0"/>
                <a:cs typeface="Times New Roman" panose="02020603050405020304" pitchFamily="18" charset="0"/>
              </a:rPr>
              <a:t>Note: </a:t>
            </a:r>
            <a:r>
              <a:rPr lang="en-IN" altLang="en-US" sz="1900" dirty="0">
                <a:latin typeface="Times New Roman" panose="02020603050405020304" pitchFamily="18" charset="0"/>
                <a:cs typeface="Times New Roman" panose="02020603050405020304" pitchFamily="18" charset="0"/>
              </a:rPr>
              <a:t>The index field is now divided into two parts (earlier this was not divided): </a:t>
            </a:r>
            <a:r>
              <a:rPr lang="en-IN" altLang="en-US" sz="1900" b="1" dirty="0">
                <a:latin typeface="Times New Roman" panose="02020603050405020304" pitchFamily="18" charset="0"/>
                <a:cs typeface="Times New Roman" panose="02020603050405020304" pitchFamily="18" charset="0"/>
              </a:rPr>
              <a:t>the block field </a:t>
            </a:r>
            <a:r>
              <a:rPr lang="en-IN" altLang="en-US" sz="1900" dirty="0">
                <a:latin typeface="Times New Roman" panose="02020603050405020304" pitchFamily="18" charset="0"/>
                <a:cs typeface="Times New Roman" panose="02020603050405020304" pitchFamily="18" charset="0"/>
              </a:rPr>
              <a:t>and the </a:t>
            </a:r>
            <a:r>
              <a:rPr lang="en-IN" altLang="en-US" sz="1900" b="1" dirty="0">
                <a:latin typeface="Times New Roman" panose="02020603050405020304" pitchFamily="18" charset="0"/>
                <a:cs typeface="Times New Roman" panose="02020603050405020304" pitchFamily="18" charset="0"/>
              </a:rPr>
              <a:t>word field</a:t>
            </a:r>
            <a:r>
              <a:rPr lang="en-IN" altLang="en-US" sz="19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In a 512-word (64 x 8) cache there are 64 blocks of 8 words each.</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The </a:t>
            </a:r>
            <a:r>
              <a:rPr lang="en-IN" altLang="en-US" sz="1900" b="1" dirty="0">
                <a:latin typeface="Times New Roman" panose="02020603050405020304" pitchFamily="18" charset="0"/>
                <a:cs typeface="Times New Roman" panose="02020603050405020304" pitchFamily="18" charset="0"/>
              </a:rPr>
              <a:t>block number is specified with a 6-bit field</a:t>
            </a:r>
            <a:r>
              <a:rPr lang="en-IN" altLang="en-US" sz="1900" dirty="0">
                <a:latin typeface="Times New Roman" panose="02020603050405020304" pitchFamily="18" charset="0"/>
                <a:cs typeface="Times New Roman" panose="02020603050405020304" pitchFamily="18" charset="0"/>
              </a:rPr>
              <a:t> and </a:t>
            </a:r>
            <a:r>
              <a:rPr lang="en-IN" altLang="en-US" sz="1900" b="1" dirty="0">
                <a:latin typeface="Times New Roman" panose="02020603050405020304" pitchFamily="18" charset="0"/>
                <a:cs typeface="Times New Roman" panose="02020603050405020304" pitchFamily="18" charset="0"/>
              </a:rPr>
              <a:t>the word within the block is specified with a 3-bit field. </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The </a:t>
            </a:r>
            <a:r>
              <a:rPr lang="en-IN" altLang="en-US" sz="1900" b="1" dirty="0">
                <a:latin typeface="Times New Roman" panose="02020603050405020304" pitchFamily="18" charset="0"/>
                <a:cs typeface="Times New Roman" panose="02020603050405020304" pitchFamily="18" charset="0"/>
              </a:rPr>
              <a:t>tag field </a:t>
            </a:r>
            <a:r>
              <a:rPr lang="en-IN" altLang="en-US" sz="1900" dirty="0">
                <a:latin typeface="Times New Roman" panose="02020603050405020304" pitchFamily="18" charset="0"/>
                <a:cs typeface="Times New Roman" panose="02020603050405020304" pitchFamily="18" charset="0"/>
              </a:rPr>
              <a:t>stored within the cache is </a:t>
            </a:r>
            <a:r>
              <a:rPr lang="en-IN" altLang="en-US" sz="1900" b="1" dirty="0">
                <a:latin typeface="Times New Roman" panose="02020603050405020304" pitchFamily="18" charset="0"/>
                <a:cs typeface="Times New Roman" panose="02020603050405020304" pitchFamily="18" charset="0"/>
              </a:rPr>
              <a:t>common to all 8 words </a:t>
            </a:r>
            <a:r>
              <a:rPr lang="en-IN" altLang="en-US" sz="1900" dirty="0">
                <a:latin typeface="Times New Roman" panose="02020603050405020304" pitchFamily="18" charset="0"/>
                <a:cs typeface="Times New Roman" panose="02020603050405020304" pitchFamily="18" charset="0"/>
              </a:rPr>
              <a:t>of the same block. </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Every time a miss occurs, an entire block of eight words must be transferred from main memory to cache memory. Although this takes extra time, the hit ratio will most likely improve with a larger block size because of the sequential nature of computer programs.</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a:t>
            </a:r>
            <a:r>
              <a:rPr lang="en-IN" b="1" i="0" u="none" strike="noStrike" baseline="0" dirty="0">
                <a:latin typeface="Times New Roman" panose="02020603050405020304" pitchFamily="18" charset="0"/>
                <a:cs typeface="Times New Roman" panose="02020603050405020304" pitchFamily="18" charset="0"/>
              </a:rPr>
              <a:t>with block size of multi words)</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94A77E6B-E1E7-79F7-899A-4431250FFE08}"/>
              </a:ext>
            </a:extLst>
          </p:cNvPr>
          <p:cNvPicPr>
            <a:picLocks noChangeAspect="1"/>
          </p:cNvPicPr>
          <p:nvPr/>
        </p:nvPicPr>
        <p:blipFill>
          <a:blip r:embed="rId3"/>
          <a:stretch>
            <a:fillRect/>
          </a:stretch>
        </p:blipFill>
        <p:spPr>
          <a:xfrm>
            <a:off x="1580456" y="1177901"/>
            <a:ext cx="4972744" cy="2251099"/>
          </a:xfrm>
          <a:prstGeom prst="rect">
            <a:avLst/>
          </a:prstGeom>
        </p:spPr>
      </p:pic>
      <p:sp>
        <p:nvSpPr>
          <p:cNvPr id="4" name="TextBox 3">
            <a:extLst>
              <a:ext uri="{FF2B5EF4-FFF2-40B4-BE49-F238E27FC236}">
                <a16:creationId xmlns:a16="http://schemas.microsoft.com/office/drawing/2014/main" id="{0352DCCE-9558-9017-6072-FCC477B68E1D}"/>
              </a:ext>
            </a:extLst>
          </p:cNvPr>
          <p:cNvSpPr txBox="1"/>
          <p:nvPr/>
        </p:nvSpPr>
        <p:spPr>
          <a:xfrm>
            <a:off x="4746349" y="2268636"/>
            <a:ext cx="5132718" cy="307777"/>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Direct mapping cache with block size of 8 words.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80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22</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In fully associative mapping, each memory block is mapped </a:t>
            </a:r>
            <a:r>
              <a:rPr lang="en-IN" altLang="en-US" sz="2000" b="1" dirty="0">
                <a:latin typeface="Times New Roman" panose="02020603050405020304" pitchFamily="18" charset="0"/>
                <a:cs typeface="Times New Roman" panose="02020603050405020304" pitchFamily="18" charset="0"/>
              </a:rPr>
              <a:t>to any cache line. </a:t>
            </a:r>
            <a:r>
              <a:rPr lang="en-IN" altLang="en-US" sz="2000" dirty="0">
                <a:latin typeface="Times New Roman" panose="02020603050405020304" pitchFamily="18" charset="0"/>
                <a:cs typeface="Times New Roman" panose="02020603050405020304" pitchFamily="18" charset="0"/>
              </a:rPr>
              <a:t>It resolves the issue of </a:t>
            </a:r>
            <a:r>
              <a:rPr lang="en-IN" altLang="en-US" sz="2000" b="1" dirty="0">
                <a:latin typeface="Times New Roman" panose="02020603050405020304" pitchFamily="18" charset="0"/>
                <a:cs typeface="Times New Roman" panose="02020603050405020304" pitchFamily="18" charset="0"/>
              </a:rPr>
              <a:t>conflict miss. </a:t>
            </a:r>
            <a:r>
              <a:rPr lang="en-IN" altLang="en-US" sz="2000" dirty="0">
                <a:latin typeface="Times New Roman" panose="02020603050405020304" pitchFamily="18" charset="0"/>
                <a:cs typeface="Times New Roman" panose="02020603050405020304" pitchFamily="18" charset="0"/>
              </a:rPr>
              <a:t>This means that any main memory block can come in any cache memory line. For example, B0 can come in L1, L2, L3, and L4; the same is true for all other blocks. In this way, the chance of a cache hit is increased.</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It helps to make this </a:t>
            </a:r>
            <a:r>
              <a:rPr lang="en-IN" altLang="en-US" sz="2000" b="1" dirty="0">
                <a:latin typeface="Times New Roman" panose="02020603050405020304" pitchFamily="18" charset="0"/>
                <a:cs typeface="Times New Roman" panose="02020603050405020304" pitchFamily="18" charset="0"/>
              </a:rPr>
              <a:t>fastest and most flexible cache organization than direct mapping</a:t>
            </a:r>
            <a:r>
              <a:rPr lang="en-IN" alt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Suppose there is a Main Memory (RAM) of size 128 Words and a Cache of size 16. Main Memory and Cache are divided into blocks and Lines, respectively. The size of each block Line is 4 words, as shown in the direct mapping diagram. As the main memory size is 128 words, therefore 7 bits will be used to represent the main memory. So, the Physical address will be of 7 bits. An example of fully associative mapping of  W24 of B6 is given below</a:t>
            </a:r>
          </a:p>
          <a:p>
            <a:pPr algn="just">
              <a:buFont typeface="Wingdings" panose="05000000000000000000" pitchFamily="2" charset="2"/>
              <a:buChar char="v"/>
            </a:pPr>
            <a:endParaRPr lang="en-IN" altLang="en-US" sz="20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Associative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33B2A239-821E-B65E-29E0-16D8564DCE96}"/>
              </a:ext>
            </a:extLst>
          </p:cNvPr>
          <p:cNvPicPr>
            <a:picLocks noChangeAspect="1"/>
          </p:cNvPicPr>
          <p:nvPr/>
        </p:nvPicPr>
        <p:blipFill>
          <a:blip r:embed="rId3"/>
          <a:stretch>
            <a:fillRect/>
          </a:stretch>
        </p:blipFill>
        <p:spPr>
          <a:xfrm>
            <a:off x="2493034" y="5158596"/>
            <a:ext cx="5771071" cy="1477634"/>
          </a:xfrm>
          <a:prstGeom prst="rect">
            <a:avLst/>
          </a:prstGeom>
        </p:spPr>
      </p:pic>
    </p:spTree>
    <p:extLst>
      <p:ext uri="{BB962C8B-B14F-4D97-AF65-F5344CB8AC3E}">
        <p14:creationId xmlns:p14="http://schemas.microsoft.com/office/powerpoint/2010/main" val="383670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23</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First 2</a:t>
            </a:r>
            <a:r>
              <a:rPr lang="en-IN" sz="2000" i="0" u="none" strike="noStrike" baseline="0" dirty="0">
                <a:latin typeface="Times New Roman" panose="02020603050405020304" pitchFamily="18" charset="0"/>
                <a:cs typeface="Times New Roman" panose="02020603050405020304" pitchFamily="18" charset="0"/>
              </a:rPr>
              <a:t> bits are required to represent 4 words of Block.</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5 bits are required to represent 32 blocks.</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We do not need to divide Block Number into Line No and Tag because any main memory block can come in any cache Line. So, Block No is our Tag. </a:t>
            </a:r>
          </a:p>
          <a:p>
            <a:pPr algn="just">
              <a:buFont typeface="Wingdings" panose="05000000000000000000" pitchFamily="2" charset="2"/>
              <a:buChar char="v"/>
            </a:pPr>
            <a:r>
              <a:rPr lang="en-IN" sz="2000" b="1" i="0" u="none" strike="noStrike" baseline="0" dirty="0">
                <a:latin typeface="Times New Roman" panose="02020603050405020304" pitchFamily="18" charset="0"/>
                <a:cs typeface="Times New Roman" panose="02020603050405020304" pitchFamily="18" charset="0"/>
              </a:rPr>
              <a:t>Associative mapping </a:t>
            </a:r>
            <a:r>
              <a:rPr lang="en-IN" altLang="en-US" sz="2000" dirty="0">
                <a:latin typeface="Times New Roman" panose="02020603050405020304" pitchFamily="18" charset="0"/>
                <a:cs typeface="Times New Roman" panose="02020603050405020304" pitchFamily="18" charset="0"/>
              </a:rPr>
              <a:t>organization is shown below in which associative memory stores both the address and content (data) of the memory word.</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This permits any location in cache to store any word from main memory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Associative Mapping (Cont..)</a:t>
            </a:r>
            <a:endParaRPr lang="en-US" altLang="en-US" dirty="0"/>
          </a:p>
        </p:txBody>
      </p:sp>
      <p:sp>
        <p:nvSpPr>
          <p:cNvPr id="5" name="TextBox 4">
            <a:extLst>
              <a:ext uri="{FF2B5EF4-FFF2-40B4-BE49-F238E27FC236}">
                <a16:creationId xmlns:a16="http://schemas.microsoft.com/office/drawing/2014/main" id="{FF9E075D-C475-745E-AC4B-72502DE01EDC}"/>
              </a:ext>
            </a:extLst>
          </p:cNvPr>
          <p:cNvSpPr txBox="1"/>
          <p:nvPr/>
        </p:nvSpPr>
        <p:spPr>
          <a:xfrm>
            <a:off x="5727940" y="4753172"/>
            <a:ext cx="2631056" cy="523220"/>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Associative mapping cache (all numbers in octal).</a:t>
            </a:r>
            <a:endParaRPr lang="en-IN"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4" name="Picture 3">
            <a:extLst>
              <a:ext uri="{FF2B5EF4-FFF2-40B4-BE49-F238E27FC236}">
                <a16:creationId xmlns:a16="http://schemas.microsoft.com/office/drawing/2014/main" id="{F5767963-655D-909A-94E0-7359EC23281D}"/>
              </a:ext>
            </a:extLst>
          </p:cNvPr>
          <p:cNvPicPr>
            <a:picLocks noChangeAspect="1"/>
          </p:cNvPicPr>
          <p:nvPr/>
        </p:nvPicPr>
        <p:blipFill>
          <a:blip r:embed="rId3"/>
          <a:stretch>
            <a:fillRect/>
          </a:stretch>
        </p:blipFill>
        <p:spPr>
          <a:xfrm>
            <a:off x="1775359" y="3639657"/>
            <a:ext cx="3505689" cy="2997858"/>
          </a:xfrm>
          <a:prstGeom prst="rect">
            <a:avLst/>
          </a:prstGeom>
        </p:spPr>
      </p:pic>
    </p:spTree>
    <p:extLst>
      <p:ext uri="{BB962C8B-B14F-4D97-AF65-F5344CB8AC3E}">
        <p14:creationId xmlns:p14="http://schemas.microsoft.com/office/powerpoint/2010/main" val="264651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24</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address value of 15 bits is shown as a five-digit octal number and its corresponding 12 -bit word is shown as a four-digit octal number.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A CPU address of 15 bits is placed in the argument register and the associative memory is searched for a matching address.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If the address is found, the corresponding 12-bit data is read and sent to the CPU. If no match occurs, the main memory is accessed for the word.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address - data pair is then transferred to the associative cache memory. If the cache is full, an address--data pair must be displaced to make room for a pair that is needed and not presently in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decision as to what pair is replaced is determined from the replacement algorithm that the designer chooses for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A simple procedure is to replace cells of the cache in round-robin order whenever a new word is requested from main memory. This constitutes a first-in first-out (FIFO) replacement policy.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Associative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638503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25</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r>
              <a:rPr lang="en-IN"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Suppose the CPU generates an address 1111100 for 128-word main memory.</a:t>
            </a:r>
          </a:p>
          <a:p>
            <a:pPr algn="just"/>
            <a:r>
              <a:rPr lang="en-IN"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first two bits (00) represent Block offset, and the last five bits (11111) represent the Tag in Cache memory.</a:t>
            </a:r>
          </a:p>
          <a:p>
            <a:pPr algn="just"/>
            <a:r>
              <a:rPr lang="en-IN"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As required, the word of the memory block can be present in any line of cache, so the number of the comparator is increased. We match the tag of the given address with the tag of all cache lines. If it matches, then it is a cache hit case; otherwise, it is a cache miss case.</a:t>
            </a:r>
          </a:p>
          <a:p>
            <a:pPr algn="just">
              <a:buFont typeface="Wingdings" panose="05000000000000000000" pitchFamily="2" charset="2"/>
              <a:buChar char="v"/>
            </a:pPr>
            <a:endParaRPr lang="en-IN" altLang="en-US" sz="18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Searching for block through Tag (Cache Hit or Miss)</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1BF503EC-114F-E596-844A-3C965EC825D7}"/>
              </a:ext>
            </a:extLst>
          </p:cNvPr>
          <p:cNvPicPr>
            <a:picLocks noChangeAspect="1"/>
          </p:cNvPicPr>
          <p:nvPr/>
        </p:nvPicPr>
        <p:blipFill>
          <a:blip r:embed="rId3"/>
          <a:stretch>
            <a:fillRect/>
          </a:stretch>
        </p:blipFill>
        <p:spPr>
          <a:xfrm>
            <a:off x="422694" y="3131387"/>
            <a:ext cx="8229600" cy="3321171"/>
          </a:xfrm>
          <a:prstGeom prst="rect">
            <a:avLst/>
          </a:prstGeom>
        </p:spPr>
      </p:pic>
    </p:spTree>
    <p:extLst>
      <p:ext uri="{BB962C8B-B14F-4D97-AF65-F5344CB8AC3E}">
        <p14:creationId xmlns:p14="http://schemas.microsoft.com/office/powerpoint/2010/main" val="2777604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26</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267419" y="838199"/>
            <a:ext cx="8678173"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It was mentioned previously that the disadvantage of direct mapping is that two words with the same index in their address but with different tag values cannot reside in cache memory at the same time.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A third type of cache organization, called set-associative mapping, is an improvement over the direct mapping organization </a:t>
            </a:r>
            <a:r>
              <a:rPr lang="en-IN" sz="1900" b="1" i="0" u="none" strike="noStrike" baseline="0" dirty="0">
                <a:latin typeface="Times New Roman" panose="02020603050405020304" pitchFamily="18" charset="0"/>
                <a:cs typeface="Times New Roman" panose="02020603050405020304" pitchFamily="18" charset="0"/>
              </a:rPr>
              <a:t>in that each word of cache can store two or more words of memory under the same index address.</a:t>
            </a:r>
            <a:r>
              <a:rPr lang="en-IN" sz="19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Each data word is stored together with its tag and the number of tag-data items in one word of cache is said to </a:t>
            </a:r>
            <a:r>
              <a:rPr lang="en-IN" sz="1900" b="1" i="0" u="none" strike="noStrike" baseline="0" dirty="0">
                <a:latin typeface="Times New Roman" panose="02020603050405020304" pitchFamily="18" charset="0"/>
                <a:cs typeface="Times New Roman" panose="02020603050405020304" pitchFamily="18" charset="0"/>
              </a:rPr>
              <a:t>form a set</a:t>
            </a:r>
            <a:r>
              <a:rPr lang="en-IN" sz="19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An example of a set-associative cache organization for a set size of two is shown in next slide.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Each index address refers to two data words and their associated tags.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Each tag requires six bits and each data word has 12 bits, so the word length is 2(6 + 12) = 36 bits.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An index address of nine bits can accommodate 512 words. Thus the size of cache memory is 512 x 36.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It can accommodate 1024 words of main memory since each word of cache contains two data words. In general, a set-associative cache of set size k will accommodate k words of main memory in each word of cache.</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Set-Associative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45163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27</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267419" y="838199"/>
            <a:ext cx="8678173"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octal numbers listed in below figure are with reference to the main memory contents illustrated in Figure of Direct mapping cache organization. </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words stored at addresses 01000 and 02000 of main memory are stored in cache memory at index address 000. </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Similarly, the words at addresses 02777 and 00777 are stored in cache at index address 777. </a:t>
            </a:r>
          </a:p>
          <a:p>
            <a:pPr algn="just">
              <a:buFont typeface="Wingdings" panose="05000000000000000000" pitchFamily="2" charset="2"/>
              <a:buChar char="v"/>
            </a:pPr>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Set-Associative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1712BB52-B5BA-7485-7783-A27D6877B5F1}"/>
              </a:ext>
            </a:extLst>
          </p:cNvPr>
          <p:cNvPicPr>
            <a:picLocks noChangeAspect="1"/>
          </p:cNvPicPr>
          <p:nvPr/>
        </p:nvPicPr>
        <p:blipFill>
          <a:blip r:embed="rId3"/>
          <a:stretch>
            <a:fillRect/>
          </a:stretch>
        </p:blipFill>
        <p:spPr>
          <a:xfrm>
            <a:off x="2439111" y="2965681"/>
            <a:ext cx="4203229" cy="3202206"/>
          </a:xfrm>
          <a:prstGeom prst="rect">
            <a:avLst/>
          </a:prstGeom>
        </p:spPr>
      </p:pic>
      <p:sp>
        <p:nvSpPr>
          <p:cNvPr id="4" name="TextBox 3">
            <a:extLst>
              <a:ext uri="{FF2B5EF4-FFF2-40B4-BE49-F238E27FC236}">
                <a16:creationId xmlns:a16="http://schemas.microsoft.com/office/drawing/2014/main" id="{B27C6FC7-837B-3FD2-2747-C57EC001C911}"/>
              </a:ext>
            </a:extLst>
          </p:cNvPr>
          <p:cNvSpPr txBox="1"/>
          <p:nvPr/>
        </p:nvSpPr>
        <p:spPr>
          <a:xfrm>
            <a:off x="2590800" y="6198255"/>
            <a:ext cx="4819291" cy="307777"/>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Two-way set-associative mapping cache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456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28</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333117"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When the CPU generates a memory request, the index value of the address is used to access the cache. The tag field of the CPU address is then compared with both tags in the cache to determine if a match occurs.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comparison logic is done by an associative search of the tags in the set similar to an </a:t>
            </a:r>
            <a:r>
              <a:rPr lang="en-IN" sz="1800" b="1" i="0" u="none" strike="noStrike" baseline="0" dirty="0">
                <a:latin typeface="Times New Roman" panose="02020603050405020304" pitchFamily="18" charset="0"/>
                <a:cs typeface="Times New Roman" panose="02020603050405020304" pitchFamily="18" charset="0"/>
              </a:rPr>
              <a:t>associative memory search</a:t>
            </a:r>
            <a:r>
              <a:rPr lang="en-IN" sz="1800" b="0" i="0" u="none" strike="noStrike" baseline="0" dirty="0">
                <a:latin typeface="Times New Roman" panose="02020603050405020304" pitchFamily="18" charset="0"/>
                <a:cs typeface="Times New Roman" panose="02020603050405020304" pitchFamily="18" charset="0"/>
              </a:rPr>
              <a:t>: thus the name "</a:t>
            </a:r>
            <a:r>
              <a:rPr lang="en-IN" sz="1800" b="1" i="0" u="none" strike="noStrike" baseline="0" dirty="0">
                <a:latin typeface="Times New Roman" panose="02020603050405020304" pitchFamily="18" charset="0"/>
                <a:cs typeface="Times New Roman" panose="02020603050405020304" pitchFamily="18" charset="0"/>
              </a:rPr>
              <a:t>set-associative</a:t>
            </a:r>
            <a:r>
              <a:rPr lang="en-IN" sz="18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hit ratio will improve as the </a:t>
            </a:r>
            <a:r>
              <a:rPr lang="en-IN" sz="1800" b="1" i="0" u="none" strike="noStrike" baseline="0" dirty="0">
                <a:latin typeface="Times New Roman" panose="02020603050405020304" pitchFamily="18" charset="0"/>
                <a:cs typeface="Times New Roman" panose="02020603050405020304" pitchFamily="18" charset="0"/>
              </a:rPr>
              <a:t>set size increases </a:t>
            </a:r>
            <a:r>
              <a:rPr lang="en-IN" sz="1800" b="0" i="0" u="none" strike="noStrike" baseline="0" dirty="0">
                <a:latin typeface="Times New Roman" panose="02020603050405020304" pitchFamily="18" charset="0"/>
                <a:cs typeface="Times New Roman" panose="02020603050405020304" pitchFamily="18" charset="0"/>
              </a:rPr>
              <a:t>because </a:t>
            </a:r>
            <a:r>
              <a:rPr lang="en-IN" sz="1800" b="1" i="0" u="none" strike="noStrike" baseline="0" dirty="0">
                <a:latin typeface="Times New Roman" panose="02020603050405020304" pitchFamily="18" charset="0"/>
                <a:cs typeface="Times New Roman" panose="02020603050405020304" pitchFamily="18" charset="0"/>
              </a:rPr>
              <a:t>more words with the same index but different tags can reside in cache.</a:t>
            </a:r>
            <a:r>
              <a:rPr lang="en-IN" sz="1800" b="0" i="0" u="none" strike="noStrike" baseline="0" dirty="0">
                <a:latin typeface="Times New Roman" panose="02020603050405020304" pitchFamily="18" charset="0"/>
                <a:cs typeface="Times New Roman" panose="02020603050405020304" pitchFamily="18" charset="0"/>
              </a:rPr>
              <a:t> However, an increase in the set size increases the number of bits in words of cache and requires more complex comparison logic.</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When a miss occurs in a set-associative cache and the set is full, it is necessary to replace one of the tag-data items with a new value. The most common replacement algorithms used are: random replacement, first-in first-out (FIFO), and least recently used (LRU).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With the random replacement policy the control chooses one tag-data item for replacement at random. The FIFO procedure selects for replacement the item that has been in the set the longest.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LRU algorithm selects for replacement the item that has been least recently used by the CPU.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Both FIFO and LRU can be implemented by adding a extra bits in each word of cache.</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Set-Associative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60863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29</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333117"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1" i="0" u="none" strike="noStrike" baseline="0" dirty="0">
                <a:latin typeface="Times New Roman" panose="02020603050405020304" pitchFamily="18" charset="0"/>
                <a:cs typeface="Times New Roman" panose="02020603050405020304" pitchFamily="18" charset="0"/>
              </a:rPr>
              <a:t>During a read operation</a:t>
            </a:r>
            <a:r>
              <a:rPr lang="en-IN" sz="2000" b="0" i="0" u="none" strike="noStrike" baseline="0" dirty="0">
                <a:latin typeface="Times New Roman" panose="02020603050405020304" pitchFamily="18" charset="0"/>
                <a:cs typeface="Times New Roman" panose="02020603050405020304" pitchFamily="18" charset="0"/>
              </a:rPr>
              <a:t>, when the CPU determines a word in the cache, the main memory is not included in the transfer. </a:t>
            </a:r>
            <a:r>
              <a:rPr lang="en-IN" sz="2000" b="1" i="0" u="none" strike="noStrike" baseline="0" dirty="0">
                <a:latin typeface="Times New Roman" panose="02020603050405020304" pitchFamily="18" charset="0"/>
                <a:cs typeface="Times New Roman" panose="02020603050405020304" pitchFamily="18" charset="0"/>
              </a:rPr>
              <a:t>However, if the operation is a write, there are two ways that the system can proceed. </a:t>
            </a:r>
          </a:p>
          <a:p>
            <a:pPr algn="just">
              <a:buFont typeface="Wingdings" panose="05000000000000000000" pitchFamily="2" charset="2"/>
              <a:buChar char="v"/>
            </a:pPr>
            <a:endParaRPr lang="en-IN" sz="2000" b="0" i="0" u="none" strike="noStrike" baseline="0" dirty="0">
              <a:latin typeface="Times New Roman" panose="02020603050405020304" pitchFamily="18" charset="0"/>
              <a:cs typeface="Times New Roman" panose="02020603050405020304" pitchFamily="18" charset="0"/>
            </a:endParaRPr>
          </a:p>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1. </a:t>
            </a:r>
            <a:r>
              <a:rPr lang="en-IN" sz="2000" b="1" i="0" u="none" strike="noStrike" baseline="0" dirty="0">
                <a:latin typeface="Times New Roman" panose="02020603050405020304" pitchFamily="18" charset="0"/>
                <a:cs typeface="Times New Roman" panose="02020603050405020304" pitchFamily="18" charset="0"/>
              </a:rPr>
              <a:t>Write Through Method </a:t>
            </a:r>
            <a:r>
              <a:rPr lang="en-IN" sz="2000" b="0" i="0" u="none" strike="noStrike" baseline="0" dirty="0">
                <a:latin typeface="Times New Roman" panose="02020603050405020304" pitchFamily="18" charset="0"/>
                <a:cs typeface="Times New Roman" panose="02020603050405020304" pitchFamily="18" charset="0"/>
              </a:rPr>
              <a:t>: The simplest and most commonly used procedure is to update main memory with every memory write operation, with cache memory being updated in parallel if it contains the word at the specified address. This is called the write-through method. This method has the advantage that main memory always contains the same data as the cache.</a:t>
            </a:r>
          </a:p>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2. </a:t>
            </a:r>
            <a:r>
              <a:rPr lang="en-IN" sz="2000" b="1" i="0" u="none" strike="noStrike" baseline="0" dirty="0">
                <a:latin typeface="Times New Roman" panose="02020603050405020304" pitchFamily="18" charset="0"/>
                <a:cs typeface="Times New Roman" panose="02020603050405020304" pitchFamily="18" charset="0"/>
              </a:rPr>
              <a:t>Write Back Method </a:t>
            </a:r>
            <a:r>
              <a:rPr lang="en-IN" sz="2000" b="0" i="0" u="none" strike="noStrike" baseline="0" dirty="0">
                <a:latin typeface="Times New Roman" panose="02020603050405020304" pitchFamily="18" charset="0"/>
                <a:cs typeface="Times New Roman" panose="02020603050405020304" pitchFamily="18" charset="0"/>
              </a:rPr>
              <a:t>: During this operation, only the cache location is updated during write operation. Then, the location is marked by a flag so that it is later copied to the main memory when the word is removed from the cache. The reason for the write-back method is that during the time a word resides in the cache, it may be updated several times; however, as long as the word remains in the cache, it does not matter whether the copy in main memory is out of date, since requests from the word are filled from the cache. It is only when the word is displaced from the cache that an accurate copy need be rewritten into main memory.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Writing into Cache</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28237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 Principles of Locality</a:t>
            </a:r>
          </a:p>
        </p:txBody>
      </p:sp>
      <p:sp>
        <p:nvSpPr>
          <p:cNvPr id="102" name="Google Shape;102;p6"/>
          <p:cNvSpPr txBox="1">
            <a:spLocks noGrp="1"/>
          </p:cNvSpPr>
          <p:nvPr>
            <p:ph type="body" idx="1"/>
          </p:nvPr>
        </p:nvSpPr>
        <p:spPr>
          <a:xfrm>
            <a:off x="207034" y="751936"/>
            <a:ext cx="8729932" cy="5883275"/>
          </a:xfrm>
          <a:prstGeom prst="rect">
            <a:avLst/>
          </a:prstGeom>
          <a:noFill/>
          <a:ln>
            <a:noFill/>
          </a:ln>
        </p:spPr>
        <p:txBody>
          <a:bodyPr spcFirstLastPara="1" wrap="square" lIns="91425" tIns="45700" rIns="91425" bIns="45700" anchor="t" anchorCtr="0">
            <a:noAutofit/>
          </a:bodyPr>
          <a:lstStyle/>
          <a:p>
            <a:pPr marL="114300" indent="0" algn="just">
              <a:buNone/>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An entire blocks of data is copied after a hit because the principle of locality tells us that once a byte is accessed, it is likely that a nearby data element will be needed soon. There are three forms of locality. These forms of locality are fundamental principles in computer architecture and are key factors in designing efficient cache systems and memory hierarchies </a:t>
            </a:r>
            <a:endPar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Temporal Locality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refers to the idea that if a particular memory location is accessed, it's likely that the same location will be accessed again in the near future. This principle is based on the observation that programs often exhibit repeated access to the same data or instructions within a short time frame. Caches exploit temporal locality by keeping recently accessed data in the cache, increasing the likelihood of a hit.</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Spatial Locality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Spatial locality suggests that if a memory location is accessed, neighbouring memory locations will also be accessed in the near future. This principle is based on the observation that programs tend to access memory locations that are close to each other. Caches exploit spatial locality by fetching entire blocks of contiguous memory (cache lines) into the cache upon a cache miss. </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Sequential Locality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Sequential locality refers to the tendency of programs to access memory locations sequentially. This is particularly relevant for instruction fetching, where the CPU typically fetches instructions in sequential order. Caches can prefetch sequential blocks of instructions or data into the cache to exploit this locality, reducing the impact of cache misses.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05893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30</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One of the aspect of cache organization that must be taken into consideration is the problem of initialization.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The cache is initialized when power is applied to the computer or when the main memory is loaded with a complete set of programs from auxiliary memory.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After initialization the cache is considered to be empty, but in effect it contains some nonvalid data. It is customary to include with each word in cache a valid bit to indicate whether or not the word contains valid data.</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The cache is initialized by clearing all the valid bits to 0. The valid bit of a particular cache word is set to 1 the first time this word is loaded from main memory and stays set unless the cache has to be initialized again.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The introduction of the valid bit means that a word in cache is not replaced by another word unless the valid bit is set to 1 and a mismatch of tags occurs.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If the valid bit happens to be 0, the new word automatically replaces the invalid data.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Thus</a:t>
            </a:r>
            <a:r>
              <a:rPr lang="en-IN" sz="2000" dirty="0">
                <a:latin typeface="Times New Roman" panose="02020603050405020304" pitchFamily="18" charset="0"/>
                <a:cs typeface="Times New Roman" panose="02020603050405020304" pitchFamily="18" charset="0"/>
              </a:rPr>
              <a:t> </a:t>
            </a:r>
            <a:r>
              <a:rPr lang="en-IN" sz="2000" i="0" u="none" strike="noStrike" baseline="0" dirty="0">
                <a:latin typeface="Times New Roman" panose="02020603050405020304" pitchFamily="18" charset="0"/>
                <a:cs typeface="Times New Roman" panose="02020603050405020304" pitchFamily="18" charset="0"/>
              </a:rPr>
              <a:t>the initialization condition has the effect of forcing misses from the cache until it fills with valid data.</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Cache Initialization</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12813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31</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1800" b="1" i="0" dirty="0">
                <a:solidFill>
                  <a:srgbClr val="080809"/>
                </a:solidFill>
                <a:effectLst/>
                <a:highlight>
                  <a:srgbClr val="FFFFFF"/>
                </a:highlight>
                <a:latin typeface="Times New Roman" panose="02020603050405020304" pitchFamily="18" charset="0"/>
                <a:cs typeface="Times New Roman" panose="02020603050405020304" pitchFamily="18" charset="0"/>
              </a:rPr>
              <a:t>Virtual memory</a:t>
            </a: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 refers to a </a:t>
            </a:r>
            <a:r>
              <a:rPr lang="en-IN" sz="1800" b="1" i="0" dirty="0">
                <a:solidFill>
                  <a:srgbClr val="080809"/>
                </a:solidFill>
                <a:effectLst/>
                <a:highlight>
                  <a:srgbClr val="FFFFFF"/>
                </a:highlight>
                <a:latin typeface="Times New Roman" panose="02020603050405020304" pitchFamily="18" charset="0"/>
                <a:cs typeface="Times New Roman" panose="02020603050405020304" pitchFamily="18" charset="0"/>
              </a:rPr>
              <a:t>memory management method</a:t>
            </a: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 where </a:t>
            </a:r>
            <a:r>
              <a:rPr lang="en-IN" sz="1800" b="1" i="0" dirty="0">
                <a:solidFill>
                  <a:srgbClr val="080809"/>
                </a:solidFill>
                <a:effectLst/>
                <a:highlight>
                  <a:srgbClr val="FFFFFF"/>
                </a:highlight>
                <a:latin typeface="Times New Roman" panose="02020603050405020304" pitchFamily="18" charset="0"/>
                <a:cs typeface="Times New Roman" panose="02020603050405020304" pitchFamily="18" charset="0"/>
              </a:rPr>
              <a:t>computers use secondary memory to compensate for the scarcity of physical memory.</a:t>
            </a: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 The technique is exploited by a computer’s operating system (OS) in situations when the system lacks sufficient RAM to execute instructions. With virtual memory, computers can run complex and sophisticated programs as the conflicting memory demands of multiple programs are met within a fixed memory space.</a:t>
            </a:r>
          </a:p>
          <a:p>
            <a:pPr algn="just">
              <a:buFont typeface="Wingdings" panose="05000000000000000000" pitchFamily="2" charset="2"/>
              <a:buChar char="v"/>
            </a:pPr>
            <a:r>
              <a:rPr lang="en-IN" sz="1800" u="none" strike="noStrike" baseline="0" dirty="0">
                <a:solidFill>
                  <a:srgbClr val="080809"/>
                </a:solidFill>
                <a:highlight>
                  <a:srgbClr val="FFFFFF"/>
                </a:highlight>
                <a:latin typeface="Times New Roman" panose="02020603050405020304" pitchFamily="18" charset="0"/>
                <a:cs typeface="Times New Roman" panose="02020603050405020304" pitchFamily="18" charset="0"/>
              </a:rPr>
              <a:t>In a </a:t>
            </a:r>
            <a:r>
              <a:rPr lang="en-IN" sz="1800" dirty="0">
                <a:solidFill>
                  <a:srgbClr val="080809"/>
                </a:solidFill>
                <a:highlight>
                  <a:srgbClr val="FFFFFF"/>
                </a:highlight>
                <a:latin typeface="Times New Roman" panose="02020603050405020304" pitchFamily="18" charset="0"/>
                <a:cs typeface="Times New Roman" panose="02020603050405020304" pitchFamily="18" charset="0"/>
              </a:rPr>
              <a:t>memory</a:t>
            </a:r>
            <a:r>
              <a:rPr lang="en-IN" sz="1800" u="none" strike="noStrike" baseline="0" dirty="0">
                <a:solidFill>
                  <a:srgbClr val="080809"/>
                </a:solidFill>
                <a:highlight>
                  <a:srgbClr val="FFFFFF"/>
                </a:highlight>
                <a:latin typeface="Times New Roman" panose="02020603050405020304" pitchFamily="18" charset="0"/>
                <a:cs typeface="Times New Roman" panose="02020603050405020304" pitchFamily="18" charset="0"/>
              </a:rPr>
              <a:t> hierarchy system, program </a:t>
            </a:r>
            <a:r>
              <a:rPr lang="en-IN" sz="1800" b="0" i="0" u="none" strike="noStrike" baseline="0" dirty="0">
                <a:latin typeface="Times New Roman" panose="02020603050405020304" pitchFamily="18" charset="0"/>
                <a:cs typeface="Times New Roman" panose="02020603050405020304" pitchFamily="18" charset="0"/>
              </a:rPr>
              <a:t>or data are brought into main memory as they are needed by the CPU. Virtual memory is a concept used in some large computer systems that permit the user to construct programs as though a large memory space were available, equal to the totality of auxiliary memory.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Each</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address that is referenced by the CPU goes through an address mapping from the so-called virtual address to a physical address in main memory.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Virtual memory is used to give programmers the illusion that they have a very large memory at their disposal, even though the computer actually has a relatively small main memory.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 virtual memory system provides a mechanism for translating program-generated addresses into correct main memory locations. This is done dynamically, while programs are being executed in the CPU. The translation or mapping is handled automatically by the hardware by means of a mapping table.</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Virtual Memory</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700872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32</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1800" b="0" i="0" dirty="0">
                <a:solidFill>
                  <a:srgbClr val="333333"/>
                </a:solidFill>
                <a:effectLst/>
                <a:highlight>
                  <a:srgbClr val="FFFFFF"/>
                </a:highlight>
                <a:latin typeface="Times New Roman" panose="02020603050405020304" pitchFamily="18" charset="0"/>
                <a:cs typeface="Times New Roman" panose="02020603050405020304" pitchFamily="18" charset="0"/>
              </a:rPr>
              <a:t>The working mechanism of virtual memory involves a process called </a:t>
            </a:r>
            <a:r>
              <a:rPr lang="en-IN" sz="1800" b="1" i="0" dirty="0">
                <a:solidFill>
                  <a:srgbClr val="333333"/>
                </a:solidFill>
                <a:effectLst/>
                <a:highlight>
                  <a:srgbClr val="FFFFFF"/>
                </a:highlight>
                <a:latin typeface="Times New Roman" panose="02020603050405020304" pitchFamily="18" charset="0"/>
                <a:cs typeface="Times New Roman" panose="02020603050405020304" pitchFamily="18" charset="0"/>
              </a:rPr>
              <a:t>‘swapping’</a:t>
            </a:r>
            <a:r>
              <a:rPr lang="en-IN" sz="1800" b="0" i="0" dirty="0">
                <a:solidFill>
                  <a:srgbClr val="333333"/>
                </a:solidFill>
                <a:effectLst/>
                <a:highlight>
                  <a:srgbClr val="FFFFFF"/>
                </a:highligh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kumimoji="0" lang="en-US" altLang="en-US" sz="1800" b="0" i="0" u="none" strike="noStrike" cap="none" normalizeH="0" baseline="0" dirty="0">
                <a:ln>
                  <a:noFill/>
                </a:ln>
                <a:solidFill>
                  <a:srgbClr val="141414"/>
                </a:solidFill>
                <a:effectLst/>
                <a:latin typeface="Times New Roman" panose="02020603050405020304" pitchFamily="18" charset="0"/>
                <a:cs typeface="Times New Roman" panose="02020603050405020304" pitchFamily="18" charset="0"/>
              </a:rPr>
              <a:t>Virtual memory enables data that is in RAM and not currently being used to be transferred to the hard disk. This frees up room in RAM for other programs and data. When the data on the hard disk is needed again, any other unused data is transferred to the hard disk before the original data is transferred back to RAM. This process is known as swapping.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1800" b="0" i="0" dirty="0">
                <a:solidFill>
                  <a:srgbClr val="333333"/>
                </a:solidFill>
                <a:effectLst/>
                <a:highlight>
                  <a:srgbClr val="FFFFFF"/>
                </a:highlight>
                <a:latin typeface="Times New Roman" panose="02020603050405020304" pitchFamily="18" charset="0"/>
                <a:cs typeface="Times New Roman" panose="02020603050405020304" pitchFamily="18" charset="0"/>
              </a:rPr>
              <a:t>This swapping process happens so quickly that users do not notice any delay.</a:t>
            </a:r>
          </a:p>
          <a:p>
            <a:pPr algn="just">
              <a:buFont typeface="Wingdings" panose="05000000000000000000" pitchFamily="2" charset="2"/>
              <a:buChar char="v"/>
            </a:pPr>
            <a:r>
              <a:rPr lang="en-IN" sz="1800" b="0" i="0" dirty="0">
                <a:solidFill>
                  <a:srgbClr val="141414"/>
                </a:solidFill>
                <a:effectLst/>
                <a:highlight>
                  <a:srgbClr val="FFFFFF"/>
                </a:highlight>
                <a:latin typeface="Times New Roman" panose="02020603050405020304" pitchFamily="18" charset="0"/>
                <a:cs typeface="Times New Roman" panose="02020603050405020304" pitchFamily="18" charset="0"/>
              </a:rPr>
              <a:t>Using virtual memory makes a computer run slower, as the processor has to wait while data is swapped between hard disk and RAM. As secondary storage devices have slower access times than RAM, the computer's processing performance can be severely impaired. Processing performance can be improved by increasing the size of the RAM, thereby reducing the need for virtual memory.</a:t>
            </a:r>
            <a:endParaRPr lang="en-IN" sz="18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How does Virtual Memory work?</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0FABA755-2519-E1AC-B175-9A76389A7F1A}"/>
              </a:ext>
            </a:extLst>
          </p:cNvPr>
          <p:cNvPicPr>
            <a:picLocks noChangeAspect="1"/>
          </p:cNvPicPr>
          <p:nvPr/>
        </p:nvPicPr>
        <p:blipFill>
          <a:blip r:embed="rId3"/>
          <a:stretch>
            <a:fillRect/>
          </a:stretch>
        </p:blipFill>
        <p:spPr>
          <a:xfrm>
            <a:off x="3371492" y="4524757"/>
            <a:ext cx="2983300" cy="2014155"/>
          </a:xfrm>
          <a:prstGeom prst="rect">
            <a:avLst/>
          </a:prstGeom>
        </p:spPr>
      </p:pic>
    </p:spTree>
    <p:extLst>
      <p:ext uri="{BB962C8B-B14F-4D97-AF65-F5344CB8AC3E}">
        <p14:creationId xmlns:p14="http://schemas.microsoft.com/office/powerpoint/2010/main" val="1534960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33</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An address used by a programmer will be called a virtual address, and the set of such addresses the address space .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An address in main memory is called a location or physical address . The set of such locations is called the memory space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Thus the address space is the set of addresses generated by programs as they reference instructions and data; the memory space consists of the actual main memory locations directly addressable for processing. In most computers the address and memory spaces are identical.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address space is allowed to be larger than the memory space in computers with virtual memory.</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As an illustration, consider a computer with a main-memory capacity of 32K words (K = 1024). Fifteen bits are needed to specify a physical address in memory since 32K = 2^15. Suppose that the computer has available auxiliary memory for storing 2^20 = 1024K words. Thus auxiliary memory has a capacity for storing information equivalent to the capacity of 32 main memories.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Denoting</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the address space by N and the memory space by M, we then have for this example N = 1024K and M = 32K as shown in the figure on next slide.</a:t>
            </a:r>
          </a:p>
          <a:p>
            <a:pPr algn="l">
              <a:buFont typeface="Wingdings" panose="05000000000000000000" pitchFamily="2" charset="2"/>
              <a:buChar char="v"/>
            </a:pP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At the fundamental level, virtual memory maps program addresses to RAM. In cases where there’s not enough RAM space, the programs are mapped to disk.</a:t>
            </a:r>
            <a:br>
              <a:rPr lang="en-IN" sz="1800" b="1" i="0" dirty="0">
                <a:solidFill>
                  <a:srgbClr val="080809"/>
                </a:solidFill>
                <a:effectLst/>
                <a:highlight>
                  <a:srgbClr val="FFFFFF"/>
                </a:highlight>
                <a:latin typeface="Times New Roman" panose="02020603050405020304" pitchFamily="18" charset="0"/>
                <a:cs typeface="Times New Roman" panose="02020603050405020304" pitchFamily="18" charset="0"/>
              </a:rPr>
            </a:b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Address Space and Memory Space</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62809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34</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Address Space and Memory Space</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C56B49B8-AAE9-5F04-8EA1-BE0A182EA674}"/>
              </a:ext>
            </a:extLst>
          </p:cNvPr>
          <p:cNvPicPr>
            <a:picLocks noChangeAspect="1"/>
          </p:cNvPicPr>
          <p:nvPr/>
        </p:nvPicPr>
        <p:blipFill>
          <a:blip r:embed="rId3"/>
          <a:stretch>
            <a:fillRect/>
          </a:stretch>
        </p:blipFill>
        <p:spPr>
          <a:xfrm>
            <a:off x="1570008" y="1243098"/>
            <a:ext cx="5417388" cy="3837860"/>
          </a:xfrm>
          <a:prstGeom prst="rect">
            <a:avLst/>
          </a:prstGeom>
        </p:spPr>
      </p:pic>
      <p:sp>
        <p:nvSpPr>
          <p:cNvPr id="4" name="TextBox 3">
            <a:extLst>
              <a:ext uri="{FF2B5EF4-FFF2-40B4-BE49-F238E27FC236}">
                <a16:creationId xmlns:a16="http://schemas.microsoft.com/office/drawing/2014/main" id="{D8338949-BA20-A33C-8CE7-DCFA1563428A}"/>
              </a:ext>
            </a:extLst>
          </p:cNvPr>
          <p:cNvSpPr txBox="1"/>
          <p:nvPr/>
        </p:nvSpPr>
        <p:spPr>
          <a:xfrm>
            <a:off x="1880558" y="5593438"/>
            <a:ext cx="5106838" cy="30777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Relation between address and memory space in virtual memory</a:t>
            </a:r>
            <a:endParaRPr lang="en-IN" b="1" dirty="0"/>
          </a:p>
        </p:txBody>
      </p:sp>
    </p:spTree>
    <p:extLst>
      <p:ext uri="{BB962C8B-B14F-4D97-AF65-F5344CB8AC3E}">
        <p14:creationId xmlns:p14="http://schemas.microsoft.com/office/powerpoint/2010/main" val="2398326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35</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Address Space and Memory Space</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
        <p:nvSpPr>
          <p:cNvPr id="4" name="TextBox 3">
            <a:extLst>
              <a:ext uri="{FF2B5EF4-FFF2-40B4-BE49-F238E27FC236}">
                <a16:creationId xmlns:a16="http://schemas.microsoft.com/office/drawing/2014/main" id="{D8338949-BA20-A33C-8CE7-DCFA1563428A}"/>
              </a:ext>
            </a:extLst>
          </p:cNvPr>
          <p:cNvSpPr txBox="1"/>
          <p:nvPr/>
        </p:nvSpPr>
        <p:spPr>
          <a:xfrm>
            <a:off x="1880558" y="5593438"/>
            <a:ext cx="5106838" cy="30777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Memory Table for mapping a virtual address</a:t>
            </a:r>
            <a:endParaRPr lang="en-IN" b="1" dirty="0"/>
          </a:p>
        </p:txBody>
      </p:sp>
      <p:pic>
        <p:nvPicPr>
          <p:cNvPr id="5" name="Picture 4">
            <a:extLst>
              <a:ext uri="{FF2B5EF4-FFF2-40B4-BE49-F238E27FC236}">
                <a16:creationId xmlns:a16="http://schemas.microsoft.com/office/drawing/2014/main" id="{CEE882A5-2F35-E67C-9B67-3067679483C2}"/>
              </a:ext>
            </a:extLst>
          </p:cNvPr>
          <p:cNvPicPr>
            <a:picLocks noChangeAspect="1"/>
          </p:cNvPicPr>
          <p:nvPr/>
        </p:nvPicPr>
        <p:blipFill>
          <a:blip r:embed="rId3"/>
          <a:stretch>
            <a:fillRect/>
          </a:stretch>
        </p:blipFill>
        <p:spPr>
          <a:xfrm>
            <a:off x="1737917" y="2009577"/>
            <a:ext cx="5668166" cy="2838846"/>
          </a:xfrm>
          <a:prstGeom prst="rect">
            <a:avLst/>
          </a:prstGeom>
        </p:spPr>
      </p:pic>
    </p:spTree>
    <p:extLst>
      <p:ext uri="{BB962C8B-B14F-4D97-AF65-F5344CB8AC3E}">
        <p14:creationId xmlns:p14="http://schemas.microsoft.com/office/powerpoint/2010/main" val="2782870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36</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Virtual Memory Implementation</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
        <p:nvSpPr>
          <p:cNvPr id="3" name="TextBox 2">
            <a:extLst>
              <a:ext uri="{FF2B5EF4-FFF2-40B4-BE49-F238E27FC236}">
                <a16:creationId xmlns:a16="http://schemas.microsoft.com/office/drawing/2014/main" id="{00CC30A0-D495-FD8A-CE6F-902ADE5B6D39}"/>
              </a:ext>
            </a:extLst>
          </p:cNvPr>
          <p:cNvSpPr txBox="1"/>
          <p:nvPr/>
        </p:nvSpPr>
        <p:spPr>
          <a:xfrm>
            <a:off x="379562" y="838199"/>
            <a:ext cx="8108830" cy="4247317"/>
          </a:xfrm>
          <a:prstGeom prst="rect">
            <a:avLst/>
          </a:prstGeom>
          <a:noFill/>
        </p:spPr>
        <p:txBody>
          <a:bodyPr wrap="square">
            <a:spAutoFit/>
          </a:bodyPr>
          <a:lstStyle/>
          <a:p>
            <a:pPr marL="285750" indent="-285750" algn="just">
              <a:buFont typeface="Wingdings" panose="05000000000000000000" pitchFamily="2" charset="2"/>
              <a:buChar char="v"/>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Virtual memory is implemented using </a:t>
            </a:r>
            <a:r>
              <a:rPr lang="en-IN" sz="1800" dirty="0">
                <a:solidFill>
                  <a:srgbClr val="3A3A3A"/>
                </a:solidFill>
                <a:highlight>
                  <a:srgbClr val="FFFFFF"/>
                </a:highlight>
                <a:latin typeface="Times New Roman" panose="02020603050405020304" pitchFamily="18" charset="0"/>
                <a:cs typeface="Times New Roman" panose="02020603050405020304" pitchFamily="18" charset="0"/>
              </a:rPr>
              <a:t>2 techniques.</a:t>
            </a:r>
          </a:p>
          <a:p>
            <a:pPr marL="285750" indent="-285750" algn="just">
              <a:buFont typeface="Wingdings" panose="05000000000000000000" pitchFamily="2" charset="2"/>
              <a:buChar char="v"/>
            </a:pPr>
            <a:endPar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just"/>
            <a:r>
              <a:rPr lang="en-IN" sz="1800" b="1" dirty="0">
                <a:solidFill>
                  <a:srgbClr val="3A3A3A"/>
                </a:solidFill>
                <a:highlight>
                  <a:srgbClr val="FFFFFF"/>
                </a:highlight>
                <a:latin typeface="Times New Roman" panose="02020603050405020304" pitchFamily="18" charset="0"/>
                <a:cs typeface="Times New Roman" panose="02020603050405020304" pitchFamily="18" charset="0"/>
              </a:rPr>
              <a:t>1. </a:t>
            </a: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Demand Paging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and 2, </a:t>
            </a: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Demand Segmentation.</a:t>
            </a:r>
            <a:endPar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Demand Paging:</a:t>
            </a:r>
            <a:r>
              <a:rPr lang="en-IN"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Demand paging is a type of swapping that is done in virtual memory systems. Demand paging as it says from the title, only copies data from the disk to the RAM if the data is required by some program, therefore meaning that the data will not be when the data is already available on the memory. This can be referred to as “lazy evaluation”, because only the demanded pages of memory are being swapped from the secondary storage (disk space) to the main memory.</a:t>
            </a:r>
          </a:p>
          <a:p>
            <a:pPr algn="just"/>
            <a:endPar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Another type of paging which virtual memory uses is </a:t>
            </a: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Anticipatory Paging</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this is when the operating system attempts to anticipate data that will be needed next and copies it to the RAM before it is actually required.</a:t>
            </a:r>
          </a:p>
          <a:p>
            <a:pPr algn="just"/>
            <a:endPar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780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37</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Virtual Memory Implementation</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
        <p:nvSpPr>
          <p:cNvPr id="4" name="TextBox 3">
            <a:extLst>
              <a:ext uri="{FF2B5EF4-FFF2-40B4-BE49-F238E27FC236}">
                <a16:creationId xmlns:a16="http://schemas.microsoft.com/office/drawing/2014/main" id="{D8338949-BA20-A33C-8CE7-DCFA1563428A}"/>
              </a:ext>
            </a:extLst>
          </p:cNvPr>
          <p:cNvSpPr txBox="1"/>
          <p:nvPr/>
        </p:nvSpPr>
        <p:spPr>
          <a:xfrm>
            <a:off x="1880558" y="5593438"/>
            <a:ext cx="5106838" cy="30777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Memory Table for mapping a virtual address</a:t>
            </a:r>
            <a:endParaRPr lang="en-IN" b="1" dirty="0"/>
          </a:p>
        </p:txBody>
      </p:sp>
      <p:sp>
        <p:nvSpPr>
          <p:cNvPr id="3" name="TextBox 2">
            <a:extLst>
              <a:ext uri="{FF2B5EF4-FFF2-40B4-BE49-F238E27FC236}">
                <a16:creationId xmlns:a16="http://schemas.microsoft.com/office/drawing/2014/main" id="{00CC30A0-D495-FD8A-CE6F-902ADE5B6D39}"/>
              </a:ext>
            </a:extLst>
          </p:cNvPr>
          <p:cNvSpPr txBox="1"/>
          <p:nvPr/>
        </p:nvSpPr>
        <p:spPr>
          <a:xfrm>
            <a:off x="353684" y="923764"/>
            <a:ext cx="8514271" cy="5632311"/>
          </a:xfrm>
          <a:prstGeom prst="rect">
            <a:avLst/>
          </a:prstGeom>
          <a:noFill/>
        </p:spPr>
        <p:txBody>
          <a:bodyPr wrap="square">
            <a:spAutoFit/>
          </a:bodyPr>
          <a:lstStyle/>
          <a:p>
            <a:pPr marL="285750" indent="-285750" algn="just">
              <a:buFont typeface="Wingdings" panose="05000000000000000000" pitchFamily="2" charset="2"/>
              <a:buChar char="v"/>
            </a:pPr>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The process of Demand paging:</a:t>
            </a:r>
            <a:endPar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l"/>
            <a:r>
              <a:rPr lang="en-IN" sz="1800" b="1" i="0" dirty="0">
                <a:solidFill>
                  <a:srgbClr val="3A3A3A"/>
                </a:solidFill>
                <a:effectLst/>
                <a:highlight>
                  <a:srgbClr val="FFFFFF"/>
                </a:highlight>
                <a:latin typeface="Times New Roman" panose="02020603050405020304" pitchFamily="18" charset="0"/>
                <a:cs typeface="Times New Roman" panose="02020603050405020304" pitchFamily="18" charset="0"/>
              </a:rPr>
              <a:t>Page table: </a:t>
            </a: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 page table is the data structure used by a virtual memory system in a computer operating system to store the mapping between visual address and physical addresses. </a:t>
            </a:r>
            <a:endParaRPr lang="en-IN" sz="1800" b="0" i="0" u="none" strike="noStrike" baseline="0" dirty="0">
              <a:latin typeface="Fd1277024-Identity-H"/>
            </a:endParaRPr>
          </a:p>
          <a:p>
            <a:pPr algn="l"/>
            <a:r>
              <a:rPr lang="en-IN" sz="1800" b="0" i="0" u="none" strike="noStrike" baseline="0" dirty="0">
                <a:latin typeface="Fd1277024-Identity-H"/>
              </a:rPr>
              <a:t>The mapping from address space to memory space is facilitated</a:t>
            </a:r>
            <a:endPar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400050" indent="-400050" algn="just">
              <a:buFont typeface="+mj-lt"/>
              <a:buAutoNum type="romanLcPeriod"/>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The CPU generates an interrupt indicating memory access fault if the CPU tries to refer a page that is currently not available in the main memory.</a:t>
            </a:r>
          </a:p>
          <a:p>
            <a:pPr marL="400050" indent="-400050" algn="just">
              <a:buFont typeface="+mj-lt"/>
              <a:buAutoNum type="romanLcPeriod"/>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The operating systems places the interrupted process in a blocking state. Though for the execution to proceed, the operating system must bring the required page into the memory.</a:t>
            </a:r>
          </a:p>
          <a:p>
            <a:pPr marL="400050" indent="-400050" algn="just">
              <a:buFont typeface="+mj-lt"/>
              <a:buAutoNum type="romanLcPeriod"/>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The operating system will search for the required page in the logical address space.</a:t>
            </a:r>
          </a:p>
          <a:p>
            <a:pPr marL="400050" indent="-400050" algn="just">
              <a:buFont typeface="+mj-lt"/>
              <a:buAutoNum type="romanLcPeriod"/>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The page that is required will be brought to the physical address from the logical address. Page replacement algorithms are used for the decision making of replacing the page in physical address space.</a:t>
            </a:r>
          </a:p>
          <a:p>
            <a:pPr marL="400050" indent="-400050" algn="just">
              <a:buFont typeface="+mj-lt"/>
              <a:buAutoNum type="romanLcPeriod"/>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The page table will be updated accordingly.</a:t>
            </a:r>
          </a:p>
          <a:p>
            <a:pPr marL="400050" indent="-400050" algn="just">
              <a:buFont typeface="+mj-lt"/>
              <a:buAutoNum type="romanLcPeriod"/>
            </a:pPr>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 signal will then be sent to the CPU to continue the election of the program and it will place the process back into the ready state.</a:t>
            </a:r>
          </a:p>
          <a:p>
            <a:pPr algn="just"/>
            <a:r>
              <a:rPr lang="en-IN"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Therefore, whenever a page fault occurs, the steps above are followed by the operating system and the required page is brought back into memory.</a:t>
            </a:r>
          </a:p>
        </p:txBody>
      </p:sp>
    </p:spTree>
    <p:extLst>
      <p:ext uri="{BB962C8B-B14F-4D97-AF65-F5344CB8AC3E}">
        <p14:creationId xmlns:p14="http://schemas.microsoft.com/office/powerpoint/2010/main" val="1557667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38</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r>
              <a:rPr lang="en-IN" sz="1800">
                <a:latin typeface="Fd1298501-Identity-H"/>
              </a:rPr>
              <a:t>Address space and memory space split into groups of </a:t>
            </a:r>
            <a:r>
              <a:rPr lang="en-IN" sz="1800">
                <a:latin typeface="Fd1485061-Identity-H"/>
              </a:rPr>
              <a:t>lK </a:t>
            </a:r>
            <a:r>
              <a:rPr lang="en-IN" sz="1800">
                <a:latin typeface="Fd1298501-Identity-H"/>
              </a:rPr>
              <a:t>words.</a:t>
            </a:r>
            <a:endParaRPr lang="en-IN" sz="1800" b="1" dirty="0"/>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Virtual Memory Implementation</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5" name="Picture 4">
            <a:extLst>
              <a:ext uri="{FF2B5EF4-FFF2-40B4-BE49-F238E27FC236}">
                <a16:creationId xmlns:a16="http://schemas.microsoft.com/office/drawing/2014/main" id="{ED5B8119-949D-8A7C-B77F-358DB984DEED}"/>
              </a:ext>
            </a:extLst>
          </p:cNvPr>
          <p:cNvPicPr>
            <a:picLocks noChangeAspect="1"/>
          </p:cNvPicPr>
          <p:nvPr/>
        </p:nvPicPr>
        <p:blipFill>
          <a:blip r:embed="rId3"/>
          <a:stretch>
            <a:fillRect/>
          </a:stretch>
        </p:blipFill>
        <p:spPr>
          <a:xfrm>
            <a:off x="0" y="892869"/>
            <a:ext cx="3915321" cy="2353003"/>
          </a:xfrm>
          <a:prstGeom prst="rect">
            <a:avLst/>
          </a:prstGeom>
        </p:spPr>
      </p:pic>
      <p:pic>
        <p:nvPicPr>
          <p:cNvPr id="10" name="Picture 9">
            <a:extLst>
              <a:ext uri="{FF2B5EF4-FFF2-40B4-BE49-F238E27FC236}">
                <a16:creationId xmlns:a16="http://schemas.microsoft.com/office/drawing/2014/main" id="{1D104D56-14FE-A994-9763-9C204114404A}"/>
              </a:ext>
            </a:extLst>
          </p:cNvPr>
          <p:cNvPicPr>
            <a:picLocks noChangeAspect="1"/>
          </p:cNvPicPr>
          <p:nvPr/>
        </p:nvPicPr>
        <p:blipFill>
          <a:blip r:embed="rId4"/>
          <a:stretch>
            <a:fillRect/>
          </a:stretch>
        </p:blipFill>
        <p:spPr>
          <a:xfrm>
            <a:off x="3723582" y="892868"/>
            <a:ext cx="4963218" cy="3791479"/>
          </a:xfrm>
          <a:prstGeom prst="rect">
            <a:avLst/>
          </a:prstGeom>
        </p:spPr>
      </p:pic>
      <p:sp>
        <p:nvSpPr>
          <p:cNvPr id="11" name="TextBox 10">
            <a:extLst>
              <a:ext uri="{FF2B5EF4-FFF2-40B4-BE49-F238E27FC236}">
                <a16:creationId xmlns:a16="http://schemas.microsoft.com/office/drawing/2014/main" id="{A9E4D99B-CAC1-D80F-1985-8B01D1D020BD}"/>
              </a:ext>
            </a:extLst>
          </p:cNvPr>
          <p:cNvSpPr txBox="1"/>
          <p:nvPr/>
        </p:nvSpPr>
        <p:spPr>
          <a:xfrm>
            <a:off x="5500776" y="4294246"/>
            <a:ext cx="3027872" cy="1815882"/>
          </a:xfrm>
          <a:prstGeom prst="rect">
            <a:avLst/>
          </a:prstGeom>
          <a:noFill/>
        </p:spPr>
        <p:txBody>
          <a:bodyPr wrap="square">
            <a:spAutoFit/>
          </a:bodyPr>
          <a:lstStyle/>
          <a:p>
            <a:pPr algn="l"/>
            <a:r>
              <a:rPr lang="en-IN" sz="1600" b="0" i="0" u="none" strike="noStrike" baseline="0" dirty="0">
                <a:latin typeface="Times New Roman" panose="02020603050405020304" pitchFamily="18" charset="0"/>
                <a:cs typeface="Times New Roman" panose="02020603050405020304" pitchFamily="18" charset="0"/>
              </a:rPr>
              <a:t>Memory Table in page system. The organization of the memory mapping table in a paged system is</a:t>
            </a:r>
          </a:p>
          <a:p>
            <a:pPr algn="l"/>
            <a:r>
              <a:rPr lang="en-IN" sz="1600" b="0" i="0" u="none" strike="noStrike" baseline="0" dirty="0">
                <a:latin typeface="Times New Roman" panose="02020603050405020304" pitchFamily="18" charset="0"/>
                <a:cs typeface="Times New Roman" panose="02020603050405020304" pitchFamily="18" charset="0"/>
              </a:rPr>
              <a:t>shown in Fig. The memory-page table consists of eight words, one for each page</a:t>
            </a:r>
            <a:endParaRPr lang="en-IN"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8C93A74-3684-F5E5-AE48-022622FB9BC9}"/>
              </a:ext>
            </a:extLst>
          </p:cNvPr>
          <p:cNvSpPr txBox="1"/>
          <p:nvPr/>
        </p:nvSpPr>
        <p:spPr>
          <a:xfrm>
            <a:off x="388191" y="3893170"/>
            <a:ext cx="3508079" cy="2062103"/>
          </a:xfrm>
          <a:prstGeom prst="rect">
            <a:avLst/>
          </a:prstGeom>
          <a:noFill/>
        </p:spPr>
        <p:txBody>
          <a:bodyPr wrap="square">
            <a:spAutoFit/>
          </a:bodyPr>
          <a:lstStyle/>
          <a:p>
            <a:pPr algn="just"/>
            <a:r>
              <a:rPr lang="en-IN" sz="1600" b="0" i="0" u="none" strike="noStrike" baseline="0" dirty="0">
                <a:latin typeface="Times New Roman" panose="02020603050405020304" pitchFamily="18" charset="0"/>
                <a:cs typeface="Times New Roman" panose="02020603050405020304" pitchFamily="18" charset="0"/>
              </a:rPr>
              <a:t>Consider a computer with an address space of 8K and a memory space</a:t>
            </a:r>
          </a:p>
          <a:p>
            <a:pPr algn="just"/>
            <a:r>
              <a:rPr lang="en-IN" sz="1600" b="0" i="0" u="none" strike="noStrike" baseline="0" dirty="0">
                <a:latin typeface="Times New Roman" panose="02020603050405020304" pitchFamily="18" charset="0"/>
                <a:cs typeface="Times New Roman" panose="02020603050405020304" pitchFamily="18" charset="0"/>
              </a:rPr>
              <a:t>of 4K. If we split each into groups of 1K words we obtain eight pages and four</a:t>
            </a:r>
          </a:p>
          <a:p>
            <a:pPr algn="just"/>
            <a:r>
              <a:rPr lang="en-IN" sz="1600" b="0" i="0" u="none" strike="noStrike" baseline="0" dirty="0">
                <a:latin typeface="Times New Roman" panose="02020603050405020304" pitchFamily="18" charset="0"/>
                <a:cs typeface="Times New Roman" panose="02020603050405020304" pitchFamily="18" charset="0"/>
              </a:rPr>
              <a:t>blocks as shown in Fig. 12-18. At any given time, up to four pages of address</a:t>
            </a:r>
          </a:p>
          <a:p>
            <a:pPr algn="just"/>
            <a:r>
              <a:rPr lang="en-IN" sz="1600" b="0" i="0" u="none" strike="noStrike" baseline="0" dirty="0">
                <a:latin typeface="Times New Roman" panose="02020603050405020304" pitchFamily="18" charset="0"/>
                <a:cs typeface="Times New Roman" panose="02020603050405020304" pitchFamily="18" charset="0"/>
              </a:rPr>
              <a:t>space may reside in main memory in any one of the four blocks.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245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39</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just" fontAlgn="base">
              <a:buFont typeface="Wingdings" panose="05000000000000000000" pitchFamily="2" charset="2"/>
              <a:buChar char="v"/>
            </a:pP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Another approach to efficient memory management is that of segmentation. Instead of allocating fixed-size pages to processes, memory segments of varied lengths are assigned to computing operations based on their memory needs. In contrast to paging, segmentation does not waste memory segments.</a:t>
            </a:r>
          </a:p>
          <a:p>
            <a:pPr algn="just" fontAlgn="base">
              <a:buFont typeface="Wingdings" panose="05000000000000000000" pitchFamily="2" charset="2"/>
              <a:buChar char="v"/>
            </a:pP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With segmentation, applications can split up into different logical address spaces. As a result, applications become shareable and more secure. However, segmentation often leads to ‘memory fragmentation.’ Memory segments are of different lengths, and the allocation and deallocation of these segments result in many unused memory spaces. As their length is not defined, memory is left unattended by processes owing to their varying size.</a:t>
            </a:r>
          </a:p>
          <a:p>
            <a:pPr algn="just" fontAlgn="base">
              <a:buFont typeface="Wingdings" panose="05000000000000000000" pitchFamily="2" charset="2"/>
              <a:buChar char="v"/>
            </a:pP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As such, unused portions of segments pile up, and the OS can allocate them to processes. However, if they are scattered around, it can be troublesome for the OS to keep track of all these memory chunks. Moreover, if processes are forced into using different segment portions, it can degrade system performance due to inefficient memory allocation approaches.</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0" i="0" u="none" strike="noStrike" baseline="0" dirty="0">
                <a:latin typeface="Times New Roman" panose="02020603050405020304" pitchFamily="18" charset="0"/>
                <a:cs typeface="Times New Roman" panose="02020603050405020304" pitchFamily="18" charset="0"/>
              </a:rPr>
              <a:t>Demand Segmentation</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73031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Purpose of Cache</a:t>
            </a:r>
          </a:p>
        </p:txBody>
      </p:sp>
      <p:sp>
        <p:nvSpPr>
          <p:cNvPr id="102" name="Google Shape;102;p6"/>
          <p:cNvSpPr txBox="1">
            <a:spLocks noGrp="1"/>
          </p:cNvSpPr>
          <p:nvPr>
            <p:ph type="body" idx="1"/>
          </p:nvPr>
        </p:nvSpPr>
        <p:spPr>
          <a:xfrm>
            <a:off x="267419" y="734683"/>
            <a:ext cx="8729932"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The purpose of cache memory is to speed up accesses by </a:t>
            </a:r>
            <a:r>
              <a:rPr lang="en-IN" sz="2000" b="1" dirty="0">
                <a:latin typeface="Times New Roman" panose="02020603050405020304" pitchFamily="18" charset="0"/>
                <a:ea typeface="Tahoma" panose="020B0604030504040204" pitchFamily="34" charset="0"/>
                <a:cs typeface="Times New Roman" panose="02020603050405020304" pitchFamily="18" charset="0"/>
              </a:rPr>
              <a:t>storing recently used data closer to the CPU</a:t>
            </a:r>
            <a:r>
              <a:rPr lang="en-IN" sz="2000" dirty="0">
                <a:latin typeface="Times New Roman" panose="02020603050405020304" pitchFamily="18" charset="0"/>
                <a:ea typeface="Tahoma" panose="020B0604030504040204" pitchFamily="34" charset="0"/>
                <a:cs typeface="Times New Roman" panose="02020603050405020304" pitchFamily="18" charset="0"/>
              </a:rPr>
              <a:t>, instead of storing it in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Although cache is much smaller than main memory, </a:t>
            </a:r>
            <a:r>
              <a:rPr lang="en-IN" sz="2000" b="1" dirty="0">
                <a:latin typeface="Times New Roman" panose="02020603050405020304" pitchFamily="18" charset="0"/>
                <a:ea typeface="Tahoma" panose="020B0604030504040204" pitchFamily="34" charset="0"/>
                <a:cs typeface="Times New Roman" panose="02020603050405020304" pitchFamily="18" charset="0"/>
              </a:rPr>
              <a:t>its access time is a fraction of that of main memory</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Unlike main memory, which is accessed by address, </a:t>
            </a:r>
            <a:r>
              <a:rPr lang="en-IN" sz="2000" b="1" dirty="0">
                <a:latin typeface="Times New Roman" panose="02020603050405020304" pitchFamily="18" charset="0"/>
                <a:ea typeface="Tahoma" panose="020B0604030504040204" pitchFamily="34" charset="0"/>
                <a:cs typeface="Times New Roman" panose="02020603050405020304" pitchFamily="18" charset="0"/>
              </a:rPr>
              <a:t>cache is typically accessed by content</a:t>
            </a:r>
            <a:r>
              <a:rPr lang="en-IN" sz="2000" dirty="0">
                <a:latin typeface="Times New Roman" panose="02020603050405020304" pitchFamily="18" charset="0"/>
                <a:ea typeface="Tahoma" panose="020B0604030504040204" pitchFamily="34" charset="0"/>
                <a:cs typeface="Times New Roman" panose="02020603050405020304" pitchFamily="18" charset="0"/>
              </a:rPr>
              <a:t>; hence, it is often called </a:t>
            </a:r>
            <a:r>
              <a:rPr lang="en-IN" sz="2000" b="1" dirty="0">
                <a:latin typeface="Times New Roman" panose="02020603050405020304" pitchFamily="18" charset="0"/>
                <a:ea typeface="Tahoma" panose="020B0604030504040204" pitchFamily="34" charset="0"/>
                <a:cs typeface="Times New Roman" panose="02020603050405020304" pitchFamily="18" charset="0"/>
              </a:rPr>
              <a:t>content addressable memory</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Because of this, </a:t>
            </a:r>
            <a:r>
              <a:rPr lang="en-IN" sz="2000" b="1" dirty="0">
                <a:latin typeface="Times New Roman" panose="02020603050405020304" pitchFamily="18" charset="0"/>
                <a:ea typeface="Tahoma" panose="020B0604030504040204" pitchFamily="34" charset="0"/>
                <a:cs typeface="Times New Roman" panose="02020603050405020304" pitchFamily="18" charset="0"/>
              </a:rPr>
              <a:t>a single large cache memory isn’t always desirable-- it takes longer to search.</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Cache exploits the principle of locality, which includes temporal, spatial, and sequential locality.</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This helps in speeding up program execution since the CPU spends less time waiting for data to be fetched from slower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Accessing data from cache consumes less power compared to accessing data from main memory. This is because cache memory is typically implemented using low-power, high-speed technologies such as static RAM (SRAM).</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698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40</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just" fontAlgn="base">
              <a:buFont typeface="Wingdings" panose="05000000000000000000" pitchFamily="2" charset="2"/>
              <a:buChar char="v"/>
            </a:pP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In segmentation, the CPU generates a logical address that contains the Segment number (</a:t>
            </a:r>
            <a:r>
              <a:rPr lang="en-IN" sz="1800" b="0" i="0" dirty="0" err="1">
                <a:solidFill>
                  <a:srgbClr val="273239"/>
                </a:solidFill>
                <a:effectLst/>
                <a:highlight>
                  <a:srgbClr val="FFFFFF"/>
                </a:highlight>
                <a:latin typeface="Times New Roman" panose="02020603050405020304" pitchFamily="18" charset="0"/>
                <a:cs typeface="Times New Roman" panose="02020603050405020304" pitchFamily="18" charset="0"/>
              </a:rPr>
              <a:t>S.No</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and segment offset (Offset). If the segment offset &lt; limit then the address called </a:t>
            </a:r>
            <a:r>
              <a:rPr lang="en-IN"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valid address</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otherwise it throws miscalculation because the address is invalid. </a:t>
            </a:r>
          </a:p>
          <a:p>
            <a:pPr algn="just" fontAlgn="base">
              <a:buFont typeface="Wingdings" panose="05000000000000000000" pitchFamily="2" charset="2"/>
              <a:buChar char="v"/>
            </a:pP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The partitions of secondary memory area units are known as segments. </a:t>
            </a:r>
          </a:p>
          <a:p>
            <a:pPr algn="just" fontAlgn="base">
              <a:buFont typeface="Wingdings" panose="05000000000000000000" pitchFamily="2" charset="2"/>
              <a:buChar char="v"/>
            </a:pP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The </a:t>
            </a:r>
            <a:r>
              <a:rPr lang="en-IN"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details concerning every segment</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are hold in a </a:t>
            </a:r>
            <a:r>
              <a:rPr lang="en-IN"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table known as segmentation table.</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algn="just" fontAlgn="base">
              <a:buFont typeface="Wingdings" panose="05000000000000000000" pitchFamily="2" charset="2"/>
              <a:buChar char="v"/>
            </a:pPr>
            <a:r>
              <a:rPr lang="en-IN"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Segment table</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contains two main data concerning segment, </a:t>
            </a:r>
            <a:r>
              <a:rPr lang="en-IN"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Base</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which is the bottom address of the segment and another is </a:t>
            </a:r>
            <a:r>
              <a:rPr lang="en-IN"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Limit</a:t>
            </a: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which is the length of the segment. </a:t>
            </a:r>
            <a:endPar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2800" dirty="0">
                <a:solidFill>
                  <a:schemeClr val="tx1"/>
                </a:solidFill>
                <a:highlight>
                  <a:srgbClr val="FF0000"/>
                </a:highlight>
                <a:latin typeface="Times New Roman" panose="02020603050405020304" pitchFamily="18" charset="0"/>
                <a:cs typeface="Times New Roman" panose="02020603050405020304" pitchFamily="18" charset="0"/>
              </a:rPr>
              <a:t>T</a:t>
            </a:r>
            <a:r>
              <a:rPr lang="en-IN" sz="2800" b="0" i="0" dirty="0">
                <a:solidFill>
                  <a:schemeClr val="tx1"/>
                </a:solidFill>
                <a:effectLst/>
                <a:highlight>
                  <a:srgbClr val="FF0000"/>
                </a:highlight>
                <a:latin typeface="Times New Roman" panose="02020603050405020304" pitchFamily="18" charset="0"/>
                <a:cs typeface="Times New Roman" panose="02020603050405020304" pitchFamily="18" charset="0"/>
              </a:rPr>
              <a:t>ranslation of a logical address to a physical address</a:t>
            </a:r>
            <a:endParaRPr lang="en-US" altLang="en-US" sz="2800" dirty="0">
              <a:solidFill>
                <a:schemeClr val="tx1"/>
              </a:solidFill>
              <a:highlight>
                <a:srgbClr val="FF0000"/>
              </a:highlight>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2F63C8A5-F5EE-C2EC-4D4E-645BC94A092B}"/>
              </a:ext>
            </a:extLst>
          </p:cNvPr>
          <p:cNvPicPr>
            <a:picLocks noChangeAspect="1"/>
          </p:cNvPicPr>
          <p:nvPr/>
        </p:nvPicPr>
        <p:blipFill>
          <a:blip r:embed="rId3"/>
          <a:stretch>
            <a:fillRect/>
          </a:stretch>
        </p:blipFill>
        <p:spPr>
          <a:xfrm>
            <a:off x="914400" y="4045789"/>
            <a:ext cx="7513610" cy="2536166"/>
          </a:xfrm>
          <a:prstGeom prst="rect">
            <a:avLst/>
          </a:prstGeom>
        </p:spPr>
      </p:pic>
    </p:spTree>
    <p:extLst>
      <p:ext uri="{BB962C8B-B14F-4D97-AF65-F5344CB8AC3E}">
        <p14:creationId xmlns:p14="http://schemas.microsoft.com/office/powerpoint/2010/main" val="213550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41</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marL="114300" indent="0" algn="just" fontAlgn="base">
              <a:buNone/>
            </a:pPr>
            <a:r>
              <a:rPr lang="en-IN" sz="1800" b="0" i="0" dirty="0">
                <a:solidFill>
                  <a:srgbClr val="080809"/>
                </a:solidFill>
                <a:effectLst/>
                <a:highlight>
                  <a:srgbClr val="FFFFFF"/>
                </a:highlight>
                <a:latin typeface="Times New Roman" panose="02020603050405020304" pitchFamily="18" charset="0"/>
                <a:cs typeface="Times New Roman" panose="02020603050405020304" pitchFamily="18" charset="0"/>
              </a:rPr>
              <a:t>.</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altLang="en-US" sz="2800" dirty="0">
                <a:solidFill>
                  <a:srgbClr val="273239"/>
                </a:solidFill>
                <a:highlight>
                  <a:srgbClr val="FF0000"/>
                </a:highlight>
                <a:latin typeface="Times New Roman" panose="02020603050405020304" pitchFamily="18" charset="0"/>
                <a:cs typeface="Times New Roman" panose="02020603050405020304" pitchFamily="18" charset="0"/>
              </a:rPr>
              <a:t>Difference between Paging and segmentation</a:t>
            </a:r>
            <a:endParaRPr lang="en-US" altLang="en-US" sz="2800" dirty="0">
              <a:highlight>
                <a:srgbClr val="FF0000"/>
              </a:highlight>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graphicFrame>
        <p:nvGraphicFramePr>
          <p:cNvPr id="2" name="Table 1">
            <a:extLst>
              <a:ext uri="{FF2B5EF4-FFF2-40B4-BE49-F238E27FC236}">
                <a16:creationId xmlns:a16="http://schemas.microsoft.com/office/drawing/2014/main" id="{80F2CFD3-5AF0-E7EC-F82A-2F9492306981}"/>
              </a:ext>
            </a:extLst>
          </p:cNvPr>
          <p:cNvGraphicFramePr>
            <a:graphicFrameLocks noGrp="1"/>
          </p:cNvGraphicFramePr>
          <p:nvPr>
            <p:extLst>
              <p:ext uri="{D42A27DB-BD31-4B8C-83A1-F6EECF244321}">
                <p14:modId xmlns:p14="http://schemas.microsoft.com/office/powerpoint/2010/main" val="3488074299"/>
              </p:ext>
            </p:extLst>
          </p:nvPr>
        </p:nvGraphicFramePr>
        <p:xfrm>
          <a:off x="353683" y="838198"/>
          <a:ext cx="8514272" cy="5814993"/>
        </p:xfrm>
        <a:graphic>
          <a:graphicData uri="http://schemas.openxmlformats.org/drawingml/2006/table">
            <a:tbl>
              <a:tblPr firstRow="1" bandRow="1">
                <a:tableStyleId>{5C22544A-7EE6-4342-B048-85BDC9FD1C3A}</a:tableStyleId>
              </a:tblPr>
              <a:tblGrid>
                <a:gridCol w="4320676">
                  <a:extLst>
                    <a:ext uri="{9D8B030D-6E8A-4147-A177-3AD203B41FA5}">
                      <a16:colId xmlns:a16="http://schemas.microsoft.com/office/drawing/2014/main" val="2841631432"/>
                    </a:ext>
                  </a:extLst>
                </a:gridCol>
                <a:gridCol w="4193596">
                  <a:extLst>
                    <a:ext uri="{9D8B030D-6E8A-4147-A177-3AD203B41FA5}">
                      <a16:colId xmlns:a16="http://schemas.microsoft.com/office/drawing/2014/main" val="210903983"/>
                    </a:ext>
                  </a:extLst>
                </a:gridCol>
              </a:tblGrid>
              <a:tr h="392632">
                <a:tc>
                  <a:txBody>
                    <a:bodyPr/>
                    <a:lstStyle/>
                    <a:p>
                      <a:pPr algn="l" fontAlgn="base"/>
                      <a:r>
                        <a:rPr lang="en-IN" sz="1800" b="1" dirty="0">
                          <a:effectLst/>
                        </a:rPr>
                        <a:t>Paging</a:t>
                      </a:r>
                    </a:p>
                  </a:txBody>
                  <a:tcPr marL="63500" marR="63500" marT="63500" marB="63500" anchor="ctr"/>
                </a:tc>
                <a:tc>
                  <a:txBody>
                    <a:bodyPr/>
                    <a:lstStyle/>
                    <a:p>
                      <a:pPr algn="l" fontAlgn="base"/>
                      <a:r>
                        <a:rPr lang="en-IN" sz="1800" b="1" dirty="0">
                          <a:effectLst/>
                        </a:rPr>
                        <a:t>Segmentation</a:t>
                      </a:r>
                    </a:p>
                  </a:txBody>
                  <a:tcPr marL="63500" marR="63500" marT="63500" marB="63500" anchor="ctr"/>
                </a:tc>
                <a:extLst>
                  <a:ext uri="{0D108BD9-81ED-4DB2-BD59-A6C34878D82A}">
                    <a16:rowId xmlns:a16="http://schemas.microsoft.com/office/drawing/2014/main" val="321052421"/>
                  </a:ext>
                </a:extLst>
              </a:tr>
              <a:tr h="531793">
                <a:tc>
                  <a:txBody>
                    <a:bodyPr/>
                    <a:lstStyle/>
                    <a:p>
                      <a:pPr algn="l" fontAlgn="ctr"/>
                      <a:r>
                        <a:rPr lang="en-IN" sz="1200" b="0" dirty="0">
                          <a:effectLst/>
                        </a:rPr>
                        <a:t>In paging, the program is divided into fixed or mounted size pages.</a:t>
                      </a:r>
                    </a:p>
                  </a:txBody>
                  <a:tcPr marL="63500" marR="63500" marT="88900" marB="88900" anchor="ctr"/>
                </a:tc>
                <a:tc>
                  <a:txBody>
                    <a:bodyPr/>
                    <a:lstStyle/>
                    <a:p>
                      <a:pPr algn="l" fontAlgn="ctr"/>
                      <a:r>
                        <a:rPr lang="en-IN" sz="1200" b="0" dirty="0">
                          <a:effectLst/>
                        </a:rPr>
                        <a:t>In segmentation, the program is divided into variable size sections.</a:t>
                      </a:r>
                    </a:p>
                  </a:txBody>
                  <a:tcPr marL="63500" marR="63500" marT="88900" marB="88900" anchor="ctr"/>
                </a:tc>
                <a:extLst>
                  <a:ext uri="{0D108BD9-81ED-4DB2-BD59-A6C34878D82A}">
                    <a16:rowId xmlns:a16="http://schemas.microsoft.com/office/drawing/2014/main" val="3890129147"/>
                  </a:ext>
                </a:extLst>
              </a:tr>
              <a:tr h="352872">
                <a:tc>
                  <a:txBody>
                    <a:bodyPr/>
                    <a:lstStyle/>
                    <a:p>
                      <a:pPr algn="l" fontAlgn="ctr"/>
                      <a:r>
                        <a:rPr lang="en-IN" sz="1200" b="0" dirty="0">
                          <a:effectLst/>
                        </a:rPr>
                        <a:t>For the paging operating system is accountable.</a:t>
                      </a:r>
                    </a:p>
                  </a:txBody>
                  <a:tcPr marL="63500" marR="63500" marT="88900" marB="88900" anchor="ctr"/>
                </a:tc>
                <a:tc>
                  <a:txBody>
                    <a:bodyPr/>
                    <a:lstStyle/>
                    <a:p>
                      <a:pPr algn="l" fontAlgn="ctr"/>
                      <a:r>
                        <a:rPr lang="en-IN" sz="1200" b="0" dirty="0">
                          <a:effectLst/>
                        </a:rPr>
                        <a:t>For segmentation compiler is accountable.</a:t>
                      </a:r>
                    </a:p>
                  </a:txBody>
                  <a:tcPr marL="63500" marR="63500" marT="88900" marB="88900" anchor="ctr"/>
                </a:tc>
                <a:extLst>
                  <a:ext uri="{0D108BD9-81ED-4DB2-BD59-A6C34878D82A}">
                    <a16:rowId xmlns:a16="http://schemas.microsoft.com/office/drawing/2014/main" val="2165563443"/>
                  </a:ext>
                </a:extLst>
              </a:tr>
              <a:tr h="352872">
                <a:tc>
                  <a:txBody>
                    <a:bodyPr/>
                    <a:lstStyle/>
                    <a:p>
                      <a:pPr algn="l" fontAlgn="ctr"/>
                      <a:r>
                        <a:rPr lang="en-IN" sz="1200" b="0" dirty="0">
                          <a:effectLst/>
                        </a:rPr>
                        <a:t>Page size is determined by hardware.</a:t>
                      </a:r>
                    </a:p>
                  </a:txBody>
                  <a:tcPr marL="63500" marR="63500" marT="88900" marB="88900" anchor="ctr"/>
                </a:tc>
                <a:tc>
                  <a:txBody>
                    <a:bodyPr/>
                    <a:lstStyle/>
                    <a:p>
                      <a:pPr algn="l" fontAlgn="ctr"/>
                      <a:r>
                        <a:rPr lang="en-IN" sz="1200" b="0" dirty="0">
                          <a:effectLst/>
                        </a:rPr>
                        <a:t>Here, the section size is given by the user.</a:t>
                      </a:r>
                    </a:p>
                  </a:txBody>
                  <a:tcPr marL="63500" marR="63500" marT="88900" marB="88900" anchor="ctr"/>
                </a:tc>
                <a:extLst>
                  <a:ext uri="{0D108BD9-81ED-4DB2-BD59-A6C34878D82A}">
                    <a16:rowId xmlns:a16="http://schemas.microsoft.com/office/drawing/2014/main" val="1924997370"/>
                  </a:ext>
                </a:extLst>
              </a:tr>
              <a:tr h="352872">
                <a:tc>
                  <a:txBody>
                    <a:bodyPr/>
                    <a:lstStyle/>
                    <a:p>
                      <a:pPr algn="l" fontAlgn="ctr"/>
                      <a:r>
                        <a:rPr lang="en-IN" sz="1200" b="0" dirty="0">
                          <a:effectLst/>
                        </a:rPr>
                        <a:t>It is faster in comparison to segmentation.</a:t>
                      </a:r>
                    </a:p>
                  </a:txBody>
                  <a:tcPr marL="63500" marR="63500" marT="88900" marB="88900" anchor="ctr"/>
                </a:tc>
                <a:tc>
                  <a:txBody>
                    <a:bodyPr/>
                    <a:lstStyle/>
                    <a:p>
                      <a:pPr algn="l" fontAlgn="ctr"/>
                      <a:r>
                        <a:rPr lang="en-IN" sz="1200" b="0" dirty="0">
                          <a:effectLst/>
                        </a:rPr>
                        <a:t>Segmentation is slow.</a:t>
                      </a:r>
                    </a:p>
                  </a:txBody>
                  <a:tcPr marL="63500" marR="63500" marT="88900" marB="88900" anchor="ctr"/>
                </a:tc>
                <a:extLst>
                  <a:ext uri="{0D108BD9-81ED-4DB2-BD59-A6C34878D82A}">
                    <a16:rowId xmlns:a16="http://schemas.microsoft.com/office/drawing/2014/main" val="911848414"/>
                  </a:ext>
                </a:extLst>
              </a:tr>
              <a:tr h="352872">
                <a:tc>
                  <a:txBody>
                    <a:bodyPr/>
                    <a:lstStyle/>
                    <a:p>
                      <a:pPr algn="l" fontAlgn="ctr"/>
                      <a:r>
                        <a:rPr lang="en-IN" sz="1200" b="0" dirty="0">
                          <a:effectLst/>
                        </a:rPr>
                        <a:t>Paging could result in internal fragmentation.</a:t>
                      </a:r>
                    </a:p>
                  </a:txBody>
                  <a:tcPr marL="63500" marR="63500" marT="88900" marB="88900" anchor="ctr"/>
                </a:tc>
                <a:tc>
                  <a:txBody>
                    <a:bodyPr/>
                    <a:lstStyle/>
                    <a:p>
                      <a:pPr algn="l" fontAlgn="ctr"/>
                      <a:r>
                        <a:rPr lang="en-IN" sz="1200" b="0" dirty="0">
                          <a:effectLst/>
                        </a:rPr>
                        <a:t>Segmentation could result in external fragmentation.</a:t>
                      </a:r>
                    </a:p>
                  </a:txBody>
                  <a:tcPr marL="63500" marR="63500" marT="88900" marB="88900" anchor="ctr"/>
                </a:tc>
                <a:extLst>
                  <a:ext uri="{0D108BD9-81ED-4DB2-BD59-A6C34878D82A}">
                    <a16:rowId xmlns:a16="http://schemas.microsoft.com/office/drawing/2014/main" val="715467648"/>
                  </a:ext>
                </a:extLst>
              </a:tr>
              <a:tr h="531793">
                <a:tc>
                  <a:txBody>
                    <a:bodyPr/>
                    <a:lstStyle/>
                    <a:p>
                      <a:pPr algn="l" fontAlgn="ctr"/>
                      <a:r>
                        <a:rPr lang="en-IN" sz="1200" b="0" dirty="0">
                          <a:effectLst/>
                        </a:rPr>
                        <a:t>In paging, the logical address is split into a page number and page offset.</a:t>
                      </a:r>
                    </a:p>
                  </a:txBody>
                  <a:tcPr marL="63500" marR="63500" marT="88900" marB="88900" anchor="ctr"/>
                </a:tc>
                <a:tc>
                  <a:txBody>
                    <a:bodyPr/>
                    <a:lstStyle/>
                    <a:p>
                      <a:pPr algn="l" fontAlgn="ctr"/>
                      <a:r>
                        <a:rPr lang="en-IN" sz="1200" b="0" dirty="0">
                          <a:effectLst/>
                        </a:rPr>
                        <a:t>Here, the logical address is split into section number and section offset.</a:t>
                      </a:r>
                    </a:p>
                  </a:txBody>
                  <a:tcPr marL="63500" marR="63500" marT="88900" marB="88900" anchor="ctr"/>
                </a:tc>
                <a:extLst>
                  <a:ext uri="{0D108BD9-81ED-4DB2-BD59-A6C34878D82A}">
                    <a16:rowId xmlns:a16="http://schemas.microsoft.com/office/drawing/2014/main" val="2432417668"/>
                  </a:ext>
                </a:extLst>
              </a:tr>
              <a:tr h="531793">
                <a:tc>
                  <a:txBody>
                    <a:bodyPr/>
                    <a:lstStyle/>
                    <a:p>
                      <a:pPr algn="l" fontAlgn="ctr"/>
                      <a:r>
                        <a:rPr lang="en-IN" sz="1200" b="0" dirty="0">
                          <a:effectLst/>
                        </a:rPr>
                        <a:t>Paging comprises a page table that encloses the base address of every page.</a:t>
                      </a:r>
                    </a:p>
                  </a:txBody>
                  <a:tcPr marL="63500" marR="63500" marT="88900" marB="88900" anchor="ctr"/>
                </a:tc>
                <a:tc>
                  <a:txBody>
                    <a:bodyPr/>
                    <a:lstStyle/>
                    <a:p>
                      <a:pPr algn="l" fontAlgn="ctr"/>
                      <a:r>
                        <a:rPr lang="en-IN" sz="1200" b="0" dirty="0">
                          <a:effectLst/>
                        </a:rPr>
                        <a:t>While segmentation also comprises the segment table which encloses segment number and segment offset.</a:t>
                      </a:r>
                    </a:p>
                  </a:txBody>
                  <a:tcPr marL="63500" marR="63500" marT="88900" marB="88900" anchor="ctr"/>
                </a:tc>
                <a:extLst>
                  <a:ext uri="{0D108BD9-81ED-4DB2-BD59-A6C34878D82A}">
                    <a16:rowId xmlns:a16="http://schemas.microsoft.com/office/drawing/2014/main" val="3181694069"/>
                  </a:ext>
                </a:extLst>
              </a:tr>
              <a:tr h="352872">
                <a:tc>
                  <a:txBody>
                    <a:bodyPr/>
                    <a:lstStyle/>
                    <a:p>
                      <a:pPr algn="l" fontAlgn="ctr"/>
                      <a:r>
                        <a:rPr lang="en-IN" sz="1200" b="0" dirty="0">
                          <a:effectLst/>
                        </a:rPr>
                        <a:t>Paging is invisible to the user.</a:t>
                      </a:r>
                    </a:p>
                  </a:txBody>
                  <a:tcPr marL="63500" marR="63500" marT="88900" marB="88900" anchor="ctr"/>
                </a:tc>
                <a:tc>
                  <a:txBody>
                    <a:bodyPr/>
                    <a:lstStyle/>
                    <a:p>
                      <a:pPr algn="l" fontAlgn="ctr"/>
                      <a:r>
                        <a:rPr lang="en-IN" sz="1200" b="0" dirty="0">
                          <a:effectLst/>
                        </a:rPr>
                        <a:t>Segmentation is visible to the user.</a:t>
                      </a:r>
                    </a:p>
                  </a:txBody>
                  <a:tcPr marL="63500" marR="63500" marT="88900" marB="88900" anchor="ctr"/>
                </a:tc>
                <a:extLst>
                  <a:ext uri="{0D108BD9-81ED-4DB2-BD59-A6C34878D82A}">
                    <a16:rowId xmlns:a16="http://schemas.microsoft.com/office/drawing/2014/main" val="603384256"/>
                  </a:ext>
                </a:extLst>
              </a:tr>
              <a:tr h="531793">
                <a:tc>
                  <a:txBody>
                    <a:bodyPr/>
                    <a:lstStyle/>
                    <a:p>
                      <a:pPr algn="l" fontAlgn="ctr"/>
                      <a:r>
                        <a:rPr lang="en-IN" sz="1200" b="0" dirty="0">
                          <a:effectLst/>
                        </a:rPr>
                        <a:t>It is hard to allow sharing of procedures between processes. </a:t>
                      </a:r>
                    </a:p>
                  </a:txBody>
                  <a:tcPr marL="63500" marR="63500" marT="88900" marB="88900" anchor="ctr"/>
                </a:tc>
                <a:tc>
                  <a:txBody>
                    <a:bodyPr/>
                    <a:lstStyle/>
                    <a:p>
                      <a:pPr algn="l" fontAlgn="ctr"/>
                      <a:r>
                        <a:rPr lang="en-IN" sz="1200" b="0" dirty="0">
                          <a:effectLst/>
                        </a:rPr>
                        <a:t>Facilitates sharing of procedures between the processes.</a:t>
                      </a:r>
                    </a:p>
                  </a:txBody>
                  <a:tcPr marL="63500" marR="63500" marT="88900" marB="88900" anchor="ctr"/>
                </a:tc>
                <a:extLst>
                  <a:ext uri="{0D108BD9-81ED-4DB2-BD59-A6C34878D82A}">
                    <a16:rowId xmlns:a16="http://schemas.microsoft.com/office/drawing/2014/main" val="170927774"/>
                  </a:ext>
                </a:extLst>
              </a:tr>
              <a:tr h="531793">
                <a:tc>
                  <a:txBody>
                    <a:bodyPr/>
                    <a:lstStyle/>
                    <a:p>
                      <a:pPr algn="l" fontAlgn="ctr"/>
                      <a:r>
                        <a:rPr lang="en-IN" sz="1200" b="0" dirty="0">
                          <a:effectLst/>
                        </a:rPr>
                        <a:t>In paging, a programmer cannot efficiently handle data structure.</a:t>
                      </a:r>
                    </a:p>
                  </a:txBody>
                  <a:tcPr marL="63500" marR="63500" marT="88900" marB="88900" anchor="ctr"/>
                </a:tc>
                <a:tc>
                  <a:txBody>
                    <a:bodyPr/>
                    <a:lstStyle/>
                    <a:p>
                      <a:pPr algn="l" fontAlgn="ctr"/>
                      <a:r>
                        <a:rPr lang="en-IN" sz="1200" b="0" dirty="0">
                          <a:effectLst/>
                        </a:rPr>
                        <a:t>It can efficiently handle data structures.</a:t>
                      </a:r>
                    </a:p>
                  </a:txBody>
                  <a:tcPr marL="63500" marR="63500" marT="88900" marB="88900" anchor="ctr"/>
                </a:tc>
                <a:extLst>
                  <a:ext uri="{0D108BD9-81ED-4DB2-BD59-A6C34878D82A}">
                    <a16:rowId xmlns:a16="http://schemas.microsoft.com/office/drawing/2014/main" val="3519730351"/>
                  </a:ext>
                </a:extLst>
              </a:tr>
              <a:tr h="531793">
                <a:tc>
                  <a:txBody>
                    <a:bodyPr/>
                    <a:lstStyle/>
                    <a:p>
                      <a:pPr algn="l" fontAlgn="ctr"/>
                      <a:r>
                        <a:rPr lang="en-IN" sz="1200" b="0" dirty="0">
                          <a:effectLst/>
                        </a:rPr>
                        <a:t>The size of the page needs always be equal to the size of frames.</a:t>
                      </a:r>
                    </a:p>
                  </a:txBody>
                  <a:tcPr marL="63500" marR="63500" marT="88900" marB="88900" anchor="ctr"/>
                </a:tc>
                <a:tc>
                  <a:txBody>
                    <a:bodyPr/>
                    <a:lstStyle/>
                    <a:p>
                      <a:pPr algn="l" fontAlgn="ctr"/>
                      <a:r>
                        <a:rPr lang="en-IN" sz="1200" b="0" dirty="0">
                          <a:effectLst/>
                        </a:rPr>
                        <a:t>There is no constraint on the size of segments.</a:t>
                      </a:r>
                    </a:p>
                  </a:txBody>
                  <a:tcPr marL="63500" marR="63500" marT="88900" marB="88900" anchor="ctr"/>
                </a:tc>
                <a:extLst>
                  <a:ext uri="{0D108BD9-81ED-4DB2-BD59-A6C34878D82A}">
                    <a16:rowId xmlns:a16="http://schemas.microsoft.com/office/drawing/2014/main" val="1283022911"/>
                  </a:ext>
                </a:extLst>
              </a:tr>
              <a:tr h="352872">
                <a:tc>
                  <a:txBody>
                    <a:bodyPr/>
                    <a:lstStyle/>
                    <a:p>
                      <a:pPr algn="l" fontAlgn="ctr"/>
                      <a:r>
                        <a:rPr lang="en-IN" sz="1200" b="0" dirty="0">
                          <a:effectLst/>
                        </a:rPr>
                        <a:t>A page is referred to as a physical unit of information.</a:t>
                      </a:r>
                    </a:p>
                  </a:txBody>
                  <a:tcPr marL="63500" marR="63500" marT="88900" marB="88900" anchor="ctr"/>
                </a:tc>
                <a:tc>
                  <a:txBody>
                    <a:bodyPr/>
                    <a:lstStyle/>
                    <a:p>
                      <a:pPr algn="l" fontAlgn="ctr"/>
                      <a:r>
                        <a:rPr lang="en-IN" sz="1200" b="0" dirty="0">
                          <a:effectLst/>
                        </a:rPr>
                        <a:t>A segment is referred to as a logical unit of information.</a:t>
                      </a:r>
                    </a:p>
                  </a:txBody>
                  <a:tcPr marL="63500" marR="63500" marT="88900" marB="88900" anchor="ctr"/>
                </a:tc>
                <a:extLst>
                  <a:ext uri="{0D108BD9-81ED-4DB2-BD59-A6C34878D82A}">
                    <a16:rowId xmlns:a16="http://schemas.microsoft.com/office/drawing/2014/main" val="1354386890"/>
                  </a:ext>
                </a:extLst>
              </a:tr>
            </a:tbl>
          </a:graphicData>
        </a:graphic>
      </p:graphicFrame>
    </p:spTree>
    <p:extLst>
      <p:ext uri="{BB962C8B-B14F-4D97-AF65-F5344CB8AC3E}">
        <p14:creationId xmlns:p14="http://schemas.microsoft.com/office/powerpoint/2010/main" val="1184818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1EE7D63-2B51-97DD-0F2E-5E650273E222}"/>
              </a:ext>
            </a:extLst>
          </p:cNvPr>
          <p:cNvSpPr txBox="1">
            <a:spLocks noGrp="1" noRot="1" noChangeArrowheads="1"/>
          </p:cNvSpPr>
          <p:nvPr>
            <p:ph type="title"/>
          </p:nvPr>
        </p:nvSpPr>
        <p:spPr>
          <a:xfrm>
            <a:off x="0" y="0"/>
            <a:ext cx="5486400" cy="914400"/>
          </a:xfrm>
        </p:spPr>
        <p:txBody>
          <a:bodyPr/>
          <a:lstStyle/>
          <a:p>
            <a:pPr>
              <a:spcBef>
                <a:spcPct val="0"/>
              </a:spcBef>
              <a:spcAft>
                <a:spcPct val="0"/>
              </a:spcAft>
              <a:buClr>
                <a:srgbClr val="000000"/>
              </a:buClr>
              <a:buFont typeface="Times New Roman" panose="02020603050405020304" pitchFamily="18" charset="0"/>
              <a:buNone/>
            </a:pPr>
            <a:r>
              <a:rPr lang="en-US" altLang="ko-KR" sz="2800" b="1" dirty="0">
                <a:latin typeface="Times New Roman" panose="02020603050405020304" pitchFamily="18" charset="0"/>
                <a:ea typeface="굴림" panose="020B0600000101010101" pitchFamily="34" charset="-127"/>
                <a:cs typeface="Times New Roman" panose="02020603050405020304" pitchFamily="18" charset="0"/>
                <a:sym typeface="Times New Roman" panose="02020603050405020304" pitchFamily="18" charset="0"/>
              </a:rPr>
              <a:t>Paging Replacement Algorithms</a:t>
            </a:r>
          </a:p>
        </p:txBody>
      </p:sp>
      <p:sp>
        <p:nvSpPr>
          <p:cNvPr id="21507" name="Rectangle 3">
            <a:extLst>
              <a:ext uri="{FF2B5EF4-FFF2-40B4-BE49-F238E27FC236}">
                <a16:creationId xmlns:a16="http://schemas.microsoft.com/office/drawing/2014/main" id="{38EF17DF-10B2-E8D0-D2BC-6739CAD8A46F}"/>
              </a:ext>
            </a:extLst>
          </p:cNvPr>
          <p:cNvSpPr txBox="1">
            <a:spLocks noGrp="1" noChangeArrowheads="1"/>
          </p:cNvSpPr>
          <p:nvPr>
            <p:ph type="body" idx="1"/>
          </p:nvPr>
        </p:nvSpPr>
        <p:spPr>
          <a:xfrm>
            <a:off x="457200" y="1604963"/>
            <a:ext cx="8229600" cy="3976687"/>
          </a:xfrm>
        </p:spPr>
        <p:txBody>
          <a:bodyPr/>
          <a:lstStyle/>
          <a:p>
            <a:pPr>
              <a:spcAft>
                <a:spcPct val="0"/>
              </a:spcAft>
              <a:buClr>
                <a:srgbClr val="000000"/>
              </a:buClr>
            </a:pPr>
            <a:r>
              <a:rPr lang="en-US" altLang="ko-KR" sz="2000" dirty="0">
                <a:latin typeface="Times New Roman" panose="02020603050405020304" pitchFamily="18" charset="0"/>
                <a:ea typeface="굴림" panose="020B0600000101010101" pitchFamily="34" charset="-127"/>
                <a:cs typeface="Times New Roman" panose="02020603050405020304" pitchFamily="18" charset="0"/>
              </a:rPr>
              <a:t>OPT(MIN) : eliminate the page that be not expected to be used.</a:t>
            </a:r>
          </a:p>
          <a:p>
            <a:pPr>
              <a:spcAft>
                <a:spcPct val="0"/>
              </a:spcAft>
              <a:buClr>
                <a:srgbClr val="000000"/>
              </a:buClr>
            </a:pPr>
            <a:r>
              <a:rPr lang="en-US" altLang="ko-KR" sz="2000" dirty="0">
                <a:latin typeface="Times New Roman" panose="02020603050405020304" pitchFamily="18" charset="0"/>
                <a:ea typeface="굴림" panose="020B0600000101010101" pitchFamily="34" charset="-127"/>
                <a:cs typeface="Times New Roman" panose="02020603050405020304" pitchFamily="18" charset="0"/>
              </a:rPr>
              <a:t>FIFO(first input/first  output) : rather than choosing the victim page at random, the oldest page is the first to be removed.</a:t>
            </a:r>
          </a:p>
          <a:p>
            <a:pPr>
              <a:spcAft>
                <a:spcPct val="0"/>
              </a:spcAft>
              <a:buClr>
                <a:srgbClr val="000000"/>
              </a:buClr>
            </a:pPr>
            <a:r>
              <a:rPr lang="en-US" altLang="ko-KR" sz="2000" dirty="0">
                <a:latin typeface="Times New Roman" panose="02020603050405020304" pitchFamily="18" charset="0"/>
                <a:ea typeface="굴림" panose="020B0600000101010101" pitchFamily="34" charset="-127"/>
                <a:cs typeface="Times New Roman" panose="02020603050405020304" pitchFamily="18" charset="0"/>
              </a:rPr>
              <a:t>LRU(Least Recently used) : move out the page that is the least rarely used. </a:t>
            </a:r>
          </a:p>
          <a:p>
            <a:pPr>
              <a:spcAft>
                <a:spcPct val="0"/>
              </a:spcAft>
              <a:buClr>
                <a:srgbClr val="000000"/>
              </a:buClr>
            </a:pPr>
            <a:r>
              <a:rPr lang="en-US" altLang="ko-KR" sz="2000" dirty="0">
                <a:latin typeface="Times New Roman" panose="02020603050405020304" pitchFamily="18" charset="0"/>
                <a:ea typeface="굴림" panose="020B0600000101010101" pitchFamily="34" charset="-127"/>
                <a:cs typeface="Times New Roman" panose="02020603050405020304" pitchFamily="18" charset="0"/>
              </a:rPr>
              <a:t>LFU(Least Frequently used) : move out the page that is not used often in the past.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1EE7D63-2B51-97DD-0F2E-5E650273E222}"/>
              </a:ext>
            </a:extLst>
          </p:cNvPr>
          <p:cNvSpPr txBox="1">
            <a:spLocks noGrp="1" noRot="1" noChangeArrowheads="1"/>
          </p:cNvSpPr>
          <p:nvPr>
            <p:ph type="title"/>
          </p:nvPr>
        </p:nvSpPr>
        <p:spPr>
          <a:xfrm>
            <a:off x="0" y="0"/>
            <a:ext cx="5486400" cy="914400"/>
          </a:xfrm>
        </p:spPr>
        <p:txBody>
          <a:bodyPr/>
          <a:lstStyle/>
          <a:p>
            <a:pPr>
              <a:spcBef>
                <a:spcPct val="0"/>
              </a:spcBef>
              <a:spcAft>
                <a:spcPct val="0"/>
              </a:spcAft>
              <a:buClr>
                <a:srgbClr val="000000"/>
              </a:buClr>
              <a:buFont typeface="Times New Roman" panose="02020603050405020304" pitchFamily="18" charset="0"/>
              <a:buNone/>
            </a:pPr>
            <a:r>
              <a:rPr lang="en-US" altLang="ko-KR" sz="2800" b="1" dirty="0">
                <a:latin typeface="Times New Roman" panose="02020603050405020304" pitchFamily="18" charset="0"/>
                <a:ea typeface="굴림" panose="020B0600000101010101" pitchFamily="34" charset="-127"/>
                <a:cs typeface="Times New Roman" panose="02020603050405020304" pitchFamily="18" charset="0"/>
                <a:sym typeface="Times New Roman" panose="02020603050405020304" pitchFamily="18" charset="0"/>
              </a:rPr>
              <a:t>Memory Management Unit </a:t>
            </a:r>
          </a:p>
        </p:txBody>
      </p:sp>
      <p:sp>
        <p:nvSpPr>
          <p:cNvPr id="21507" name="Rectangle 3">
            <a:extLst>
              <a:ext uri="{FF2B5EF4-FFF2-40B4-BE49-F238E27FC236}">
                <a16:creationId xmlns:a16="http://schemas.microsoft.com/office/drawing/2014/main" id="{38EF17DF-10B2-E8D0-D2BC-6739CAD8A46F}"/>
              </a:ext>
            </a:extLst>
          </p:cNvPr>
          <p:cNvSpPr txBox="1">
            <a:spLocks noGrp="1" noChangeArrowheads="1"/>
          </p:cNvSpPr>
          <p:nvPr>
            <p:ph type="body" idx="1"/>
          </p:nvPr>
        </p:nvSpPr>
        <p:spPr>
          <a:xfrm>
            <a:off x="370936" y="914405"/>
            <a:ext cx="8229600" cy="5641674"/>
          </a:xfrm>
        </p:spPr>
        <p:txBody>
          <a:bodyPr/>
          <a:lstStyle/>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In a multiprogramming environment where many programs reside in memory it becomes necessary to move programs and data around the memory, to vary the amount of memory in use by a given program, and to prevent a program from changing other programs.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demands on computer memory brought about by multiprogramming have created the need for a memory management system. </a:t>
            </a:r>
            <a:r>
              <a:rPr lang="en-IN" sz="1800" b="1" i="0" u="none" strike="noStrike" baseline="0" dirty="0">
                <a:latin typeface="Times New Roman" panose="02020603050405020304" pitchFamily="18" charset="0"/>
                <a:cs typeface="Times New Roman" panose="02020603050405020304" pitchFamily="18" charset="0"/>
              </a:rPr>
              <a:t>A memory management system is a collection of hardware and software procedures</a:t>
            </a:r>
            <a:r>
              <a:rPr lang="en-IN" sz="1800" b="0" i="0" u="none" strike="noStrike" baseline="0" dirty="0">
                <a:latin typeface="Times New Roman" panose="02020603050405020304" pitchFamily="18" charset="0"/>
                <a:cs typeface="Times New Roman" panose="02020603050405020304" pitchFamily="18" charset="0"/>
              </a:rPr>
              <a:t> for managing the various programs residing in memory. </a:t>
            </a:r>
          </a:p>
          <a:p>
            <a:pPr algn="l">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memory management software is part of an overall operating system available in many computers. </a:t>
            </a:r>
          </a:p>
          <a:p>
            <a:pPr marL="11430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The basic components of a memory management unit are:</a:t>
            </a:r>
          </a:p>
          <a:p>
            <a:pPr marL="11430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1. A facility for dynamic storage relocation that maps logical memory references into physical memory addresses</a:t>
            </a: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2. A provision for sharing common programs stored in memory by different users</a:t>
            </a:r>
          </a:p>
          <a:p>
            <a:pPr marL="114300" indent="0" algn="l">
              <a:buNone/>
            </a:pPr>
            <a:r>
              <a:rPr lang="en-IN" sz="1800" b="0" i="0" u="none" strike="noStrike" baseline="0" dirty="0">
                <a:latin typeface="Times New Roman" panose="02020603050405020304" pitchFamily="18" charset="0"/>
                <a:cs typeface="Times New Roman" panose="02020603050405020304" pitchFamily="18" charset="0"/>
              </a:rPr>
              <a:t>3. Protection of information against unauthorized access between users and preventing users from changing operating system functions</a:t>
            </a:r>
            <a:endParaRPr lang="en-US" altLang="ko-KR" sz="1800" dirty="0">
              <a:latin typeface="Times New Roman" panose="02020603050405020304" pitchFamily="18" charset="0"/>
              <a:ea typeface="굴림"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20647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1EE7D63-2B51-97DD-0F2E-5E650273E222}"/>
              </a:ext>
            </a:extLst>
          </p:cNvPr>
          <p:cNvSpPr txBox="1">
            <a:spLocks noGrp="1" noRot="1" noChangeArrowheads="1"/>
          </p:cNvSpPr>
          <p:nvPr>
            <p:ph type="title"/>
          </p:nvPr>
        </p:nvSpPr>
        <p:spPr>
          <a:xfrm>
            <a:off x="0" y="0"/>
            <a:ext cx="5486400" cy="914400"/>
          </a:xfrm>
        </p:spPr>
        <p:txBody>
          <a:bodyPr/>
          <a:lstStyle/>
          <a:p>
            <a:pPr>
              <a:spcBef>
                <a:spcPct val="0"/>
              </a:spcBef>
              <a:spcAft>
                <a:spcPct val="0"/>
              </a:spcAft>
              <a:buClr>
                <a:srgbClr val="000000"/>
              </a:buClr>
              <a:buFont typeface="Times New Roman" panose="02020603050405020304" pitchFamily="18" charset="0"/>
              <a:buNone/>
            </a:pPr>
            <a:r>
              <a:rPr lang="en-US" altLang="ko-KR" sz="2800" b="1" dirty="0">
                <a:latin typeface="Times New Roman" panose="02020603050405020304" pitchFamily="18" charset="0"/>
                <a:ea typeface="굴림" panose="020B0600000101010101" pitchFamily="34" charset="-127"/>
                <a:cs typeface="Times New Roman" panose="02020603050405020304" pitchFamily="18" charset="0"/>
                <a:sym typeface="Times New Roman" panose="02020603050405020304" pitchFamily="18" charset="0"/>
              </a:rPr>
              <a:t>Memory Management Unit (Cont..)</a:t>
            </a:r>
          </a:p>
        </p:txBody>
      </p:sp>
      <p:sp>
        <p:nvSpPr>
          <p:cNvPr id="21507" name="Rectangle 3">
            <a:extLst>
              <a:ext uri="{FF2B5EF4-FFF2-40B4-BE49-F238E27FC236}">
                <a16:creationId xmlns:a16="http://schemas.microsoft.com/office/drawing/2014/main" id="{38EF17DF-10B2-E8D0-D2BC-6739CAD8A46F}"/>
              </a:ext>
            </a:extLst>
          </p:cNvPr>
          <p:cNvSpPr txBox="1">
            <a:spLocks noGrp="1" noChangeArrowheads="1"/>
          </p:cNvSpPr>
          <p:nvPr>
            <p:ph type="body" idx="1"/>
          </p:nvPr>
        </p:nvSpPr>
        <p:spPr>
          <a:xfrm>
            <a:off x="370936" y="785453"/>
            <a:ext cx="8229600" cy="5848259"/>
          </a:xfrm>
        </p:spPr>
        <p:txBody>
          <a:bodyPr/>
          <a:lstStyle/>
          <a:p>
            <a:pPr algn="just">
              <a:buFont typeface="Wingdings" panose="05000000000000000000" pitchFamily="2" charset="2"/>
              <a:buChar char="v"/>
            </a:pPr>
            <a:r>
              <a:rPr lang="en-IN"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MMU or hardware unit acts as a bridge between the CPU and the RAM, which ensures that programs can run smoothly and access the required data without clashes or unauthorized access. It is usually integrated in the processor but in some cases it also constructed as a separate IC.</a:t>
            </a:r>
            <a:endParaRPr lang="en-US" altLang="ko-KR" sz="1800" dirty="0">
              <a:latin typeface="Times New Roman" panose="02020603050405020304" pitchFamily="18" charset="0"/>
              <a:ea typeface="굴림" panose="020B0600000101010101" pitchFamily="34" charset="-127"/>
              <a:cs typeface="Times New Roman" panose="02020603050405020304" pitchFamily="18" charset="0"/>
            </a:endParaRPr>
          </a:p>
        </p:txBody>
      </p:sp>
      <p:pic>
        <p:nvPicPr>
          <p:cNvPr id="3" name="Picture 2">
            <a:extLst>
              <a:ext uri="{FF2B5EF4-FFF2-40B4-BE49-F238E27FC236}">
                <a16:creationId xmlns:a16="http://schemas.microsoft.com/office/drawing/2014/main" id="{8642B351-28A8-AC91-8536-9BAD25E8657B}"/>
              </a:ext>
            </a:extLst>
          </p:cNvPr>
          <p:cNvPicPr>
            <a:picLocks noChangeAspect="1"/>
          </p:cNvPicPr>
          <p:nvPr/>
        </p:nvPicPr>
        <p:blipFill>
          <a:blip r:embed="rId3"/>
          <a:stretch>
            <a:fillRect/>
          </a:stretch>
        </p:blipFill>
        <p:spPr>
          <a:xfrm>
            <a:off x="483079" y="2286326"/>
            <a:ext cx="8660921" cy="4234916"/>
          </a:xfrm>
          <a:prstGeom prst="rect">
            <a:avLst/>
          </a:prstGeom>
        </p:spPr>
      </p:pic>
    </p:spTree>
    <p:extLst>
      <p:ext uri="{BB962C8B-B14F-4D97-AF65-F5344CB8AC3E}">
        <p14:creationId xmlns:p14="http://schemas.microsoft.com/office/powerpoint/2010/main" val="228047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1EE7D63-2B51-97DD-0F2E-5E650273E222}"/>
              </a:ext>
            </a:extLst>
          </p:cNvPr>
          <p:cNvSpPr txBox="1">
            <a:spLocks noGrp="1" noRot="1" noChangeArrowheads="1"/>
          </p:cNvSpPr>
          <p:nvPr>
            <p:ph type="title"/>
          </p:nvPr>
        </p:nvSpPr>
        <p:spPr>
          <a:xfrm>
            <a:off x="0" y="0"/>
            <a:ext cx="5486400" cy="914400"/>
          </a:xfrm>
        </p:spPr>
        <p:txBody>
          <a:bodyPr/>
          <a:lstStyle/>
          <a:p>
            <a:pPr>
              <a:spcBef>
                <a:spcPct val="0"/>
              </a:spcBef>
              <a:spcAft>
                <a:spcPct val="0"/>
              </a:spcAft>
              <a:buClr>
                <a:srgbClr val="000000"/>
              </a:buClr>
              <a:buFont typeface="Times New Roman" panose="02020603050405020304" pitchFamily="18" charset="0"/>
              <a:buNone/>
            </a:pPr>
            <a:r>
              <a:rPr lang="en-US" altLang="ko-KR" sz="2800" b="1" dirty="0">
                <a:latin typeface="Times New Roman" panose="02020603050405020304" pitchFamily="18" charset="0"/>
                <a:ea typeface="굴림" panose="020B0600000101010101" pitchFamily="34" charset="-127"/>
                <a:cs typeface="Times New Roman" panose="02020603050405020304" pitchFamily="18" charset="0"/>
                <a:sym typeface="Times New Roman" panose="02020603050405020304" pitchFamily="18" charset="0"/>
              </a:rPr>
              <a:t>Paging replacement algorithms</a:t>
            </a:r>
          </a:p>
        </p:txBody>
      </p:sp>
      <p:pic>
        <p:nvPicPr>
          <p:cNvPr id="3076" name="Picture 4" descr="Cons of using virtual memory">
            <a:extLst>
              <a:ext uri="{FF2B5EF4-FFF2-40B4-BE49-F238E27FC236}">
                <a16:creationId xmlns:a16="http://schemas.microsoft.com/office/drawing/2014/main" id="{C84D9740-B712-7E5D-4BB3-D9DEA054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5389"/>
            <a:ext cx="9144000" cy="584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0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Tahoma" panose="020B0604030504040204" pitchFamily="34" charset="0"/>
                <a:cs typeface="Times New Roman" panose="02020603050405020304" pitchFamily="18" charset="0"/>
              </a:rPr>
              <a:t>B</a:t>
            </a:r>
            <a:r>
              <a:rPr lang="en-IN" sz="2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asic </a:t>
            </a:r>
            <a:r>
              <a:rPr lang="en-IN" sz="2800" b="1" dirty="0">
                <a:latin typeface="Times New Roman" panose="02020603050405020304" pitchFamily="18" charset="0"/>
                <a:ea typeface="Tahoma" panose="020B0604030504040204" pitchFamily="34" charset="0"/>
                <a:cs typeface="Times New Roman" panose="02020603050405020304" pitchFamily="18" charset="0"/>
              </a:rPr>
              <a:t>C</a:t>
            </a:r>
            <a:r>
              <a:rPr lang="en-IN" sz="2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ache </a:t>
            </a:r>
            <a:r>
              <a:rPr lang="en-IN" sz="2800" b="1" dirty="0">
                <a:latin typeface="Times New Roman" panose="02020603050405020304" pitchFamily="18" charset="0"/>
                <a:ea typeface="Tahoma" panose="020B0604030504040204" pitchFamily="34" charset="0"/>
                <a:cs typeface="Times New Roman" panose="02020603050405020304" pitchFamily="18" charset="0"/>
              </a:rPr>
              <a:t>O</a:t>
            </a:r>
            <a:r>
              <a:rPr lang="en-IN" sz="2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peration</a:t>
            </a:r>
            <a:endParaRPr lang="en-IN" sz="2800" b="1" dirty="0">
              <a:latin typeface="Times New Roman" panose="02020603050405020304" pitchFamily="18" charset="0"/>
              <a:ea typeface="Candara"/>
              <a:cs typeface="Times New Roman" panose="02020603050405020304" pitchFamily="18" charset="0"/>
              <a:sym typeface="Candara"/>
            </a:endParaRPr>
          </a:p>
        </p:txBody>
      </p:sp>
      <p:sp>
        <p:nvSpPr>
          <p:cNvPr id="102" name="Google Shape;102;p6"/>
          <p:cNvSpPr txBox="1">
            <a:spLocks noGrp="1"/>
          </p:cNvSpPr>
          <p:nvPr>
            <p:ph type="body" idx="1"/>
          </p:nvPr>
        </p:nvSpPr>
        <p:spPr>
          <a:xfrm>
            <a:off x="69011" y="838200"/>
            <a:ext cx="8954219" cy="579701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basic operation of the cache is as follows.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When the CPU needs to access memory, the cache is examined. If the word is found in the cache, it is read from the fast memory.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If the word addressed by the CPU is not found in the cache, the main memory is accessed to read the word.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block of words containing the one just accessed is then transferred from main memory to cache memory. The block size may vary from one word (the one just accessed) to about 16 words adjacent to the one just accessed.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this manner, some data are transferred to cache so that future references to memory find the required words in the fast cache memory.</a:t>
            </a:r>
          </a:p>
          <a:p>
            <a:pPr marL="342900" lvl="0" algn="just">
              <a:lnSpc>
                <a:spcPct val="107000"/>
              </a:lnSpc>
              <a:spcAft>
                <a:spcPts val="800"/>
              </a:spcAft>
              <a:buFont typeface="Wingdings" panose="05000000000000000000" pitchFamily="2" charset="2"/>
              <a:buChar char="v"/>
              <a:tabLst>
                <a:tab pos="457200" algn="l"/>
              </a:tabLst>
            </a:pPr>
            <a:r>
              <a:rPr lang="en-IN" sz="1800" b="1" i="0" dirty="0">
                <a:solidFill>
                  <a:srgbClr val="474747"/>
                </a:solidFill>
                <a:effectLst/>
                <a:highlight>
                  <a:srgbClr val="FFFFFF"/>
                </a:highlight>
                <a:latin typeface="Times New Roman" panose="02020603050405020304" pitchFamily="18" charset="0"/>
                <a:cs typeface="Times New Roman" panose="02020603050405020304" pitchFamily="18" charset="0"/>
              </a:rPr>
              <a:t>Byte addressable memory</a:t>
            </a:r>
            <a:r>
              <a:rPr lang="en-IN" sz="1800" b="0" i="0" dirty="0">
                <a:solidFill>
                  <a:srgbClr val="474747"/>
                </a:solidFill>
                <a:effectLst/>
                <a:highlight>
                  <a:srgbClr val="FFFFFF"/>
                </a:highlight>
                <a:latin typeface="Times New Roman" panose="02020603050405020304" pitchFamily="18" charset="0"/>
                <a:cs typeface="Times New Roman" panose="02020603050405020304" pitchFamily="18" charset="0"/>
              </a:rPr>
              <a:t> is one in which the data space in a cell is equal to 8 bits or 1 byte. It is called byte addressable memory because it uses bytewise storage configuration.</a:t>
            </a:r>
          </a:p>
          <a:p>
            <a:pPr marL="342900" lvl="0" algn="just">
              <a:lnSpc>
                <a:spcPct val="107000"/>
              </a:lnSpc>
              <a:spcAft>
                <a:spcPts val="800"/>
              </a:spcAft>
              <a:buFont typeface="Wingdings" panose="05000000000000000000" pitchFamily="2" charset="2"/>
              <a:buChar char="v"/>
              <a:tabLst>
                <a:tab pos="457200" algn="l"/>
              </a:tabLst>
            </a:pPr>
            <a:r>
              <a:rPr lang="en-IN" sz="1800" b="1" i="0" dirty="0">
                <a:solidFill>
                  <a:srgbClr val="474747"/>
                </a:solidFill>
                <a:effectLst/>
                <a:highlight>
                  <a:srgbClr val="FFFFFF"/>
                </a:highlight>
                <a:latin typeface="Times New Roman" panose="02020603050405020304" pitchFamily="18" charset="0"/>
                <a:cs typeface="Times New Roman" panose="02020603050405020304" pitchFamily="18" charset="0"/>
              </a:rPr>
              <a:t>Word addressable memory</a:t>
            </a:r>
            <a:r>
              <a:rPr lang="en-IN" sz="1800" b="0" i="0" dirty="0">
                <a:solidFill>
                  <a:srgbClr val="474747"/>
                </a:solidFill>
                <a:effectLst/>
                <a:highlight>
                  <a:srgbClr val="FFFFFF"/>
                </a:highlight>
                <a:latin typeface="Times New Roman" panose="02020603050405020304" pitchFamily="18" charset="0"/>
                <a:cs typeface="Times New Roman" panose="02020603050405020304" pitchFamily="18" charset="0"/>
              </a:rPr>
              <a:t> is </a:t>
            </a:r>
            <a:r>
              <a:rPr lang="en-IN" sz="1800" b="0" i="0" dirty="0">
                <a:solidFill>
                  <a:schemeClr val="tx1"/>
                </a:solidFill>
                <a:effectLst/>
                <a:latin typeface="Times New Roman" panose="02020603050405020304" pitchFamily="18" charset="0"/>
                <a:cs typeface="Times New Roman" panose="02020603050405020304" pitchFamily="18" charset="0"/>
              </a:rPr>
              <a:t>one in which the data space in a cell is equal to the word length of the CPU.</a:t>
            </a:r>
            <a:r>
              <a:rPr lang="en-IN" sz="1800" b="0" i="0" dirty="0">
                <a:solidFill>
                  <a:srgbClr val="474747"/>
                </a:solidFill>
                <a:effectLst/>
                <a:highlight>
                  <a:srgbClr val="FFFFFF"/>
                </a:highlight>
                <a:latin typeface="Times New Roman" panose="02020603050405020304" pitchFamily="18" charset="0"/>
                <a:cs typeface="Times New Roman" panose="02020603050405020304" pitchFamily="18" charset="0"/>
              </a:rPr>
              <a:t> </a:t>
            </a:r>
            <a:r>
              <a:rPr lang="en-IN"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It is called word addressable memory because it uses </a:t>
            </a:r>
            <a:r>
              <a:rPr lang="en-IN" sz="18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wordwise</a:t>
            </a:r>
            <a:r>
              <a:rPr lang="en-IN"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storage configuration.</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83379007"/>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Tahoma" panose="020B0604030504040204" pitchFamily="34" charset="0"/>
                <a:cs typeface="Times New Roman" panose="02020603050405020304" pitchFamily="18" charset="0"/>
              </a:rPr>
              <a:t>Types of Cache Memory</a:t>
            </a:r>
            <a:endParaRPr lang="en-IN" sz="2800" b="1" dirty="0">
              <a:latin typeface="Times New Roman" panose="02020603050405020304" pitchFamily="18" charset="0"/>
              <a:ea typeface="Candara"/>
              <a:cs typeface="Times New Roman" panose="02020603050405020304" pitchFamily="18" charset="0"/>
              <a:sym typeface="Candara"/>
            </a:endParaRPr>
          </a:p>
        </p:txBody>
      </p:sp>
      <p:sp>
        <p:nvSpPr>
          <p:cNvPr id="102" name="Google Shape;102;p6"/>
          <p:cNvSpPr txBox="1">
            <a:spLocks noGrp="1"/>
          </p:cNvSpPr>
          <p:nvPr>
            <p:ph type="body" idx="1"/>
          </p:nvPr>
        </p:nvSpPr>
        <p:spPr>
          <a:xfrm>
            <a:off x="69011" y="898582"/>
            <a:ext cx="8954219" cy="5797011"/>
          </a:xfrm>
          <a:prstGeom prst="rect">
            <a:avLst/>
          </a:prstGeom>
          <a:noFill/>
          <a:ln>
            <a:noFill/>
          </a:ln>
        </p:spPr>
        <p:txBody>
          <a:bodyPr spcFirstLastPara="1" wrap="square" lIns="91425" tIns="45700" rIns="91425" bIns="45700" anchor="t" anchorCtr="0">
            <a:noAutofit/>
          </a:bodyPr>
          <a:lstStyle/>
          <a:p>
            <a:pPr algn="just"/>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Cache memory is fast and expensive. Traditionally,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it is categorized as "levels" </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that describe its closeness and accessibility to the microprocessor. There are three general cache levels:</a:t>
            </a:r>
          </a:p>
          <a:p>
            <a:pPr algn="just"/>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L1 cache</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or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primary cache</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is extremely fast but relatively small, and is usually embedded in the processor chip as CPU cache.</a:t>
            </a:r>
          </a:p>
          <a:p>
            <a:pPr algn="just"/>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L2 cache</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or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secondary cache</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is often more capacious than L1. L2 cache may be embedded on the CPU, or it can be on a separate chip or coprocessor and have a high-speed alternative system bus connecting the cache and CPU. That way it doesn't get slowed by traffic on the main system bus.</a:t>
            </a:r>
          </a:p>
          <a:p>
            <a:pPr algn="just"/>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Level 3 (L3) cache</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is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specialized memory developed to improve the performance of L1 and L2.</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L1 or L2 can be significantly faster than L3, though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L3 is usually double the speed of DRAM.</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With multicore processors, each core can have dedicated L1 and L2 cache, but they can share an L3 cache. If an L3 cache references an instruction, it is usually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elevated to a higher level of cache.</a:t>
            </a:r>
          </a:p>
          <a:p>
            <a:pPr algn="just"/>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In the past, L1, L2 and L3 caches have been created using combined processor and motherboard components. Recently, the trend has been toward consolidating </a:t>
            </a:r>
            <a:r>
              <a:rPr lang="en-IN" sz="1800" b="1" i="0" dirty="0">
                <a:solidFill>
                  <a:srgbClr val="666666"/>
                </a:solidFill>
                <a:effectLst/>
                <a:highlight>
                  <a:srgbClr val="FFFFFF"/>
                </a:highlight>
                <a:latin typeface="Times New Roman" panose="02020603050405020304" pitchFamily="18" charset="0"/>
                <a:cs typeface="Times New Roman" panose="02020603050405020304" pitchFamily="18" charset="0"/>
              </a:rPr>
              <a:t>all three levels of memory caching on the CPU itself.</a:t>
            </a:r>
            <a:r>
              <a:rPr lang="en-IN" sz="1800" b="0" i="0" dirty="0">
                <a:solidFill>
                  <a:srgbClr val="666666"/>
                </a:solidFill>
                <a:effectLst/>
                <a:highlight>
                  <a:srgbClr val="FFFFFF"/>
                </a:highlight>
                <a:latin typeface="Times New Roman" panose="02020603050405020304" pitchFamily="18" charset="0"/>
                <a:cs typeface="Times New Roman" panose="02020603050405020304" pitchFamily="18" charset="0"/>
              </a:rPr>
              <a:t> It is also important to know right amount of integrated L1, L2 and L3 cache while buying a CPU.</a:t>
            </a:r>
          </a:p>
          <a:p>
            <a:pPr marL="0" lvl="0" indent="0" algn="just">
              <a:lnSpc>
                <a:spcPct val="107000"/>
              </a:lnSpc>
              <a:spcAft>
                <a:spcPts val="800"/>
              </a:spcAft>
              <a:buNone/>
              <a:tabLst>
                <a:tab pos="457200" algn="l"/>
              </a:tabLst>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996888358"/>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Mapping Process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9" name="TextBox 8">
            <a:extLst>
              <a:ext uri="{FF2B5EF4-FFF2-40B4-BE49-F238E27FC236}">
                <a16:creationId xmlns:a16="http://schemas.microsoft.com/office/drawing/2014/main" id="{D48AAF65-11C5-5B8E-7045-92128FB62958}"/>
              </a:ext>
            </a:extLst>
          </p:cNvPr>
          <p:cNvSpPr txBox="1"/>
          <p:nvPr/>
        </p:nvSpPr>
        <p:spPr>
          <a:xfrm>
            <a:off x="526211" y="978628"/>
            <a:ext cx="7953556" cy="4524315"/>
          </a:xfrm>
          <a:prstGeom prst="rect">
            <a:avLst/>
          </a:prstGeom>
          <a:noFill/>
        </p:spPr>
        <p:txBody>
          <a:bodyPr wrap="square">
            <a:spAutoFit/>
          </a:bodyPr>
          <a:lstStyle/>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basic characteristic of cache memory is its fast access time. Therefore, very little or no time must be wasted </a:t>
            </a:r>
            <a:r>
              <a:rPr lang="en-IN" sz="1800" b="1" i="0" u="none" strike="noStrike" baseline="0" dirty="0">
                <a:latin typeface="Times New Roman" panose="02020603050405020304" pitchFamily="18" charset="0"/>
                <a:cs typeface="Times New Roman" panose="02020603050405020304" pitchFamily="18" charset="0"/>
              </a:rPr>
              <a:t>when searching for words in the cache. </a:t>
            </a:r>
            <a:r>
              <a:rPr lang="en-IN" sz="1800" b="0" i="0" u="none" strike="noStrike" baseline="0" dirty="0">
                <a:latin typeface="Times New Roman" panose="02020603050405020304" pitchFamily="18" charset="0"/>
                <a:cs typeface="Times New Roman" panose="02020603050405020304" pitchFamily="18" charset="0"/>
              </a:rPr>
              <a:t>The </a:t>
            </a:r>
            <a:r>
              <a:rPr lang="en-IN" sz="1800" b="1" i="0" u="none" strike="noStrike" baseline="0" dirty="0">
                <a:latin typeface="Times New Roman" panose="02020603050405020304" pitchFamily="18" charset="0"/>
                <a:cs typeface="Times New Roman" panose="02020603050405020304" pitchFamily="18" charset="0"/>
              </a:rPr>
              <a:t>transformation of data from main memory to cache memory is referred to as a mapping process. </a:t>
            </a:r>
          </a:p>
          <a:p>
            <a:pPr marL="285750" indent="-285750" algn="just">
              <a:buFont typeface="Wingdings" panose="05000000000000000000" pitchFamily="2" charset="2"/>
              <a:buChar char="v"/>
            </a:pPr>
            <a:r>
              <a:rPr lang="en-IN" sz="1800" b="1" i="0" u="none" strike="noStrike" baseline="0" dirty="0">
                <a:latin typeface="Times New Roman" panose="02020603050405020304" pitchFamily="18" charset="0"/>
                <a:cs typeface="Times New Roman" panose="02020603050405020304" pitchFamily="18" charset="0"/>
              </a:rPr>
              <a:t> Cache mapping refers to a technique using which we bring the main memory into the cache memory. </a:t>
            </a:r>
          </a:p>
          <a:p>
            <a:pPr marL="285750" indent="-285750" algn="just">
              <a:buFont typeface="Wingdings" panose="05000000000000000000" pitchFamily="2" charset="2"/>
              <a:buChar char="v"/>
            </a:pPr>
            <a:endParaRPr lang="en-IN" sz="1800"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Here is a diagram that illustrates the actual process of mapping:</a:t>
            </a:r>
          </a:p>
          <a:p>
            <a:pPr algn="just"/>
            <a:endParaRPr lang="en-IN" sz="1800" b="1" i="0" u="none" strike="noStrike" baseline="0" dirty="0">
              <a:latin typeface="Times New Roman" panose="02020603050405020304" pitchFamily="18" charset="0"/>
              <a:cs typeface="Times New Roman" panose="02020603050405020304" pitchFamily="18" charset="0"/>
            </a:endParaRP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6D0F0EC-62B3-E21C-6040-FFA4C1824AF7}"/>
              </a:ext>
            </a:extLst>
          </p:cNvPr>
          <p:cNvPicPr>
            <a:picLocks noChangeAspect="1"/>
          </p:cNvPicPr>
          <p:nvPr/>
        </p:nvPicPr>
        <p:blipFill>
          <a:blip r:embed="rId3"/>
          <a:stretch>
            <a:fillRect/>
          </a:stretch>
        </p:blipFill>
        <p:spPr>
          <a:xfrm>
            <a:off x="1818998" y="3240785"/>
            <a:ext cx="4565387" cy="2177833"/>
          </a:xfrm>
          <a:prstGeom prst="rect">
            <a:avLst/>
          </a:prstGeom>
        </p:spPr>
      </p:pic>
      <p:sp>
        <p:nvSpPr>
          <p:cNvPr id="5" name="TextBox 4">
            <a:extLst>
              <a:ext uri="{FF2B5EF4-FFF2-40B4-BE49-F238E27FC236}">
                <a16:creationId xmlns:a16="http://schemas.microsoft.com/office/drawing/2014/main" id="{78C49B98-14F2-735D-883D-4F6317D72E1D}"/>
              </a:ext>
            </a:extLst>
          </p:cNvPr>
          <p:cNvSpPr txBox="1"/>
          <p:nvPr/>
        </p:nvSpPr>
        <p:spPr>
          <a:xfrm>
            <a:off x="664233" y="5237149"/>
            <a:ext cx="7815534" cy="1323439"/>
          </a:xfrm>
          <a:prstGeom prst="rect">
            <a:avLst/>
          </a:prstGeom>
          <a:noFill/>
        </p:spPr>
        <p:txBody>
          <a:bodyPr wrap="square">
            <a:spAutoFit/>
          </a:bodyPr>
          <a:lstStyle/>
          <a:p>
            <a:pPr marL="342900" indent="-342900" algn="just">
              <a:buFont typeface="Wingdings" panose="05000000000000000000" pitchFamily="2" charset="2"/>
              <a:buChar char="v"/>
            </a:pPr>
            <a:r>
              <a:rPr lang="en-IN"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The main memory gets divided into multiple partitions of equal size, known as the </a:t>
            </a:r>
            <a:r>
              <a:rPr lang="en-IN" sz="2000" b="1" i="0" dirty="0">
                <a:solidFill>
                  <a:srgbClr val="444444"/>
                </a:solidFill>
                <a:effectLst/>
                <a:highlight>
                  <a:srgbClr val="FFFFFF"/>
                </a:highlight>
                <a:latin typeface="Times New Roman" panose="02020603050405020304" pitchFamily="18" charset="0"/>
                <a:cs typeface="Times New Roman" panose="02020603050405020304" pitchFamily="18" charset="0"/>
              </a:rPr>
              <a:t>frames or blocks</a:t>
            </a:r>
            <a:r>
              <a:rPr lang="en-IN"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IN"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The cache memory is actually divided into various partitions of the same sizes as that of the blocks, </a:t>
            </a:r>
            <a:r>
              <a:rPr lang="en-IN" sz="2000" b="1" i="0" dirty="0">
                <a:solidFill>
                  <a:srgbClr val="444444"/>
                </a:solidFill>
                <a:effectLst/>
                <a:highlight>
                  <a:srgbClr val="FFFFFF"/>
                </a:highlight>
                <a:latin typeface="Times New Roman" panose="02020603050405020304" pitchFamily="18" charset="0"/>
                <a:cs typeface="Times New Roman" panose="02020603050405020304" pitchFamily="18" charset="0"/>
              </a:rPr>
              <a:t>known as lines</a:t>
            </a:r>
            <a:r>
              <a:rPr lang="en-IN" sz="2000" b="0" i="0" dirty="0">
                <a:solidFill>
                  <a:srgbClr val="444444"/>
                </a:solidFill>
                <a:effectLst/>
                <a:highlight>
                  <a:srgbClr val="FFFFFF"/>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880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Types of Mapping</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9" name="TextBox 8">
            <a:extLst>
              <a:ext uri="{FF2B5EF4-FFF2-40B4-BE49-F238E27FC236}">
                <a16:creationId xmlns:a16="http://schemas.microsoft.com/office/drawing/2014/main" id="{D48AAF65-11C5-5B8E-7045-92128FB62958}"/>
              </a:ext>
            </a:extLst>
          </p:cNvPr>
          <p:cNvSpPr txBox="1"/>
          <p:nvPr/>
        </p:nvSpPr>
        <p:spPr>
          <a:xfrm>
            <a:off x="526211" y="978628"/>
            <a:ext cx="7953556" cy="5632311"/>
          </a:xfrm>
          <a:prstGeom prst="rect">
            <a:avLst/>
          </a:prstGeom>
          <a:noFill/>
        </p:spPr>
        <p:txBody>
          <a:bodyPr wrap="square">
            <a:spAutoFit/>
          </a:bodyPr>
          <a:lstStyle/>
          <a:p>
            <a:pPr algn="just"/>
            <a:r>
              <a:rPr lang="en-IN" sz="2000" b="0" i="0" u="none" strike="noStrike" baseline="0" dirty="0">
                <a:latin typeface="Times New Roman" panose="02020603050405020304" pitchFamily="18" charset="0"/>
                <a:cs typeface="Times New Roman" panose="02020603050405020304" pitchFamily="18" charset="0"/>
              </a:rPr>
              <a:t>Following 3 types of mapping procedures are of practical interest when considering the organization of cache memory.</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b="0" i="0" u="none" strike="noStrike" baseline="0" dirty="0">
                <a:latin typeface="Times New Roman" panose="02020603050405020304" pitchFamily="18" charset="0"/>
                <a:cs typeface="Times New Roman" panose="02020603050405020304" pitchFamily="18" charset="0"/>
              </a:rPr>
              <a:t>Direct mapping (each block of main memory can only be mapped </a:t>
            </a:r>
            <a:r>
              <a:rPr lang="en-IN" sz="2000" b="1" i="0" u="none" strike="noStrike" baseline="0" dirty="0">
                <a:latin typeface="Times New Roman" panose="02020603050405020304" pitchFamily="18" charset="0"/>
                <a:cs typeface="Times New Roman" panose="02020603050405020304" pitchFamily="18" charset="0"/>
              </a:rPr>
              <a:t>to one specific cache line)</a:t>
            </a:r>
            <a:r>
              <a:rPr lang="en-IN" sz="2000" b="0" i="0" u="none" strike="noStrike" baseline="0" dirty="0">
                <a:latin typeface="Times New Roman" panose="02020603050405020304" pitchFamily="18" charset="0"/>
                <a:cs typeface="Times New Roman" panose="02020603050405020304" pitchFamily="18" charset="0"/>
              </a:rPr>
              <a:t>.</a:t>
            </a:r>
          </a:p>
          <a:p>
            <a:pPr algn="just"/>
            <a:r>
              <a:rPr lang="en-IN" sz="2000" b="0" i="0" u="none" strike="noStrike" baseline="0" dirty="0">
                <a:latin typeface="Times New Roman" panose="02020603050405020304" pitchFamily="18" charset="0"/>
                <a:cs typeface="Times New Roman" panose="02020603050405020304" pitchFamily="18" charset="0"/>
              </a:rPr>
              <a:t>2. Associative mapping (each block of main memory can be placed </a:t>
            </a:r>
            <a:r>
              <a:rPr lang="en-IN" sz="2000" b="1" i="0" u="none" strike="noStrike" baseline="0" dirty="0">
                <a:latin typeface="Times New Roman" panose="02020603050405020304" pitchFamily="18" charset="0"/>
                <a:cs typeface="Times New Roman" panose="02020603050405020304" pitchFamily="18" charset="0"/>
              </a:rPr>
              <a:t>in any cache    line).</a:t>
            </a:r>
          </a:p>
          <a:p>
            <a:pPr algn="just"/>
            <a:r>
              <a:rPr lang="en-IN" sz="2000" b="0" i="0" u="none" strike="noStrike" baseline="0" dirty="0">
                <a:latin typeface="Times New Roman" panose="02020603050405020304" pitchFamily="18" charset="0"/>
                <a:cs typeface="Times New Roman" panose="02020603050405020304" pitchFamily="18" charset="0"/>
              </a:rPr>
              <a:t>3. Set-associative mapping (combines the advantages of </a:t>
            </a:r>
            <a:r>
              <a:rPr lang="en-IN" sz="2000" b="1" i="0" u="none" strike="noStrike" baseline="0" dirty="0">
                <a:latin typeface="Times New Roman" panose="02020603050405020304" pitchFamily="18" charset="0"/>
                <a:cs typeface="Times New Roman" panose="02020603050405020304" pitchFamily="18" charset="0"/>
              </a:rPr>
              <a:t>both direct and associative mapping).</a:t>
            </a:r>
          </a:p>
          <a:p>
            <a:pPr algn="just"/>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B509A3-EDC4-9D2E-D5B1-96A00CFBC9CF}"/>
              </a:ext>
            </a:extLst>
          </p:cNvPr>
          <p:cNvPicPr>
            <a:picLocks noChangeAspect="1"/>
          </p:cNvPicPr>
          <p:nvPr/>
        </p:nvPicPr>
        <p:blipFill>
          <a:blip r:embed="rId3"/>
          <a:stretch>
            <a:fillRect/>
          </a:stretch>
        </p:blipFill>
        <p:spPr>
          <a:xfrm>
            <a:off x="1121434" y="2035742"/>
            <a:ext cx="6133381" cy="2251585"/>
          </a:xfrm>
          <a:prstGeom prst="rect">
            <a:avLst/>
          </a:prstGeom>
        </p:spPr>
      </p:pic>
    </p:spTree>
    <p:extLst>
      <p:ext uri="{BB962C8B-B14F-4D97-AF65-F5344CB8AC3E}">
        <p14:creationId xmlns:p14="http://schemas.microsoft.com/office/powerpoint/2010/main" val="135734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Mapping Process (Cont..)</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5" name="TextBox 4">
            <a:extLst>
              <a:ext uri="{FF2B5EF4-FFF2-40B4-BE49-F238E27FC236}">
                <a16:creationId xmlns:a16="http://schemas.microsoft.com/office/drawing/2014/main" id="{ED73A40A-EA12-69E8-F6DA-22698AE70391}"/>
              </a:ext>
            </a:extLst>
          </p:cNvPr>
          <p:cNvSpPr txBox="1"/>
          <p:nvPr/>
        </p:nvSpPr>
        <p:spPr>
          <a:xfrm>
            <a:off x="3475008" y="6356351"/>
            <a:ext cx="2235679" cy="307777"/>
          </a:xfrm>
          <a:prstGeom prst="rect">
            <a:avLst/>
          </a:prstGeom>
          <a:noFill/>
        </p:spPr>
        <p:txBody>
          <a:bodyPr wrap="square">
            <a:spAutoFit/>
          </a:bodyPr>
          <a:lstStyle/>
          <a:p>
            <a:r>
              <a:rPr lang="en-IN" sz="14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Example of cache memory</a:t>
            </a:r>
            <a:endParaRPr lang="en-IN" b="1" dirty="0"/>
          </a:p>
        </p:txBody>
      </p:sp>
      <p:sp>
        <p:nvSpPr>
          <p:cNvPr id="9" name="TextBox 8">
            <a:extLst>
              <a:ext uri="{FF2B5EF4-FFF2-40B4-BE49-F238E27FC236}">
                <a16:creationId xmlns:a16="http://schemas.microsoft.com/office/drawing/2014/main" id="{D48AAF65-11C5-5B8E-7045-92128FB62958}"/>
              </a:ext>
            </a:extLst>
          </p:cNvPr>
          <p:cNvSpPr txBox="1"/>
          <p:nvPr/>
        </p:nvSpPr>
        <p:spPr>
          <a:xfrm>
            <a:off x="526211" y="978628"/>
            <a:ext cx="7953556" cy="3785652"/>
          </a:xfrm>
          <a:prstGeom prst="rect">
            <a:avLst/>
          </a:prstGeom>
          <a:noFill/>
        </p:spPr>
        <p:txBody>
          <a:bodyPr wrap="square">
            <a:spAutoFit/>
          </a:bodyPr>
          <a:lstStyle/>
          <a:p>
            <a:pPr algn="just"/>
            <a:r>
              <a:rPr lang="en-IN" sz="2000" b="0" i="0" u="none" strike="noStrike" baseline="0" dirty="0">
                <a:latin typeface="Times New Roman" panose="02020603050405020304" pitchFamily="18" charset="0"/>
                <a:cs typeface="Times New Roman" panose="02020603050405020304" pitchFamily="18" charset="0"/>
              </a:rPr>
              <a:t>Let us discuss these three mapping procedures by using a specific example of a memory organization as shown in below.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main memory can store 32K words of 12 bits each.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cache is capable of storing 512 of these words at any given time.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For every word stored in cache, there is a duplicate copy in main memory.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CPU communicates with both memo­ries. It first sends a 15-bit address to cache.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If there is a hit, the CPU accepts the 12-bit data from cache.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If there is a miss, the CPU reads the word from main memory and the word is then transferred to cache.</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8A3305-80E4-C96D-00CA-BD86DCDF2691}"/>
              </a:ext>
            </a:extLst>
          </p:cNvPr>
          <p:cNvPicPr>
            <a:picLocks noChangeAspect="1"/>
          </p:cNvPicPr>
          <p:nvPr/>
        </p:nvPicPr>
        <p:blipFill>
          <a:blip r:embed="rId3"/>
          <a:stretch>
            <a:fillRect/>
          </a:stretch>
        </p:blipFill>
        <p:spPr>
          <a:xfrm>
            <a:off x="1830853" y="4622558"/>
            <a:ext cx="5344271" cy="1733792"/>
          </a:xfrm>
          <a:prstGeom prst="rect">
            <a:avLst/>
          </a:prstGeom>
        </p:spPr>
      </p:pic>
    </p:spTree>
    <p:extLst>
      <p:ext uri="{BB962C8B-B14F-4D97-AF65-F5344CB8AC3E}">
        <p14:creationId xmlns:p14="http://schemas.microsoft.com/office/powerpoint/2010/main" val="26499507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4482</TotalTime>
  <Words>7140</Words>
  <Application>Microsoft Office PowerPoint</Application>
  <PresentationFormat>On-screen Show (4:3)</PresentationFormat>
  <Paragraphs>466</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Fd1277024-Identity-H</vt:lpstr>
      <vt:lpstr>Candara</vt:lpstr>
      <vt:lpstr>Fd1298501-Identity-H</vt:lpstr>
      <vt:lpstr>Wingdings</vt:lpstr>
      <vt:lpstr>Times New Roman</vt:lpstr>
      <vt:lpstr>Fd1485061-Identity-H</vt:lpstr>
      <vt:lpstr>굴림</vt:lpstr>
      <vt:lpstr>Calibri</vt:lpstr>
      <vt:lpstr>Arial</vt:lpstr>
      <vt:lpstr>Office Theme</vt:lpstr>
      <vt:lpstr>PowerPoint Presentation</vt:lpstr>
      <vt:lpstr>Fundamental concepts </vt:lpstr>
      <vt:lpstr> Principles of Locality</vt:lpstr>
      <vt:lpstr>Purpose of Cache</vt:lpstr>
      <vt:lpstr>Basic Cache Operation</vt:lpstr>
      <vt:lpstr>Types of Cache Memory</vt:lpstr>
      <vt:lpstr>Mapping Process</vt:lpstr>
      <vt:lpstr>Types of Mapping</vt:lpstr>
      <vt:lpstr>Mapping Process (Cont..)</vt:lpstr>
      <vt:lpstr>Direct Mapping</vt:lpstr>
      <vt:lpstr>Direct Mapping (Cont..)</vt:lpstr>
      <vt:lpstr>Example - Direct Mapping</vt:lpstr>
      <vt:lpstr>Example - Direct Mapping (Cont..)</vt:lpstr>
      <vt:lpstr>Example - Direct Mapping (Cont..)</vt:lpstr>
      <vt:lpstr>Searching for a block through Tag (Cache Hit or miss)</vt:lpstr>
      <vt:lpstr>Example: Cache Hit or Miss</vt:lpstr>
      <vt:lpstr>Questions – Direct Mapping</vt:lpstr>
      <vt:lpstr>Direct Mapping (Cont..)</vt:lpstr>
      <vt:lpstr>Direct Mapping (Cont..)</vt:lpstr>
      <vt:lpstr>Numerical Example -Direct Mapping</vt:lpstr>
      <vt:lpstr>Direct Mapping (with block size of multi words)</vt:lpstr>
      <vt:lpstr>Associative Mapping</vt:lpstr>
      <vt:lpstr>Associative Mapping (Cont..)</vt:lpstr>
      <vt:lpstr>Associative Mapping (Cont..)</vt:lpstr>
      <vt:lpstr>Searching for block through Tag (Cache Hit or Miss)</vt:lpstr>
      <vt:lpstr>Set-Associative Mapping</vt:lpstr>
      <vt:lpstr>Set-Associative Mapping (Cont..)</vt:lpstr>
      <vt:lpstr>Set-Associative Mapping (Cont..)</vt:lpstr>
      <vt:lpstr>Writing into Cache</vt:lpstr>
      <vt:lpstr>Cache Initialization</vt:lpstr>
      <vt:lpstr>Virtual Memory</vt:lpstr>
      <vt:lpstr>How does Virtual Memory work?</vt:lpstr>
      <vt:lpstr>Address Space and Memory Space</vt:lpstr>
      <vt:lpstr>Address Space and Memory Space</vt:lpstr>
      <vt:lpstr>Address Space and Memory Space</vt:lpstr>
      <vt:lpstr>Virtual Memory Implementation</vt:lpstr>
      <vt:lpstr>Virtual Memory Implementation</vt:lpstr>
      <vt:lpstr>Virtual Memory Implementation</vt:lpstr>
      <vt:lpstr>Demand Segmentation</vt:lpstr>
      <vt:lpstr>Translation of a logical address to a physical address</vt:lpstr>
      <vt:lpstr>Difference between Paging and segmentation</vt:lpstr>
      <vt:lpstr>Paging Replacement Algorithms</vt:lpstr>
      <vt:lpstr>Memory Management Unit </vt:lpstr>
      <vt:lpstr>Memory Management Unit (Cont..)</vt:lpstr>
      <vt:lpstr>Paging replacement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Gurvinder Singh</cp:lastModifiedBy>
  <cp:revision>160</cp:revision>
  <dcterms:created xsi:type="dcterms:W3CDTF">2010-04-09T07:36:15Z</dcterms:created>
  <dcterms:modified xsi:type="dcterms:W3CDTF">2024-05-20T10:26:06Z</dcterms:modified>
</cp:coreProperties>
</file>