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858" r:id="rId2"/>
    <p:sldMasterId id="2147483891" r:id="rId3"/>
    <p:sldMasterId id="2147483924" r:id="rId4"/>
  </p:sldMasterIdLst>
  <p:notesMasterIdLst>
    <p:notesMasterId r:id="rId7"/>
  </p:notesMasterIdLst>
  <p:handoutMasterIdLst>
    <p:handoutMasterId r:id="rId8"/>
  </p:handoutMasterIdLst>
  <p:sldIdLst>
    <p:sldId id="353" r:id="rId5"/>
    <p:sldId id="354" r:id="rId6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2"/>
    <p:restoredTop sz="94472" autoAdjust="0"/>
  </p:normalViewPr>
  <p:slideViewPr>
    <p:cSldViewPr snapToGrid="0" snapToObjects="1">
      <p:cViewPr varScale="1">
        <p:scale>
          <a:sx n="83" d="100"/>
          <a:sy n="83" d="100"/>
        </p:scale>
        <p:origin x="1076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 b="0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3BEF3B-E39E-D741-8D0B-79556060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408BF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accent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559C73-A008-FB4D-B34A-1B1C1C01CD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958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  <p:sldLayoutId id="2147483888" r:id="rId30"/>
    <p:sldLayoutId id="2147483889" r:id="rId31"/>
    <p:sldLayoutId id="2147483890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9F733D-1DAB-4889-8B8D-A019C8A08F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36C7C1-3D99-4DFD-8EFB-F3CB6CBFC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EC6D8E-2271-4504-81BB-3D55D8891919}"/>
              </a:ext>
            </a:extLst>
          </p:cNvPr>
          <p:cNvSpPr/>
          <p:nvPr/>
        </p:nvSpPr>
        <p:spPr>
          <a:xfrm>
            <a:off x="161802" y="479221"/>
            <a:ext cx="4525459" cy="707886"/>
          </a:xfrm>
          <a:prstGeom prst="rect">
            <a:avLst/>
          </a:prstGeom>
          <a:solidFill>
            <a:srgbClr val="0530AD"/>
          </a:solidFill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FFFFFF"/>
                </a:solidFill>
                <a:latin typeface="IBM Plex Sans Regular"/>
              </a:rPr>
              <a:t>PoC</a:t>
            </a:r>
            <a:r>
              <a:rPr lang="en-US" sz="1000" b="1" dirty="0">
                <a:solidFill>
                  <a:srgbClr val="FFFFFF"/>
                </a:solidFill>
                <a:latin typeface="IBM Plex Sans Regular"/>
              </a:rPr>
              <a:t> Objective –  </a:t>
            </a:r>
            <a:r>
              <a:rPr lang="en-US" sz="1000" dirty="0">
                <a:solidFill>
                  <a:srgbClr val="FFFFFF"/>
                </a:solidFill>
                <a:latin typeface="IBM Plex Sans Regular"/>
              </a:rPr>
              <a:t>Explore the possible scenarios to find out the most similar script questions which can be rationalized using </a:t>
            </a:r>
            <a:r>
              <a:rPr lang="en-IN" sz="1000" b="1" kern="0" dirty="0">
                <a:solidFill>
                  <a:srgbClr val="FFC000"/>
                </a:solidFill>
              </a:rPr>
              <a:t>Natural Lang</a:t>
            </a:r>
            <a:r>
              <a:rPr lang="en-IN" sz="1000" b="1" dirty="0">
                <a:solidFill>
                  <a:srgbClr val="FFC000"/>
                </a:solidFill>
              </a:rPr>
              <a:t>uage Processing (NLP).</a:t>
            </a:r>
            <a:r>
              <a:rPr lang="en-US" sz="1000" b="1" dirty="0">
                <a:solidFill>
                  <a:srgbClr val="FFFFFF"/>
                </a:solidFill>
                <a:latin typeface="IBM Plex Sans Regular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IBM Plex Sans Regular"/>
              </a:rPr>
              <a:t>Based on this POC this solution can be extended to all the script questions.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5D21EE0F-B094-492B-A859-032DBF1A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01" y="110571"/>
            <a:ext cx="7061191" cy="342171"/>
          </a:xfrm>
        </p:spPr>
        <p:txBody>
          <a:bodyPr anchor="ctr"/>
          <a:lstStyle/>
          <a:p>
            <a:r>
              <a:rPr lang="en-US" b="1" dirty="0">
                <a:solidFill>
                  <a:schemeClr val="accent2"/>
                </a:solidFill>
              </a:rPr>
              <a:t>Script Rationalization – POC for DWM 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9965A-5A90-45E9-97B9-65E0483E5E25}"/>
              </a:ext>
            </a:extLst>
          </p:cNvPr>
          <p:cNvSpPr/>
          <p:nvPr/>
        </p:nvSpPr>
        <p:spPr>
          <a:xfrm>
            <a:off x="155427" y="1187107"/>
            <a:ext cx="4525460" cy="3924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000" b="1" kern="0" dirty="0">
                <a:solidFill>
                  <a:srgbClr val="000000"/>
                </a:solidFill>
                <a:latin typeface="IBM Plex Sans" panose="020B0503050203000203" pitchFamily="34" charset="0"/>
              </a:rPr>
              <a:t>Input used in POC: </a:t>
            </a:r>
            <a:r>
              <a:rPr lang="en-US" sz="1000" kern="0" dirty="0">
                <a:solidFill>
                  <a:srgbClr val="000000"/>
                </a:solidFill>
                <a:latin typeface="IBM Plex Sans" panose="020B0503050203000203" pitchFamily="34" charset="0"/>
              </a:rPr>
              <a:t>Sample data (6 rows * 3 columns) stating various "Script Question" for different "Script Code" and "Script Description"</a:t>
            </a:r>
          </a:p>
          <a:p>
            <a:pPr algn="just"/>
            <a:endParaRPr lang="en-US" sz="1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Approach Used –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kern="0" dirty="0">
                <a:latin typeface="IBM Plex Sans" panose="020B0503050203000203" pitchFamily="34" charset="0"/>
              </a:rPr>
              <a:t>Each question compared with a set of 6 questions one by one.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kern="0" dirty="0">
                <a:latin typeface="IBM Plex Sans" panose="020B0503050203000203" pitchFamily="34" charset="0"/>
              </a:rPr>
              <a:t>Calculate the "Ratio"  and “Token” to explain the difference between the two strings.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kern="0" dirty="0">
                <a:latin typeface="IBM Plex Sans" panose="020B0503050203000203" pitchFamily="34" charset="0"/>
              </a:rPr>
              <a:t>The cartesian product of 6 script questions which produces a matrix of 6*6=36 output results</a:t>
            </a:r>
          </a:p>
          <a:p>
            <a:pPr defTabSz="914400"/>
            <a:endParaRPr lang="en-US" sz="1000" b="1" kern="0" dirty="0"/>
          </a:p>
          <a:p>
            <a:pPr defTabSz="914400"/>
            <a:r>
              <a:rPr lang="en-US" sz="1000" b="1" kern="0" dirty="0"/>
              <a:t>Scenarios taken care :</a:t>
            </a:r>
          </a:p>
          <a:p>
            <a:pPr marL="171450" lvl="1" indent="-171450" defTabSz="914400">
              <a:buFont typeface="Wingdings" panose="05000000000000000000" pitchFamily="2" charset="2"/>
              <a:buChar char="§"/>
            </a:pPr>
            <a:r>
              <a:rPr lang="en-US" sz="1000" kern="0" dirty="0"/>
              <a:t>Questions are rephrased but are similar. For ex:  Row 0 and 1 in the sample input dataset</a:t>
            </a:r>
          </a:p>
          <a:p>
            <a:pPr marL="171450" lvl="1" indent="-171450" defTabSz="914400">
              <a:buFont typeface="Wingdings" panose="05000000000000000000" pitchFamily="2" charset="2"/>
              <a:buChar char="§"/>
            </a:pPr>
            <a:r>
              <a:rPr lang="en-US" sz="1000" kern="0" dirty="0"/>
              <a:t>Question has ‘&amp;’ in place of ‘and’. For ex. :  Row 2 and 3 in the sample input dataset</a:t>
            </a:r>
          </a:p>
          <a:p>
            <a:pPr marL="171450" lvl="1" indent="-171450" defTabSz="914400">
              <a:buFont typeface="Wingdings" panose="05000000000000000000" pitchFamily="2" charset="2"/>
              <a:buChar char="§"/>
            </a:pPr>
            <a:r>
              <a:rPr lang="en-US" sz="1000" kern="0" dirty="0"/>
              <a:t>Cases are different but questions are similar. For ex: Row 4 and 5 in the sample input dataset</a:t>
            </a:r>
          </a:p>
          <a:p>
            <a:pPr algn="just"/>
            <a:endParaRPr lang="en-US" sz="1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Ratio and Token we select the top two records as they are most similar to the Input Question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top two records the best fit will need to be selected by the Business. – </a:t>
            </a:r>
            <a:r>
              <a:rPr lang="en-US" sz="1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will depend on accuracy of this predictive model.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Fit question will then be used further.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8083CD-352B-4576-83F7-F8767337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440780"/>
            <a:ext cx="4181600" cy="1933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4CF156-149F-4A34-85DA-0751167A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2571750"/>
            <a:ext cx="4181600" cy="2507366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E2269E41-403B-4906-8418-62E4F4820B3F}"/>
              </a:ext>
            </a:extLst>
          </p:cNvPr>
          <p:cNvSpPr/>
          <p:nvPr/>
        </p:nvSpPr>
        <p:spPr bwMode="auto">
          <a:xfrm>
            <a:off x="6871448" y="2338479"/>
            <a:ext cx="215153" cy="233271"/>
          </a:xfrm>
          <a:prstGeom prst="downArrow">
            <a:avLst>
              <a:gd name="adj1" fmla="val 28572"/>
              <a:gd name="adj2" fmla="val 32143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73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EFB2-01BD-4185-84D3-DAA367503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8458-AA4C-44FB-95AA-3E87A529B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37191-E795-4A0A-8526-DF82E8CBFA79}"/>
              </a:ext>
            </a:extLst>
          </p:cNvPr>
          <p:cNvSpPr/>
          <p:nvPr/>
        </p:nvSpPr>
        <p:spPr>
          <a:xfrm>
            <a:off x="161801" y="559244"/>
            <a:ext cx="4294938" cy="3311163"/>
          </a:xfrm>
          <a:prstGeom prst="rect">
            <a:avLst/>
          </a:prstGeom>
          <a:solidFill>
            <a:srgbClr val="0530AD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b="1" dirty="0">
                <a:solidFill>
                  <a:srgbClr val="FFFFFF"/>
                </a:solidFill>
              </a:rPr>
              <a:t>Benefits of this Approach used in POC  - </a:t>
            </a:r>
          </a:p>
          <a:p>
            <a:pPr marR="0" lvl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rgbClr val="FFFFFF"/>
              </a:solidFill>
              <a:latin typeface="IBM Plex Sans Regular"/>
            </a:endParaRPr>
          </a:p>
          <a:p>
            <a:pPr marL="171450" marR="0" lvl="0" indent="-17145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BM Plex Sans Regular"/>
              </a:rPr>
              <a:t>This will enable the script question rationalization using </a:t>
            </a:r>
            <a:r>
              <a:rPr lang="en-US" sz="1200" b="1" dirty="0">
                <a:solidFill>
                  <a:schemeClr val="bg1"/>
                </a:solidFill>
                <a:latin typeface="IBM Plex Sans Regular"/>
              </a:rPr>
              <a:t>Python</a:t>
            </a:r>
            <a:r>
              <a:rPr lang="en-US" sz="1200" dirty="0">
                <a:solidFill>
                  <a:schemeClr val="bg1"/>
                </a:solidFill>
                <a:latin typeface="IBM Plex Sans Regular"/>
              </a:rPr>
              <a:t>. 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endParaRPr lang="en-IN" sz="1200" b="1" kern="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bg1"/>
                </a:solidFill>
              </a:rPr>
              <a:t>Ease of Usability </a:t>
            </a:r>
            <a:r>
              <a:rPr lang="en-IN" sz="1200" kern="0" dirty="0">
                <a:solidFill>
                  <a:schemeClr val="bg1"/>
                </a:solidFill>
              </a:rPr>
              <a:t>for Business and non technical users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endParaRPr lang="en-IN" sz="1200" b="1" kern="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bg1"/>
                </a:solidFill>
              </a:rPr>
              <a:t>Time and hence Cost </a:t>
            </a:r>
            <a:r>
              <a:rPr lang="en-IN" sz="1200" kern="0" dirty="0">
                <a:solidFill>
                  <a:schemeClr val="bg1"/>
                </a:solidFill>
              </a:rPr>
              <a:t>savings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endParaRPr lang="en-IN" sz="1200" b="1" kern="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bg1"/>
                </a:solidFill>
              </a:rPr>
              <a:t>Reusability of code </a:t>
            </a:r>
            <a:r>
              <a:rPr lang="en-IN" sz="1200" kern="0" dirty="0">
                <a:solidFill>
                  <a:schemeClr val="bg1"/>
                </a:solidFill>
              </a:rPr>
              <a:t>for any use-case involving string comparisons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endParaRPr lang="en-GB" sz="1200" kern="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GB" sz="1200" kern="0" dirty="0">
                <a:solidFill>
                  <a:schemeClr val="bg1"/>
                </a:solidFill>
              </a:rPr>
              <a:t>Support the </a:t>
            </a:r>
            <a:r>
              <a:rPr lang="en-GB" sz="1200" b="1" kern="0" dirty="0">
                <a:solidFill>
                  <a:schemeClr val="bg1"/>
                </a:solidFill>
              </a:rPr>
              <a:t>T-shirt sizing </a:t>
            </a:r>
            <a:r>
              <a:rPr lang="en-GB" sz="1200" kern="0" dirty="0">
                <a:solidFill>
                  <a:schemeClr val="bg1"/>
                </a:solidFill>
              </a:rPr>
              <a:t>activity as this will help to make informed decision on the complexity of work with regards to each Script. </a:t>
            </a:r>
            <a:endParaRPr lang="en-US" sz="1200" dirty="0">
              <a:solidFill>
                <a:srgbClr val="FFC000"/>
              </a:solidFill>
              <a:latin typeface="IBM Plex Sans Regular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CB23487-1241-4534-96C2-E39331B9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01" y="110571"/>
            <a:ext cx="7061191" cy="342171"/>
          </a:xfrm>
        </p:spPr>
        <p:txBody>
          <a:bodyPr anchor="ctr"/>
          <a:lstStyle/>
          <a:p>
            <a:r>
              <a:rPr lang="en-US" b="1" dirty="0">
                <a:solidFill>
                  <a:schemeClr val="accent2"/>
                </a:solidFill>
              </a:rPr>
              <a:t>Script Rationalization – POC Outcomes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27EE8-BD78-46D1-8CC9-798D78FA452C}"/>
              </a:ext>
            </a:extLst>
          </p:cNvPr>
          <p:cNvSpPr/>
          <p:nvPr/>
        </p:nvSpPr>
        <p:spPr>
          <a:xfrm>
            <a:off x="4547093" y="559243"/>
            <a:ext cx="4181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200" b="1" dirty="0"/>
              <a:t>Alternative Approaches : </a:t>
            </a:r>
            <a:r>
              <a:rPr lang="en-GB" sz="1200" dirty="0"/>
              <a:t>Two other approaches that can also be considered: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b="1" dirty="0"/>
              <a:t>Partial ratio</a:t>
            </a:r>
            <a:r>
              <a:rPr lang="en-US" sz="1200" dirty="0"/>
              <a:t> - Calls ratio using the shortest string (length n) against all n-length substrings of the larger string and returns the highest score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b="1" dirty="0"/>
              <a:t>Token set ratio</a:t>
            </a:r>
            <a:r>
              <a:rPr lang="en-US" sz="1200" dirty="0"/>
              <a:t> - Calls ratio on ‘n’ particular substring sets and returns the max ratio 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98117136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9961C7CC-94ED-7C47-95C1-780480ED64F7}"/>
    </a:ext>
  </a:extLst>
</a:theme>
</file>

<file path=ppt/theme/theme2.xml><?xml version="1.0" encoding="utf-8"?>
<a:theme xmlns:a="http://schemas.openxmlformats.org/drawingml/2006/main" name="IBM 2019 Master template (blue background)">
  <a:themeElements>
    <a:clrScheme name="Custom 4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FEFFFF"/>
      </a:hlink>
      <a:folHlink>
        <a:srgbClr val="F3F3F3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98DA8429-7CF4-1B4C-8022-83ED7D7C978B}"/>
    </a:ext>
  </a:extLst>
</a:theme>
</file>

<file path=ppt/theme/theme3.xml><?xml version="1.0" encoding="utf-8"?>
<a:theme xmlns:a="http://schemas.openxmlformats.org/drawingml/2006/main" name="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E78D5767-A2EE-0A43-9D9D-0242390B2FCB}"/>
    </a:ext>
  </a:extLst>
</a:theme>
</file>

<file path=ppt/theme/theme4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58742E8B-88EA-7641-828C-D8727E5B3CA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IBM_Master_Presentation_2019_V01_Plex</Template>
  <TotalTime>847</TotalTime>
  <Words>412</Words>
  <Application>Microsoft Office PowerPoint</Application>
  <PresentationFormat>On-screen Show (16:9)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.AppleSystemUIFont</vt:lpstr>
      <vt:lpstr>Arial</vt:lpstr>
      <vt:lpstr>HelvNeue Light for IBM</vt:lpstr>
      <vt:lpstr>IBM Plex Sans</vt:lpstr>
      <vt:lpstr>IBM Plex Sans Regular</vt:lpstr>
      <vt:lpstr>System Font Regular</vt:lpstr>
      <vt:lpstr>Wingdings</vt:lpstr>
      <vt:lpstr>IBM 2019 Master template (black background)</vt:lpstr>
      <vt:lpstr>IBM 2019 Master template (blue background)</vt:lpstr>
      <vt:lpstr>IBM 2019 Master template (light gray background)</vt:lpstr>
      <vt:lpstr>IBM 2019 Master template (white background)</vt:lpstr>
      <vt:lpstr>Script Rationalization – POC for DWM Project</vt:lpstr>
      <vt:lpstr>Script Rationalization – POC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</dc:title>
  <dc:creator>PINAKI BHATTACHARYA</dc:creator>
  <cp:lastModifiedBy>SIDDHARTH DESHMUKH</cp:lastModifiedBy>
  <cp:revision>42</cp:revision>
  <cp:lastPrinted>2019-04-25T15:14:05Z</cp:lastPrinted>
  <dcterms:created xsi:type="dcterms:W3CDTF">2020-05-04T05:42:45Z</dcterms:created>
  <dcterms:modified xsi:type="dcterms:W3CDTF">2020-07-29T07:32:47Z</dcterms:modified>
</cp:coreProperties>
</file>