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8"/>
  </p:notesMasterIdLst>
  <p:sldIdLst>
    <p:sldId id="256" r:id="rId2"/>
    <p:sldId id="303" r:id="rId3"/>
    <p:sldId id="292" r:id="rId4"/>
    <p:sldId id="257" r:id="rId5"/>
    <p:sldId id="282" r:id="rId6"/>
    <p:sldId id="293" r:id="rId7"/>
    <p:sldId id="294" r:id="rId8"/>
    <p:sldId id="295" r:id="rId9"/>
    <p:sldId id="277" r:id="rId10"/>
    <p:sldId id="296" r:id="rId11"/>
    <p:sldId id="304" r:id="rId12"/>
    <p:sldId id="305" r:id="rId13"/>
    <p:sldId id="306" r:id="rId14"/>
    <p:sldId id="309" r:id="rId15"/>
    <p:sldId id="307" r:id="rId16"/>
    <p:sldId id="28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AC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428"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8019C-A308-4182-AD85-04D8A245546B}" type="datetimeFigureOut">
              <a:rPr lang="en-US" smtClean="0"/>
              <a:t>8/17/2020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996A2-EC1F-42F1-B70B-A1F7FFCD170D}" type="slidenum">
              <a:rPr lang="en-US" smtClean="0"/>
              <a:t>‹#›</a:t>
            </a:fld>
            <a:endParaRPr lang="en-US"/>
          </a:p>
        </p:txBody>
      </p:sp>
    </p:spTree>
    <p:extLst>
      <p:ext uri="{BB962C8B-B14F-4D97-AF65-F5344CB8AC3E}">
        <p14:creationId xmlns:p14="http://schemas.microsoft.com/office/powerpoint/2010/main" val="1475807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996A2-EC1F-42F1-B70B-A1F7FFCD170D}" type="slidenum">
              <a:rPr lang="en-US" smtClean="0"/>
              <a:t>1</a:t>
            </a:fld>
            <a:endParaRPr lang="en-US"/>
          </a:p>
        </p:txBody>
      </p:sp>
    </p:spTree>
    <p:extLst>
      <p:ext uri="{BB962C8B-B14F-4D97-AF65-F5344CB8AC3E}">
        <p14:creationId xmlns:p14="http://schemas.microsoft.com/office/powerpoint/2010/main" val="3789833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88887F-D155-410B-BCC7-B9FB4BD2DEC9}" type="datetime1">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8E3D16-7811-4214-9B4F-F4649B4E52C2}" type="slidenum">
              <a:rPr lang="en-US" smtClean="0"/>
              <a:t>‹#›</a:t>
            </a:fld>
            <a:endParaRPr lang="en-US"/>
          </a:p>
        </p:txBody>
      </p:sp>
    </p:spTree>
    <p:extLst>
      <p:ext uri="{BB962C8B-B14F-4D97-AF65-F5344CB8AC3E}">
        <p14:creationId xmlns:p14="http://schemas.microsoft.com/office/powerpoint/2010/main" val="2309666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4246C3-4517-4A2F-B843-4D877E103EF0}" type="datetime1">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8E3D16-7811-4214-9B4F-F4649B4E52C2}" type="slidenum">
              <a:rPr lang="en-US" smtClean="0"/>
              <a:t>‹#›</a:t>
            </a:fld>
            <a:endParaRPr lang="en-US"/>
          </a:p>
        </p:txBody>
      </p:sp>
    </p:spTree>
    <p:extLst>
      <p:ext uri="{BB962C8B-B14F-4D97-AF65-F5344CB8AC3E}">
        <p14:creationId xmlns:p14="http://schemas.microsoft.com/office/powerpoint/2010/main" val="2421657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EE9F6C5-32F0-4E73-847A-6141E5CF4EB2}" type="datetime1">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8E3D16-7811-4214-9B4F-F4649B4E52C2}" type="slidenum">
              <a:rPr lang="en-US" smtClean="0"/>
              <a:t>‹#›</a:t>
            </a:fld>
            <a:endParaRPr lang="en-US"/>
          </a:p>
        </p:txBody>
      </p:sp>
    </p:spTree>
    <p:extLst>
      <p:ext uri="{BB962C8B-B14F-4D97-AF65-F5344CB8AC3E}">
        <p14:creationId xmlns:p14="http://schemas.microsoft.com/office/powerpoint/2010/main" val="2887459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D8D206D-1409-4497-AF4D-6295A9E9C47C}" type="datetime1">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8E3D16-7811-4214-9B4F-F4649B4E52C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48591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A54866-546A-49CF-BD1D-128CBF703D7C}" type="datetime1">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8E3D16-7811-4214-9B4F-F4649B4E52C2}" type="slidenum">
              <a:rPr lang="en-US" smtClean="0"/>
              <a:t>‹#›</a:t>
            </a:fld>
            <a:endParaRPr lang="en-US"/>
          </a:p>
        </p:txBody>
      </p:sp>
    </p:spTree>
    <p:extLst>
      <p:ext uri="{BB962C8B-B14F-4D97-AF65-F5344CB8AC3E}">
        <p14:creationId xmlns:p14="http://schemas.microsoft.com/office/powerpoint/2010/main" val="2191210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075B4C-7C0E-4DF7-B589-7CB25E64784D}" type="datetime1">
              <a:rPr lang="en-US" smtClean="0"/>
              <a:t>8/17/2020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8E3D16-7811-4214-9B4F-F4649B4E52C2}" type="slidenum">
              <a:rPr lang="en-US" smtClean="0"/>
              <a:t>‹#›</a:t>
            </a:fld>
            <a:endParaRPr lang="en-US"/>
          </a:p>
        </p:txBody>
      </p:sp>
    </p:spTree>
    <p:extLst>
      <p:ext uri="{BB962C8B-B14F-4D97-AF65-F5344CB8AC3E}">
        <p14:creationId xmlns:p14="http://schemas.microsoft.com/office/powerpoint/2010/main" val="1361712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9E815B-85DA-46AE-B420-EC77E0D29632}" type="datetime1">
              <a:rPr lang="en-US" smtClean="0"/>
              <a:t>8/17/2020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8E3D16-7811-4214-9B4F-F4649B4E52C2}" type="slidenum">
              <a:rPr lang="en-US" smtClean="0"/>
              <a:t>‹#›</a:t>
            </a:fld>
            <a:endParaRPr lang="en-US"/>
          </a:p>
        </p:txBody>
      </p:sp>
    </p:spTree>
    <p:extLst>
      <p:ext uri="{BB962C8B-B14F-4D97-AF65-F5344CB8AC3E}">
        <p14:creationId xmlns:p14="http://schemas.microsoft.com/office/powerpoint/2010/main" val="2611488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8F35B5-E430-46DA-977D-4C96DC678DD1}" type="datetime1">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8E3D16-7811-4214-9B4F-F4649B4E52C2}" type="slidenum">
              <a:rPr lang="en-US" smtClean="0"/>
              <a:t>‹#›</a:t>
            </a:fld>
            <a:endParaRPr lang="en-US"/>
          </a:p>
        </p:txBody>
      </p:sp>
    </p:spTree>
    <p:extLst>
      <p:ext uri="{BB962C8B-B14F-4D97-AF65-F5344CB8AC3E}">
        <p14:creationId xmlns:p14="http://schemas.microsoft.com/office/powerpoint/2010/main" val="1799309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FAD32-9442-4241-9F00-FD5843BC89E2}" type="datetime1">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8E3D16-7811-4214-9B4F-F4649B4E52C2}" type="slidenum">
              <a:rPr lang="en-US" smtClean="0"/>
              <a:t>‹#›</a:t>
            </a:fld>
            <a:endParaRPr lang="en-US"/>
          </a:p>
        </p:txBody>
      </p:sp>
    </p:spTree>
    <p:extLst>
      <p:ext uri="{BB962C8B-B14F-4D97-AF65-F5344CB8AC3E}">
        <p14:creationId xmlns:p14="http://schemas.microsoft.com/office/powerpoint/2010/main" val="245729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B54E699-09E2-4C77-A093-16C85373082C}" type="datetime1">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8E3D16-7811-4214-9B4F-F4649B4E52C2}" type="slidenum">
              <a:rPr lang="en-US" smtClean="0"/>
              <a:t>‹#›</a:t>
            </a:fld>
            <a:endParaRPr lang="en-US"/>
          </a:p>
        </p:txBody>
      </p:sp>
    </p:spTree>
    <p:extLst>
      <p:ext uri="{BB962C8B-B14F-4D97-AF65-F5344CB8AC3E}">
        <p14:creationId xmlns:p14="http://schemas.microsoft.com/office/powerpoint/2010/main" val="225476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2DA6F-FCB2-4D51-8623-B33E10EBBC77}" type="datetime1">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8E3D16-7811-4214-9B4F-F4649B4E52C2}" type="slidenum">
              <a:rPr lang="en-US" smtClean="0"/>
              <a:t>‹#›</a:t>
            </a:fld>
            <a:endParaRPr lang="en-US"/>
          </a:p>
        </p:txBody>
      </p:sp>
    </p:spTree>
    <p:extLst>
      <p:ext uri="{BB962C8B-B14F-4D97-AF65-F5344CB8AC3E}">
        <p14:creationId xmlns:p14="http://schemas.microsoft.com/office/powerpoint/2010/main" val="1912133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41AC39-4152-432F-B0AB-817C3ECD8638}" type="datetime1">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8E3D16-7811-4214-9B4F-F4649B4E52C2}" type="slidenum">
              <a:rPr lang="en-US" smtClean="0"/>
              <a:t>‹#›</a:t>
            </a:fld>
            <a:endParaRPr lang="en-US"/>
          </a:p>
        </p:txBody>
      </p:sp>
    </p:spTree>
    <p:extLst>
      <p:ext uri="{BB962C8B-B14F-4D97-AF65-F5344CB8AC3E}">
        <p14:creationId xmlns:p14="http://schemas.microsoft.com/office/powerpoint/2010/main" val="3699883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60430F-F6A1-4657-BFBB-65B3F885CC5A}" type="datetime1">
              <a:rPr lang="en-US" smtClean="0"/>
              <a:t>8/17/2020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8E3D16-7811-4214-9B4F-F4649B4E52C2}" type="slidenum">
              <a:rPr lang="en-US" smtClean="0"/>
              <a:t>‹#›</a:t>
            </a:fld>
            <a:endParaRPr lang="en-US"/>
          </a:p>
        </p:txBody>
      </p:sp>
    </p:spTree>
    <p:extLst>
      <p:ext uri="{BB962C8B-B14F-4D97-AF65-F5344CB8AC3E}">
        <p14:creationId xmlns:p14="http://schemas.microsoft.com/office/powerpoint/2010/main" val="2432866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9BA6085-8412-4B25-A134-4C9D5D43CDE9}" type="datetime1">
              <a:rPr lang="en-US" smtClean="0"/>
              <a:t>8/17/2020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48E3D16-7811-4214-9B4F-F4649B4E52C2}" type="slidenum">
              <a:rPr lang="en-US" smtClean="0"/>
              <a:t>‹#›</a:t>
            </a:fld>
            <a:endParaRPr lang="en-US"/>
          </a:p>
        </p:txBody>
      </p:sp>
    </p:spTree>
    <p:extLst>
      <p:ext uri="{BB962C8B-B14F-4D97-AF65-F5344CB8AC3E}">
        <p14:creationId xmlns:p14="http://schemas.microsoft.com/office/powerpoint/2010/main" val="1695052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6F211E6-2AB5-403E-8B4A-CDFC72240128}" type="datetime1">
              <a:rPr lang="en-US" smtClean="0"/>
              <a:t>8/17/2020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48E3D16-7811-4214-9B4F-F4649B4E52C2}" type="slidenum">
              <a:rPr lang="en-US" smtClean="0"/>
              <a:t>‹#›</a:t>
            </a:fld>
            <a:endParaRPr lang="en-US"/>
          </a:p>
        </p:txBody>
      </p:sp>
    </p:spTree>
    <p:extLst>
      <p:ext uri="{BB962C8B-B14F-4D97-AF65-F5344CB8AC3E}">
        <p14:creationId xmlns:p14="http://schemas.microsoft.com/office/powerpoint/2010/main" val="321875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7D7606A-18E7-4D69-80DA-0C768DF77EBD}" type="datetime1">
              <a:rPr lang="en-US" smtClean="0"/>
              <a:t>8/17/2020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48E3D16-7811-4214-9B4F-F4649B4E52C2}" type="slidenum">
              <a:rPr lang="en-US" smtClean="0"/>
              <a:t>‹#›</a:t>
            </a:fld>
            <a:endParaRPr lang="en-US"/>
          </a:p>
        </p:txBody>
      </p:sp>
    </p:spTree>
    <p:extLst>
      <p:ext uri="{BB962C8B-B14F-4D97-AF65-F5344CB8AC3E}">
        <p14:creationId xmlns:p14="http://schemas.microsoft.com/office/powerpoint/2010/main" val="407044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0F9E83-CFA0-4EC1-9617-39E771187684}" type="datetime1">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8E3D16-7811-4214-9B4F-F4649B4E52C2}" type="slidenum">
              <a:rPr lang="en-US" smtClean="0"/>
              <a:t>‹#›</a:t>
            </a:fld>
            <a:endParaRPr lang="en-US"/>
          </a:p>
        </p:txBody>
      </p:sp>
    </p:spTree>
    <p:extLst>
      <p:ext uri="{BB962C8B-B14F-4D97-AF65-F5344CB8AC3E}">
        <p14:creationId xmlns:p14="http://schemas.microsoft.com/office/powerpoint/2010/main" val="4171830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252D54E-E626-436C-B628-E50E52E8958D}" type="datetime1">
              <a:rPr lang="en-US" smtClean="0"/>
              <a:t>8/17/2020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48E3D16-7811-4214-9B4F-F4649B4E52C2}" type="slidenum">
              <a:rPr lang="en-US" smtClean="0"/>
              <a:t>‹#›</a:t>
            </a:fld>
            <a:endParaRPr lang="en-US"/>
          </a:p>
        </p:txBody>
      </p:sp>
    </p:spTree>
    <p:extLst>
      <p:ext uri="{BB962C8B-B14F-4D97-AF65-F5344CB8AC3E}">
        <p14:creationId xmlns:p14="http://schemas.microsoft.com/office/powerpoint/2010/main" val="3965790440"/>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89344-B19F-496F-B16B-4D7EE4427A77}"/>
              </a:ext>
            </a:extLst>
          </p:cNvPr>
          <p:cNvSpPr>
            <a:spLocks noGrp="1"/>
          </p:cNvSpPr>
          <p:nvPr>
            <p:ph type="ctrTitle"/>
          </p:nvPr>
        </p:nvSpPr>
        <p:spPr>
          <a:xfrm>
            <a:off x="1869479" y="1409700"/>
            <a:ext cx="10322521" cy="2895600"/>
          </a:xfrm>
        </p:spPr>
        <p:txBody>
          <a:bodyPr>
            <a:normAutofit/>
          </a:bodyPr>
          <a:lstStyle/>
          <a:p>
            <a:pPr marL="0" marR="0">
              <a:lnSpc>
                <a:spcPct val="107000"/>
              </a:lnSpc>
              <a:spcBef>
                <a:spcPts val="0"/>
              </a:spcBef>
              <a:spcAft>
                <a:spcPts val="800"/>
              </a:spcAft>
            </a:pPr>
            <a:r>
              <a:rPr lang="en-US" sz="3200" dirty="0">
                <a:solidFill>
                  <a:schemeClr val="tx1">
                    <a:lumMod val="95000"/>
                  </a:schemeClr>
                </a:solidFill>
                <a:effectLst/>
                <a:latin typeface="Arial Black" panose="020B0A04020102020204" pitchFamily="34" charset="0"/>
                <a:ea typeface="Calibri" panose="020F0502020204030204" pitchFamily="34" charset="0"/>
                <a:cs typeface="Times New Roman" panose="02020603050405020304" pitchFamily="18" charset="0"/>
              </a:rPr>
              <a:t>Capstone Project - The Battle of the     Neighborhoods</a:t>
            </a:r>
            <a:br>
              <a:rPr lang="en-US" sz="3200" dirty="0">
                <a:solidFill>
                  <a:schemeClr val="tx1">
                    <a:lumMod val="95000"/>
                  </a:schemeClr>
                </a:solidFill>
                <a:effectLst/>
                <a:latin typeface="Arial Black" panose="020B0A04020102020204" pitchFamily="34" charset="0"/>
                <a:ea typeface="Calibri" panose="020F0502020204030204" pitchFamily="34" charset="0"/>
                <a:cs typeface="Times New Roman" panose="02020603050405020304" pitchFamily="18" charset="0"/>
              </a:rPr>
            </a:br>
            <a:r>
              <a:rPr lang="en-US" sz="2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Applied data science capstone Project</a:t>
            </a:r>
            <a:br>
              <a:rPr lang="en-US" sz="28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sz="2800" b="1" dirty="0">
              <a:solidFill>
                <a:schemeClr val="tx1">
                  <a:lumMod val="95000"/>
                </a:schemeClr>
              </a:solidFill>
            </a:endParaRPr>
          </a:p>
        </p:txBody>
      </p:sp>
      <p:sp>
        <p:nvSpPr>
          <p:cNvPr id="3" name="Subtitle 2">
            <a:extLst>
              <a:ext uri="{FF2B5EF4-FFF2-40B4-BE49-F238E27FC236}">
                <a16:creationId xmlns:a16="http://schemas.microsoft.com/office/drawing/2014/main" id="{672129A5-10BD-44FC-9971-0089214EB26F}"/>
              </a:ext>
            </a:extLst>
          </p:cNvPr>
          <p:cNvSpPr>
            <a:spLocks noGrp="1"/>
          </p:cNvSpPr>
          <p:nvPr>
            <p:ph type="subTitle" idx="1"/>
          </p:nvPr>
        </p:nvSpPr>
        <p:spPr>
          <a:xfrm>
            <a:off x="8339055" y="4981120"/>
            <a:ext cx="3224296" cy="1235529"/>
          </a:xfrm>
        </p:spPr>
        <p:txBody>
          <a:bodyPr>
            <a:noAutofit/>
          </a:bodyPr>
          <a:lstStyle/>
          <a:p>
            <a:pPr algn="l">
              <a:lnSpc>
                <a:spcPct val="90000"/>
              </a:lnSpc>
            </a:pPr>
            <a:r>
              <a:rPr lang="en-US" sz="2000" i="1" dirty="0">
                <a:solidFill>
                  <a:srgbClr val="FFFFFF">
                    <a:alpha val="70000"/>
                  </a:srgbClr>
                </a:solidFill>
              </a:rPr>
              <a:t>By</a:t>
            </a:r>
          </a:p>
          <a:p>
            <a:pPr algn="l">
              <a:lnSpc>
                <a:spcPct val="90000"/>
              </a:lnSpc>
            </a:pPr>
            <a:r>
              <a:rPr lang="en-US" i="1" dirty="0">
                <a:solidFill>
                  <a:srgbClr val="FFFFFF">
                    <a:alpha val="70000"/>
                  </a:srgbClr>
                </a:solidFill>
              </a:rPr>
              <a:t>HIMANSHI SHARMA</a:t>
            </a:r>
            <a:endParaRPr lang="en-US" sz="2000" i="1" dirty="0">
              <a:solidFill>
                <a:srgbClr val="FFFFFF">
                  <a:alpha val="70000"/>
                </a:srgbClr>
              </a:solidFill>
            </a:endParaRPr>
          </a:p>
          <a:p>
            <a:pPr algn="l">
              <a:lnSpc>
                <a:spcPct val="90000"/>
              </a:lnSpc>
            </a:pPr>
            <a:endParaRPr lang="en-US" sz="2000" i="1" dirty="0">
              <a:solidFill>
                <a:srgbClr val="FFFFFF">
                  <a:alpha val="70000"/>
                </a:srgbClr>
              </a:solidFill>
            </a:endParaRPr>
          </a:p>
        </p:txBody>
      </p:sp>
      <p:sp>
        <p:nvSpPr>
          <p:cNvPr id="5" name="Slide Number Placeholder 4"/>
          <p:cNvSpPr>
            <a:spLocks noGrp="1"/>
          </p:cNvSpPr>
          <p:nvPr>
            <p:ph type="sldNum" sz="quarter" idx="12"/>
          </p:nvPr>
        </p:nvSpPr>
        <p:spPr/>
        <p:txBody>
          <a:bodyPr/>
          <a:lstStyle/>
          <a:p>
            <a:fld id="{948E3D16-7811-4214-9B4F-F4649B4E52C2}" type="slidenum">
              <a:rPr lang="en-US" smtClean="0"/>
              <a:t>1</a:t>
            </a:fld>
            <a:endParaRPr lang="en-US"/>
          </a:p>
        </p:txBody>
      </p:sp>
    </p:spTree>
    <p:extLst>
      <p:ext uri="{BB962C8B-B14F-4D97-AF65-F5344CB8AC3E}">
        <p14:creationId xmlns:p14="http://schemas.microsoft.com/office/powerpoint/2010/main" val="17493116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fontAlgn="base">
              <a:spcBef>
                <a:spcPts val="0"/>
              </a:spcBef>
              <a:spcAft>
                <a:spcPts val="0"/>
              </a:spcAft>
            </a:pPr>
            <a:r>
              <a:rPr lang="en-US" sz="1800" b="1" i="0" u="none" strike="noStrike" dirty="0">
                <a:solidFill>
                  <a:srgbClr val="FFFFFF"/>
                </a:solidFill>
                <a:effectLst/>
                <a:latin typeface="Century Gothic" panose="020B0502020202020204" pitchFamily="34" charset="0"/>
              </a:rPr>
              <a:t>Part 2: Connecting to Foursquare and Retrieving Locational Data</a:t>
            </a:r>
            <a:r>
              <a:rPr lang="en-US" sz="1800" b="0" i="0" u="none" strike="noStrike" dirty="0">
                <a:solidFill>
                  <a:srgbClr val="FFFFFF"/>
                </a:solidFill>
                <a:effectLst/>
                <a:latin typeface="Century Gothic" panose="020B0502020202020204" pitchFamily="34" charset="0"/>
              </a:rPr>
              <a:t> </a:t>
            </a:r>
            <a:r>
              <a:rPr lang="en-US" sz="1800" b="1" i="0" u="none" strike="noStrike" dirty="0">
                <a:solidFill>
                  <a:srgbClr val="FFFFFF"/>
                </a:solidFill>
                <a:effectLst/>
                <a:latin typeface="Century Gothic" panose="020B0502020202020204" pitchFamily="34" charset="0"/>
              </a:rPr>
              <a:t>for Each Venue in Every Neighborhood</a:t>
            </a:r>
            <a:br>
              <a:rPr lang="en-US" sz="1800" b="1" i="0" u="none" strike="noStrike" dirty="0">
                <a:solidFill>
                  <a:srgbClr val="86D1D8"/>
                </a:solidFill>
                <a:effectLst/>
                <a:latin typeface="Noto Sans Symbols"/>
              </a:rPr>
            </a:br>
            <a:r>
              <a:rPr lang="en-US" sz="1800" b="1" i="0" u="none" strike="noStrike" dirty="0">
                <a:solidFill>
                  <a:srgbClr val="FFFFFF"/>
                </a:solidFill>
                <a:effectLst/>
                <a:latin typeface="Century Gothic" panose="020B0502020202020204" pitchFamily="34" charset="0"/>
              </a:rPr>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br>
              <a:rPr lang="en-US" b="0" dirty="0">
                <a:effectLst/>
              </a:rPr>
            </a:br>
            <a:br>
              <a:rPr lang="en-US" b="0" dirty="0">
                <a:effectLst/>
              </a:rPr>
            </a:br>
            <a:endParaRPr lang="en-US" dirty="0"/>
          </a:p>
        </p:txBody>
      </p:sp>
      <p:sp>
        <p:nvSpPr>
          <p:cNvPr id="3" name="Content Placeholder 2"/>
          <p:cNvSpPr>
            <a:spLocks noGrp="1"/>
          </p:cNvSpPr>
          <p:nvPr>
            <p:ph idx="1"/>
          </p:nvPr>
        </p:nvSpPr>
        <p:spPr>
          <a:xfrm>
            <a:off x="733425" y="2676525"/>
            <a:ext cx="9316428" cy="3571874"/>
          </a:xfrm>
        </p:spPr>
        <p:txBody>
          <a:bodyPr/>
          <a:lstStyle/>
          <a:p>
            <a:pPr marL="0" indent="0" rtl="0" fontAlgn="base">
              <a:spcBef>
                <a:spcPts val="0"/>
              </a:spcBef>
              <a:spcAft>
                <a:spcPts val="0"/>
              </a:spcAft>
              <a:buNone/>
            </a:pPr>
            <a:r>
              <a:rPr lang="en-US" sz="1800" b="1" i="0" u="none" strike="noStrike" dirty="0">
                <a:solidFill>
                  <a:srgbClr val="FFFFFF"/>
                </a:solidFill>
                <a:effectLst/>
                <a:latin typeface="Century Gothic" panose="020B0502020202020204" pitchFamily="34" charset="0"/>
              </a:rPr>
              <a:t>Part 3: Processing the Retrieved Data and Creating a </a:t>
            </a:r>
            <a:r>
              <a:rPr lang="en-US" sz="1800" b="1" i="0" u="none" strike="noStrike" dirty="0" err="1">
                <a:solidFill>
                  <a:srgbClr val="FFFFFF"/>
                </a:solidFill>
                <a:effectLst/>
                <a:latin typeface="Century Gothic" panose="020B0502020202020204" pitchFamily="34" charset="0"/>
              </a:rPr>
              <a:t>DataFrome</a:t>
            </a:r>
            <a:r>
              <a:rPr lang="en-US" sz="1800" b="1" i="0" u="none" strike="noStrike" dirty="0">
                <a:solidFill>
                  <a:srgbClr val="FFFFFF"/>
                </a:solidFill>
                <a:effectLst/>
                <a:latin typeface="Century Gothic" panose="020B0502020202020204" pitchFamily="34" charset="0"/>
              </a:rPr>
              <a:t> for All the Venues inside the Scarborough</a:t>
            </a:r>
            <a:endParaRPr lang="en-US" sz="1800" b="1" i="0" u="none" strike="noStrike" dirty="0">
              <a:solidFill>
                <a:srgbClr val="86D1D8"/>
              </a:solidFill>
              <a:effectLst/>
              <a:latin typeface="Noto Sans Symbols"/>
            </a:endParaRPr>
          </a:p>
          <a:p>
            <a:pPr rtl="0">
              <a:spcBef>
                <a:spcPts val="1000"/>
              </a:spcBef>
              <a:spcAft>
                <a:spcPts val="0"/>
              </a:spcAft>
            </a:pPr>
            <a:r>
              <a:rPr lang="en-US" sz="1800" b="1" i="0" u="none" strike="noStrike" dirty="0">
                <a:solidFill>
                  <a:srgbClr val="FFFFFF"/>
                </a:solidFill>
                <a:effectLst/>
                <a:latin typeface="Century Gothic" panose="020B0502020202020204" pitchFamily="34" charset="0"/>
              </a:rPr>
              <a:t>When the data is completely gathered, we will perform processing on that raw data to find our desirable features for each venue. Our main feature is the category of that venue. After this stage, the column "Venue's Category" </a:t>
            </a:r>
            <a:r>
              <a:rPr lang="en-US" sz="1800" b="1" i="0" u="none" strike="noStrike" dirty="0" err="1">
                <a:solidFill>
                  <a:srgbClr val="FFFFFF"/>
                </a:solidFill>
                <a:effectLst/>
                <a:latin typeface="Century Gothic" panose="020B0502020202020204" pitchFamily="34" charset="0"/>
              </a:rPr>
              <a:t>wil</a:t>
            </a:r>
            <a:r>
              <a:rPr lang="en-US" sz="1800" b="1" i="0" u="none" strike="noStrike" dirty="0">
                <a:solidFill>
                  <a:srgbClr val="FFFFFF"/>
                </a:solidFill>
                <a:effectLst/>
                <a:latin typeface="Century Gothic" panose="020B0502020202020204" pitchFamily="34" charset="0"/>
              </a:rPr>
              <a:t> be One-hot encoded and different venues will have different feature-columns. After On-hot encoding we will integrate all restaurant columns to one column "Total Restaurants" and all food joint columns to "Total Joints" column.</a:t>
            </a:r>
            <a:br>
              <a:rPr lang="en-US" dirty="0"/>
            </a:br>
            <a:endParaRPr lang="en-US" dirty="0"/>
          </a:p>
        </p:txBody>
      </p:sp>
      <p:sp>
        <p:nvSpPr>
          <p:cNvPr id="4" name="Slide Number Placeholder 3"/>
          <p:cNvSpPr>
            <a:spLocks noGrp="1"/>
          </p:cNvSpPr>
          <p:nvPr>
            <p:ph type="sldNum" sz="quarter" idx="12"/>
          </p:nvPr>
        </p:nvSpPr>
        <p:spPr/>
        <p:txBody>
          <a:bodyPr/>
          <a:lstStyle/>
          <a:p>
            <a:fld id="{948E3D16-7811-4214-9B4F-F4649B4E52C2}" type="slidenum">
              <a:rPr lang="en-US" smtClean="0"/>
              <a:t>10</a:t>
            </a:fld>
            <a:endParaRPr lang="en-US"/>
          </a:p>
        </p:txBody>
      </p:sp>
    </p:spTree>
    <p:extLst>
      <p:ext uri="{BB962C8B-B14F-4D97-AF65-F5344CB8AC3E}">
        <p14:creationId xmlns:p14="http://schemas.microsoft.com/office/powerpoint/2010/main" val="2218025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90F76-DF51-478E-8A24-605FDDFA0A64}"/>
              </a:ext>
            </a:extLst>
          </p:cNvPr>
          <p:cNvSpPr>
            <a:spLocks noGrp="1"/>
          </p:cNvSpPr>
          <p:nvPr>
            <p:ph type="title"/>
          </p:nvPr>
        </p:nvSpPr>
        <p:spPr/>
        <p:txBody>
          <a:bodyPr/>
          <a:lstStyle/>
          <a:p>
            <a:br>
              <a:rPr lang="en-US" b="1" dirty="0">
                <a:solidFill>
                  <a:schemeClr val="tx1">
                    <a:lumMod val="95000"/>
                  </a:schemeClr>
                </a:solidFill>
                <a:latin typeface="Times New Roman" panose="02020603050405020304" pitchFamily="18" charset="0"/>
                <a:cs typeface="Times New Roman" panose="02020603050405020304" pitchFamily="18" charset="0"/>
              </a:rPr>
            </a:br>
            <a:r>
              <a:rPr lang="en-US" sz="2000" b="1" dirty="0">
                <a:solidFill>
                  <a:schemeClr val="tx1">
                    <a:lumMod val="95000"/>
                  </a:schemeClr>
                </a:solidFill>
                <a:latin typeface="Times New Roman" panose="02020603050405020304" pitchFamily="18" charset="0"/>
                <a:cs typeface="Times New Roman" panose="02020603050405020304" pitchFamily="18" charset="0"/>
              </a:rPr>
              <a:t>P</a:t>
            </a:r>
            <a:r>
              <a:rPr lang="en-US" sz="2000" b="1" i="0" u="none" strike="noStrike" dirty="0">
                <a:solidFill>
                  <a:srgbClr val="FFFFFF"/>
                </a:solidFill>
                <a:effectLst/>
                <a:latin typeface="Century Gothic" panose="020B0502020202020204" pitchFamily="34" charset="0"/>
              </a:rPr>
              <a:t>art 3: Processing the Retrieved Data and Creating a </a:t>
            </a:r>
            <a:r>
              <a:rPr lang="en-US" sz="2000" b="1" i="0" u="none" strike="noStrike" dirty="0" err="1">
                <a:solidFill>
                  <a:srgbClr val="FFFFFF"/>
                </a:solidFill>
                <a:effectLst/>
                <a:latin typeface="Century Gothic" panose="020B0502020202020204" pitchFamily="34" charset="0"/>
              </a:rPr>
              <a:t>DataFrome</a:t>
            </a:r>
            <a:r>
              <a:rPr lang="en-US" sz="2000" b="1" i="0" u="none" strike="noStrike" dirty="0">
                <a:solidFill>
                  <a:srgbClr val="FFFFFF"/>
                </a:solidFill>
                <a:effectLst/>
                <a:latin typeface="Century Gothic" panose="020B0502020202020204" pitchFamily="34" charset="0"/>
              </a:rPr>
              <a:t> for All the Venues </a:t>
            </a:r>
            <a:endParaRPr lang="en-IN" sz="2000" dirty="0">
              <a:solidFill>
                <a:schemeClr val="tx1">
                  <a:lumMod val="95000"/>
                </a:schemeClr>
              </a:solidFill>
            </a:endParaRPr>
          </a:p>
        </p:txBody>
      </p:sp>
      <p:sp>
        <p:nvSpPr>
          <p:cNvPr id="3" name="Content Placeholder 2">
            <a:extLst>
              <a:ext uri="{FF2B5EF4-FFF2-40B4-BE49-F238E27FC236}">
                <a16:creationId xmlns:a16="http://schemas.microsoft.com/office/drawing/2014/main" id="{E01562DD-2552-409F-AE01-4FAA9569D8F3}"/>
              </a:ext>
            </a:extLst>
          </p:cNvPr>
          <p:cNvSpPr>
            <a:spLocks noGrp="1"/>
          </p:cNvSpPr>
          <p:nvPr>
            <p:ph idx="1"/>
          </p:nvPr>
        </p:nvSpPr>
        <p:spPr>
          <a:xfrm>
            <a:off x="1103312" y="2052918"/>
            <a:ext cx="8946541" cy="4403629"/>
          </a:xfrm>
        </p:spPr>
        <p:txBody>
          <a:bodyPr/>
          <a:lstStyle/>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A30F0EDF-00BC-40A1-B515-3171D5D18F63}"/>
              </a:ext>
            </a:extLst>
          </p:cNvPr>
          <p:cNvSpPr>
            <a:spLocks noGrp="1"/>
          </p:cNvSpPr>
          <p:nvPr>
            <p:ph type="sldNum" sz="quarter" idx="12"/>
          </p:nvPr>
        </p:nvSpPr>
        <p:spPr/>
        <p:txBody>
          <a:bodyPr/>
          <a:lstStyle/>
          <a:p>
            <a:fld id="{948E3D16-7811-4214-9B4F-F4649B4E52C2}" type="slidenum">
              <a:rPr lang="en-US" smtClean="0"/>
              <a:t>11</a:t>
            </a:fld>
            <a:endParaRPr lang="en-US"/>
          </a:p>
        </p:txBody>
      </p:sp>
      <p:pic>
        <p:nvPicPr>
          <p:cNvPr id="1026" name="Picture 2">
            <a:extLst>
              <a:ext uri="{FF2B5EF4-FFF2-40B4-BE49-F238E27FC236}">
                <a16:creationId xmlns:a16="http://schemas.microsoft.com/office/drawing/2014/main" id="{A6FF1701-FDA1-4A35-9134-E52D7D8C0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8" y="1995488"/>
            <a:ext cx="9648825" cy="3009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899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CC6F3-FE9C-4429-B84F-2F9E4241F8C9}"/>
              </a:ext>
            </a:extLst>
          </p:cNvPr>
          <p:cNvSpPr>
            <a:spLocks noGrp="1"/>
          </p:cNvSpPr>
          <p:nvPr>
            <p:ph type="title"/>
          </p:nvPr>
        </p:nvSpPr>
        <p:spPr/>
        <p:txBody>
          <a:bodyPr/>
          <a:lstStyle/>
          <a:p>
            <a:pPr rtl="0">
              <a:spcBef>
                <a:spcPts val="0"/>
              </a:spcBef>
              <a:spcAft>
                <a:spcPts val="0"/>
              </a:spcAft>
            </a:pPr>
            <a:r>
              <a:rPr lang="en-IN" dirty="0"/>
              <a:t>ANAYLSIS</a:t>
            </a:r>
            <a:br>
              <a:rPr lang="en-IN" dirty="0"/>
            </a:br>
            <a:r>
              <a:rPr lang="en-US" sz="1800" b="1" i="0" u="none" strike="noStrike" dirty="0">
                <a:solidFill>
                  <a:srgbClr val="FFFFFF"/>
                </a:solidFill>
                <a:effectLst/>
                <a:latin typeface="Century Gothic" panose="020B0502020202020204" pitchFamily="34" charset="0"/>
              </a:rPr>
              <a:t>Now, the dataset is fully ready to be used for machine learning (and statistical analysis) purposes.</a:t>
            </a:r>
            <a:br>
              <a:rPr lang="en-US" b="0" dirty="0">
                <a:effectLst/>
              </a:rPr>
            </a:br>
            <a:br>
              <a:rPr lang="en-US" dirty="0"/>
            </a:br>
            <a:endParaRPr lang="en-IN" dirty="0"/>
          </a:p>
        </p:txBody>
      </p:sp>
      <p:sp>
        <p:nvSpPr>
          <p:cNvPr id="4" name="Slide Number Placeholder 3">
            <a:extLst>
              <a:ext uri="{FF2B5EF4-FFF2-40B4-BE49-F238E27FC236}">
                <a16:creationId xmlns:a16="http://schemas.microsoft.com/office/drawing/2014/main" id="{BA33B378-7D08-4A4C-9172-1EB57711E3B7}"/>
              </a:ext>
            </a:extLst>
          </p:cNvPr>
          <p:cNvSpPr>
            <a:spLocks noGrp="1"/>
          </p:cNvSpPr>
          <p:nvPr>
            <p:ph type="sldNum" sz="quarter" idx="12"/>
          </p:nvPr>
        </p:nvSpPr>
        <p:spPr/>
        <p:txBody>
          <a:bodyPr/>
          <a:lstStyle/>
          <a:p>
            <a:fld id="{948E3D16-7811-4214-9B4F-F4649B4E52C2}" type="slidenum">
              <a:rPr lang="en-US" smtClean="0"/>
              <a:t>12</a:t>
            </a:fld>
            <a:endParaRPr lang="en-US"/>
          </a:p>
        </p:txBody>
      </p:sp>
      <p:pic>
        <p:nvPicPr>
          <p:cNvPr id="8" name="Content Placeholder 7">
            <a:extLst>
              <a:ext uri="{FF2B5EF4-FFF2-40B4-BE49-F238E27FC236}">
                <a16:creationId xmlns:a16="http://schemas.microsoft.com/office/drawing/2014/main" id="{19E135AB-5B40-4984-B466-D97789C56D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311177"/>
            <a:ext cx="8947150" cy="3678683"/>
          </a:xfrm>
        </p:spPr>
      </p:pic>
    </p:spTree>
    <p:extLst>
      <p:ext uri="{BB962C8B-B14F-4D97-AF65-F5344CB8AC3E}">
        <p14:creationId xmlns:p14="http://schemas.microsoft.com/office/powerpoint/2010/main" val="1860439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2C55-04E0-49AA-9B5A-59B2417BA259}"/>
              </a:ext>
            </a:extLst>
          </p:cNvPr>
          <p:cNvSpPr>
            <a:spLocks noGrp="1"/>
          </p:cNvSpPr>
          <p:nvPr>
            <p:ph type="title"/>
          </p:nvPr>
        </p:nvSpPr>
        <p:spPr/>
        <p:txBody>
          <a:bodyPr/>
          <a:lstStyle/>
          <a:p>
            <a:pPr rtl="0" fontAlgn="base">
              <a:spcBef>
                <a:spcPts val="0"/>
              </a:spcBef>
              <a:spcAft>
                <a:spcPts val="0"/>
              </a:spcAft>
            </a:pPr>
            <a:br>
              <a:rPr lang="en-US" sz="1800" b="1" i="0" u="none" strike="noStrike" dirty="0">
                <a:solidFill>
                  <a:srgbClr val="FFFFFF"/>
                </a:solidFill>
                <a:effectLst/>
                <a:latin typeface="Century Gothic" panose="020B0502020202020204" pitchFamily="34" charset="0"/>
              </a:rPr>
            </a:br>
            <a:r>
              <a:rPr lang="en-US" sz="3200" b="1" i="0" u="none" strike="noStrike" dirty="0">
                <a:solidFill>
                  <a:srgbClr val="FFFFFF"/>
                </a:solidFill>
                <a:effectLst/>
                <a:latin typeface="Century Gothic" panose="020B0502020202020204" pitchFamily="34" charset="0"/>
              </a:rPr>
              <a:t>Part 4: Applying one of Machine Learning Techniques (K-Means Clustering)</a:t>
            </a:r>
            <a:br>
              <a:rPr lang="en-US" sz="3200" b="1" i="0" u="none" strike="noStrike" dirty="0">
                <a:solidFill>
                  <a:srgbClr val="86D1D8"/>
                </a:solidFill>
                <a:effectLst/>
                <a:latin typeface="Noto Sans Symbols"/>
              </a:rPr>
            </a:br>
            <a:br>
              <a:rPr lang="en-US" sz="3200" b="0" dirty="0">
                <a:effectLst/>
              </a:rPr>
            </a:br>
            <a:r>
              <a:rPr lang="en-US" b="1" dirty="0">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endParaRPr>
          </a:p>
        </p:txBody>
      </p:sp>
      <p:sp>
        <p:nvSpPr>
          <p:cNvPr id="3" name="Content Placeholder 2">
            <a:extLst>
              <a:ext uri="{FF2B5EF4-FFF2-40B4-BE49-F238E27FC236}">
                <a16:creationId xmlns:a16="http://schemas.microsoft.com/office/drawing/2014/main" id="{B757B678-A0E6-43D6-A049-E81749FACE6E}"/>
              </a:ext>
            </a:extLst>
          </p:cNvPr>
          <p:cNvSpPr>
            <a:spLocks noGrp="1"/>
          </p:cNvSpPr>
          <p:nvPr>
            <p:ph idx="1"/>
          </p:nvPr>
        </p:nvSpPr>
        <p:spPr/>
        <p:txBody>
          <a:bodyPr/>
          <a:lstStyle/>
          <a:p>
            <a:pPr marL="0" indent="0">
              <a:buNone/>
            </a:pPr>
            <a:r>
              <a:rPr lang="en-US" sz="1800" dirty="0">
                <a:solidFill>
                  <a:schemeClr val="tx1">
                    <a:lumMod val="95000"/>
                  </a:schemeClr>
                </a:solidFill>
                <a:effectLst/>
                <a:latin typeface="Times New Roman" panose="02020603050405020304" pitchFamily="18" charset="0"/>
                <a:ea typeface="Times New Roman" panose="02020603050405020304" pitchFamily="18" charset="0"/>
              </a:rPr>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r>
              <a:rPr lang="en-US" sz="1800" dirty="0">
                <a:solidFill>
                  <a:schemeClr val="tx1">
                    <a:lumMod val="95000"/>
                  </a:schemeClr>
                </a:solidFill>
                <a:effectLst/>
                <a:latin typeface="Helvetica" panose="020B0604020202020204" pitchFamily="34" charset="0"/>
                <a:ea typeface="Times New Roman" panose="02020603050405020304" pitchFamily="18" charset="0"/>
              </a:rPr>
              <a:t> Run k-means to cluster the neighborhoods in Toronto into 5 clusters and then we will plot the map with the five different </a:t>
            </a:r>
            <a:r>
              <a:rPr lang="en-US" sz="1800" dirty="0" err="1">
                <a:solidFill>
                  <a:schemeClr val="tx1">
                    <a:lumMod val="95000"/>
                  </a:schemeClr>
                </a:solidFill>
                <a:effectLst/>
                <a:latin typeface="Helvetica" panose="020B0604020202020204" pitchFamily="34" charset="0"/>
                <a:ea typeface="Times New Roman" panose="02020603050405020304" pitchFamily="18" charset="0"/>
              </a:rPr>
              <a:t>colour</a:t>
            </a:r>
            <a:r>
              <a:rPr lang="en-US" sz="1800" dirty="0">
                <a:solidFill>
                  <a:schemeClr val="tx1">
                    <a:lumMod val="95000"/>
                  </a:schemeClr>
                </a:solidFill>
                <a:effectLst/>
                <a:latin typeface="Helvetica" panose="020B0604020202020204" pitchFamily="34" charset="0"/>
                <a:ea typeface="Times New Roman" panose="02020603050405020304" pitchFamily="18" charset="0"/>
              </a:rPr>
              <a:t> clusters, here this dark blue cluster is cluster 0 ,orange cluster is cluster 1 then red </a:t>
            </a:r>
            <a:r>
              <a:rPr lang="en-US" sz="1800" dirty="0" err="1">
                <a:solidFill>
                  <a:schemeClr val="tx1">
                    <a:lumMod val="95000"/>
                  </a:schemeClr>
                </a:solidFill>
                <a:effectLst/>
                <a:latin typeface="Helvetica" panose="020B0604020202020204" pitchFamily="34" charset="0"/>
                <a:ea typeface="Times New Roman" panose="02020603050405020304" pitchFamily="18" charset="0"/>
              </a:rPr>
              <a:t>colour</a:t>
            </a:r>
            <a:r>
              <a:rPr lang="en-US" sz="1800" dirty="0">
                <a:solidFill>
                  <a:schemeClr val="tx1">
                    <a:lumMod val="95000"/>
                  </a:schemeClr>
                </a:solidFill>
                <a:effectLst/>
                <a:latin typeface="Helvetica" panose="020B0604020202020204" pitchFamily="34" charset="0"/>
                <a:ea typeface="Times New Roman" panose="02020603050405020304" pitchFamily="18" charset="0"/>
              </a:rPr>
              <a:t> cluster is cluster 2, sky blue </a:t>
            </a:r>
            <a:r>
              <a:rPr lang="en-US" sz="1800" dirty="0" err="1">
                <a:solidFill>
                  <a:schemeClr val="tx1">
                    <a:lumMod val="95000"/>
                  </a:schemeClr>
                </a:solidFill>
                <a:effectLst/>
                <a:latin typeface="Helvetica" panose="020B0604020202020204" pitchFamily="34" charset="0"/>
                <a:ea typeface="Times New Roman" panose="02020603050405020304" pitchFamily="18" charset="0"/>
              </a:rPr>
              <a:t>colour</a:t>
            </a:r>
            <a:r>
              <a:rPr lang="en-US" sz="1800" dirty="0">
                <a:solidFill>
                  <a:schemeClr val="tx1">
                    <a:lumMod val="95000"/>
                  </a:schemeClr>
                </a:solidFill>
                <a:effectLst/>
                <a:latin typeface="Helvetica" panose="020B0604020202020204" pitchFamily="34" charset="0"/>
                <a:ea typeface="Times New Roman" panose="02020603050405020304" pitchFamily="18" charset="0"/>
              </a:rPr>
              <a:t> cluster is cluster 3 and light green cluster is cluster 4.</a:t>
            </a:r>
            <a:endParaRPr lang="en-US" sz="1800" dirty="0">
              <a:solidFill>
                <a:schemeClr val="tx1">
                  <a:lumMod val="95000"/>
                </a:schemeClr>
              </a:solidFill>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572C9AAB-289B-4B28-9C91-8150623BAE65}"/>
              </a:ext>
            </a:extLst>
          </p:cNvPr>
          <p:cNvSpPr>
            <a:spLocks noGrp="1"/>
          </p:cNvSpPr>
          <p:nvPr>
            <p:ph type="sldNum" sz="quarter" idx="12"/>
          </p:nvPr>
        </p:nvSpPr>
        <p:spPr/>
        <p:txBody>
          <a:bodyPr/>
          <a:lstStyle/>
          <a:p>
            <a:fld id="{948E3D16-7811-4214-9B4F-F4649B4E52C2}" type="slidenum">
              <a:rPr lang="en-US" smtClean="0"/>
              <a:t>13</a:t>
            </a:fld>
            <a:endParaRPr lang="en-US"/>
          </a:p>
        </p:txBody>
      </p:sp>
    </p:spTree>
    <p:extLst>
      <p:ext uri="{BB962C8B-B14F-4D97-AF65-F5344CB8AC3E}">
        <p14:creationId xmlns:p14="http://schemas.microsoft.com/office/powerpoint/2010/main" val="3394271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5D733-A5F7-403E-B131-5D27D74302F4}"/>
              </a:ext>
            </a:extLst>
          </p:cNvPr>
          <p:cNvSpPr>
            <a:spLocks noGrp="1"/>
          </p:cNvSpPr>
          <p:nvPr>
            <p:ph type="title"/>
          </p:nvPr>
        </p:nvSpPr>
        <p:spPr/>
        <p:txBody>
          <a:bodyPr/>
          <a:lstStyle/>
          <a:p>
            <a:endParaRPr lang="en-IN" dirty="0">
              <a:solidFill>
                <a:schemeClr val="tx1"/>
              </a:solidFill>
            </a:endParaRPr>
          </a:p>
        </p:txBody>
      </p:sp>
      <p:sp>
        <p:nvSpPr>
          <p:cNvPr id="4" name="Slide Number Placeholder 3">
            <a:extLst>
              <a:ext uri="{FF2B5EF4-FFF2-40B4-BE49-F238E27FC236}">
                <a16:creationId xmlns:a16="http://schemas.microsoft.com/office/drawing/2014/main" id="{5F9B1917-5D48-40D6-A51B-0E0C6238D4F5}"/>
              </a:ext>
            </a:extLst>
          </p:cNvPr>
          <p:cNvSpPr>
            <a:spLocks noGrp="1"/>
          </p:cNvSpPr>
          <p:nvPr>
            <p:ph type="sldNum" sz="quarter" idx="12"/>
          </p:nvPr>
        </p:nvSpPr>
        <p:spPr/>
        <p:txBody>
          <a:bodyPr/>
          <a:lstStyle/>
          <a:p>
            <a:fld id="{948E3D16-7811-4214-9B4F-F4649B4E52C2}" type="slidenum">
              <a:rPr lang="en-US" smtClean="0"/>
              <a:t>14</a:t>
            </a:fld>
            <a:endParaRPr lang="en-US"/>
          </a:p>
        </p:txBody>
      </p:sp>
      <p:pic>
        <p:nvPicPr>
          <p:cNvPr id="6" name="Content Placeholder 5">
            <a:extLst>
              <a:ext uri="{FF2B5EF4-FFF2-40B4-BE49-F238E27FC236}">
                <a16:creationId xmlns:a16="http://schemas.microsoft.com/office/drawing/2014/main" id="{1A5D3671-9B35-4FB7-87DA-8E0792FCCF6B}"/>
              </a:ext>
            </a:extLst>
          </p:cNvPr>
          <p:cNvPicPr>
            <a:picLocks noGrp="1"/>
          </p:cNvPicPr>
          <p:nvPr>
            <p:ph idx="1"/>
          </p:nvPr>
        </p:nvPicPr>
        <p:blipFill>
          <a:blip r:embed="rId2"/>
          <a:stretch>
            <a:fillRect/>
          </a:stretch>
        </p:blipFill>
        <p:spPr>
          <a:xfrm>
            <a:off x="257175" y="595312"/>
            <a:ext cx="11410950" cy="5667375"/>
          </a:xfrm>
          <a:prstGeom prst="rect">
            <a:avLst/>
          </a:prstGeom>
        </p:spPr>
      </p:pic>
    </p:spTree>
    <p:extLst>
      <p:ext uri="{BB962C8B-B14F-4D97-AF65-F5344CB8AC3E}">
        <p14:creationId xmlns:p14="http://schemas.microsoft.com/office/powerpoint/2010/main" val="1500926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FC372-89A9-40D0-A73F-2166BC4B0C61}"/>
              </a:ext>
            </a:extLst>
          </p:cNvPr>
          <p:cNvSpPr>
            <a:spLocks noGrp="1"/>
          </p:cNvSpPr>
          <p:nvPr>
            <p:ph type="title"/>
          </p:nvPr>
        </p:nvSpPr>
        <p:spPr>
          <a:xfrm>
            <a:off x="646111" y="405093"/>
            <a:ext cx="9404723" cy="1400530"/>
          </a:xfrm>
        </p:spPr>
        <p:txBody>
          <a:bodyPr/>
          <a:lstStyle/>
          <a:p>
            <a:r>
              <a:rPr lang="en-US" dirty="0">
                <a:solidFill>
                  <a:schemeClr val="tx1"/>
                </a:solidFill>
              </a:rPr>
              <a:t>OBSERVATIONS</a:t>
            </a:r>
            <a:endParaRPr lang="en-IN" dirty="0">
              <a:solidFill>
                <a:schemeClr val="tx1"/>
              </a:solidFill>
            </a:endParaRPr>
          </a:p>
        </p:txBody>
      </p:sp>
      <p:sp>
        <p:nvSpPr>
          <p:cNvPr id="3" name="Content Placeholder 2">
            <a:extLst>
              <a:ext uri="{FF2B5EF4-FFF2-40B4-BE49-F238E27FC236}">
                <a16:creationId xmlns:a16="http://schemas.microsoft.com/office/drawing/2014/main" id="{4125AC71-435E-4261-A99C-5D1EA07E88B1}"/>
              </a:ext>
            </a:extLst>
          </p:cNvPr>
          <p:cNvSpPr>
            <a:spLocks noGrp="1"/>
          </p:cNvSpPr>
          <p:nvPr>
            <p:ph idx="1"/>
          </p:nvPr>
        </p:nvSpPr>
        <p:spPr>
          <a:xfrm>
            <a:off x="731837" y="1471893"/>
            <a:ext cx="8946541" cy="4195481"/>
          </a:xfrm>
        </p:spPr>
        <p:txBody>
          <a:bodyPr>
            <a:normAutofit/>
          </a:bodyPr>
          <a:lstStyle/>
          <a:p>
            <a:pPr marL="0" indent="0">
              <a:buNone/>
            </a:pPr>
            <a:r>
              <a:rPr lang="en-US" sz="1800" dirty="0">
                <a:solidFill>
                  <a:schemeClr val="tx1">
                    <a:lumMod val="95000"/>
                  </a:schemeClr>
                </a:solidFill>
                <a:effectLst/>
                <a:latin typeface="Helvetica" panose="020B0604020202020204" pitchFamily="34" charset="0"/>
                <a:ea typeface="Times New Roman" panose="02020603050405020304" pitchFamily="18" charset="0"/>
              </a:rPr>
              <a:t>Most of Italian restaurants are in Cluster 0 and lowest in Cluster 4 and cluster 2 areas. Also, there are good opportunities to open </a:t>
            </a:r>
            <a:r>
              <a:rPr lang="en-US" sz="1800" dirty="0" err="1">
                <a:solidFill>
                  <a:schemeClr val="tx1">
                    <a:lumMod val="95000"/>
                  </a:schemeClr>
                </a:solidFill>
                <a:effectLst/>
                <a:latin typeface="Helvetica" panose="020B0604020202020204" pitchFamily="34" charset="0"/>
                <a:ea typeface="Times New Roman" panose="02020603050405020304" pitchFamily="18" charset="0"/>
              </a:rPr>
              <a:t>restrurant</a:t>
            </a:r>
            <a:r>
              <a:rPr lang="en-US" sz="1800" dirty="0">
                <a:solidFill>
                  <a:schemeClr val="tx1">
                    <a:lumMod val="95000"/>
                  </a:schemeClr>
                </a:solidFill>
                <a:effectLst/>
                <a:latin typeface="Helvetica" panose="020B0604020202020204" pitchFamily="34" charset="0"/>
                <a:ea typeface="Times New Roman" panose="02020603050405020304" pitchFamily="18" charset="0"/>
              </a:rPr>
              <a:t> in </a:t>
            </a:r>
            <a:r>
              <a:rPr lang="en-US" sz="1800" dirty="0" err="1">
                <a:solidFill>
                  <a:schemeClr val="tx1">
                    <a:lumMod val="95000"/>
                  </a:schemeClr>
                </a:solidFill>
                <a:effectLst/>
                <a:latin typeface="Helvetica" panose="020B0604020202020204" pitchFamily="34" charset="0"/>
                <a:ea typeface="Times New Roman" panose="02020603050405020304" pitchFamily="18" charset="0"/>
              </a:rPr>
              <a:t>parkside</a:t>
            </a:r>
            <a:r>
              <a:rPr lang="en-US" sz="1800" dirty="0">
                <a:solidFill>
                  <a:schemeClr val="tx1">
                    <a:lumMod val="95000"/>
                  </a:schemeClr>
                </a:solidFill>
                <a:effectLst/>
                <a:latin typeface="Helvetica" panose="020B0604020202020204" pitchFamily="34" charset="0"/>
                <a:ea typeface="Times New Roman" panose="02020603050405020304" pitchFamily="18" charset="0"/>
              </a:rPr>
              <a:t> drive and </a:t>
            </a:r>
            <a:r>
              <a:rPr lang="en-US" sz="1800" dirty="0" err="1">
                <a:solidFill>
                  <a:schemeClr val="tx1">
                    <a:lumMod val="95000"/>
                  </a:schemeClr>
                </a:solidFill>
                <a:effectLst/>
                <a:latin typeface="Helvetica" panose="020B0604020202020204" pitchFamily="34" charset="0"/>
                <a:ea typeface="Times New Roman" panose="02020603050405020304" pitchFamily="18" charset="0"/>
              </a:rPr>
              <a:t>bayview</a:t>
            </a:r>
            <a:r>
              <a:rPr lang="en-US" sz="1800" dirty="0">
                <a:solidFill>
                  <a:schemeClr val="tx1">
                    <a:lumMod val="95000"/>
                  </a:schemeClr>
                </a:solidFill>
                <a:effectLst/>
                <a:latin typeface="Helvetica" panose="020B0604020202020204" pitchFamily="34" charset="0"/>
                <a:ea typeface="Times New Roman" panose="02020603050405020304" pitchFamily="18" charset="0"/>
              </a:rPr>
              <a:t> avenue </a:t>
            </a:r>
            <a:r>
              <a:rPr lang="en-US" sz="1800" dirty="0" err="1">
                <a:solidFill>
                  <a:schemeClr val="tx1">
                    <a:lumMod val="95000"/>
                  </a:schemeClr>
                </a:solidFill>
                <a:effectLst/>
                <a:latin typeface="Helvetica" panose="020B0604020202020204" pitchFamily="34" charset="0"/>
                <a:ea typeface="Times New Roman" panose="02020603050405020304" pitchFamily="18" charset="0"/>
              </a:rPr>
              <a:t>bloor</a:t>
            </a:r>
            <a:r>
              <a:rPr lang="en-US" sz="1800" dirty="0">
                <a:solidFill>
                  <a:schemeClr val="tx1">
                    <a:lumMod val="95000"/>
                  </a:schemeClr>
                </a:solidFill>
                <a:effectLst/>
                <a:latin typeface="Helvetica" panose="020B0604020202020204" pitchFamily="34" charset="0"/>
                <a:ea typeface="Times New Roman" panose="02020603050405020304" pitchFamily="18" charset="0"/>
              </a:rPr>
              <a:t> street areas as the competition seems to be low. Looking at nearby venues, it seems Cluster 4 might be a good location as there are not a lot of </a:t>
            </a:r>
            <a:r>
              <a:rPr lang="en-US" sz="1800" dirty="0" err="1">
                <a:solidFill>
                  <a:schemeClr val="tx1">
                    <a:lumMod val="95000"/>
                  </a:schemeClr>
                </a:solidFill>
                <a:effectLst/>
                <a:latin typeface="Helvetica" panose="020B0604020202020204" pitchFamily="34" charset="0"/>
                <a:ea typeface="Times New Roman" panose="02020603050405020304" pitchFamily="18" charset="0"/>
              </a:rPr>
              <a:t>italian</a:t>
            </a:r>
            <a:r>
              <a:rPr lang="en-US" sz="1800" dirty="0">
                <a:solidFill>
                  <a:schemeClr val="tx1">
                    <a:lumMod val="95000"/>
                  </a:schemeClr>
                </a:solidFill>
                <a:effectLst/>
                <a:latin typeface="Helvetica" panose="020B0604020202020204" pitchFamily="34" charset="0"/>
                <a:ea typeface="Times New Roman" panose="02020603050405020304" pitchFamily="18" charset="0"/>
              </a:rPr>
              <a:t> restaurants in these areas. Therefore, this project recommends the entrepreneur to open an authentic Burmese restaurant in these locations with little to no competition. Nonetheless, if the food is authentic, affordable and good taste, I am confident that it will have great following everywhere.</a:t>
            </a:r>
            <a:endParaRPr lang="en-US" sz="1800" dirty="0">
              <a:solidFill>
                <a:schemeClr val="tx1">
                  <a:lumMod val="95000"/>
                </a:schemeClr>
              </a:solidFill>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598DAC4A-01C9-4EE4-ADCE-B8E5DCB1E7D9}"/>
              </a:ext>
            </a:extLst>
          </p:cNvPr>
          <p:cNvSpPr>
            <a:spLocks noGrp="1"/>
          </p:cNvSpPr>
          <p:nvPr>
            <p:ph type="sldNum" sz="quarter" idx="12"/>
          </p:nvPr>
        </p:nvSpPr>
        <p:spPr/>
        <p:txBody>
          <a:bodyPr/>
          <a:lstStyle/>
          <a:p>
            <a:fld id="{948E3D16-7811-4214-9B4F-F4649B4E52C2}" type="slidenum">
              <a:rPr lang="en-US" smtClean="0"/>
              <a:t>15</a:t>
            </a:fld>
            <a:endParaRPr lang="en-US"/>
          </a:p>
        </p:txBody>
      </p:sp>
    </p:spTree>
    <p:extLst>
      <p:ext uri="{BB962C8B-B14F-4D97-AF65-F5344CB8AC3E}">
        <p14:creationId xmlns:p14="http://schemas.microsoft.com/office/powerpoint/2010/main" val="2302433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40E0-A656-411A-9FFD-A0546C69FA51}"/>
              </a:ext>
            </a:extLst>
          </p:cNvPr>
          <p:cNvSpPr>
            <a:spLocks noGrp="1"/>
          </p:cNvSpPr>
          <p:nvPr>
            <p:ph type="title"/>
          </p:nvPr>
        </p:nvSpPr>
        <p:spPr>
          <a:xfrm>
            <a:off x="4136210" y="2107581"/>
            <a:ext cx="10018713" cy="1752599"/>
          </a:xfrm>
        </p:spPr>
        <p:txBody>
          <a:bodyPr/>
          <a:lstStyle/>
          <a:p>
            <a:r>
              <a:rPr lang="en-US" dirty="0"/>
              <a:t>Thank You!!!!</a:t>
            </a:r>
          </a:p>
        </p:txBody>
      </p:sp>
      <p:sp>
        <p:nvSpPr>
          <p:cNvPr id="5" name="Slide Number Placeholder 4"/>
          <p:cNvSpPr>
            <a:spLocks noGrp="1"/>
          </p:cNvSpPr>
          <p:nvPr>
            <p:ph type="sldNum" sz="quarter" idx="12"/>
          </p:nvPr>
        </p:nvSpPr>
        <p:spPr/>
        <p:txBody>
          <a:bodyPr/>
          <a:lstStyle/>
          <a:p>
            <a:fld id="{948E3D16-7811-4214-9B4F-F4649B4E52C2}" type="slidenum">
              <a:rPr lang="en-US" smtClean="0"/>
              <a:t>16</a:t>
            </a:fld>
            <a:endParaRPr lang="en-US"/>
          </a:p>
        </p:txBody>
      </p:sp>
      <p:sp>
        <p:nvSpPr>
          <p:cNvPr id="6" name="Content Placeholder 5">
            <a:extLst>
              <a:ext uri="{FF2B5EF4-FFF2-40B4-BE49-F238E27FC236}">
                <a16:creationId xmlns:a16="http://schemas.microsoft.com/office/drawing/2014/main" id="{A3E6442D-BBD1-46C3-B4A4-49F49036DCFA}"/>
              </a:ext>
            </a:extLst>
          </p:cNvPr>
          <p:cNvSpPr>
            <a:spLocks noGrp="1"/>
          </p:cNvSpPr>
          <p:nvPr>
            <p:ph idx="1"/>
          </p:nvPr>
        </p:nvSpPr>
        <p:spPr>
          <a:xfrm flipV="1">
            <a:off x="1103312" y="3534935"/>
            <a:ext cx="8946541" cy="200723"/>
          </a:xfrm>
        </p:spPr>
        <p:txBody>
          <a:bodyPr>
            <a:normAutofit fontScale="40000" lnSpcReduction="20000"/>
          </a:bodyPr>
          <a:lstStyle/>
          <a:p>
            <a:pPr marL="0" indent="0">
              <a:buNone/>
            </a:pPr>
            <a:r>
              <a:rPr lang="en-IN" dirty="0"/>
              <a:t>A</a:t>
            </a:r>
          </a:p>
        </p:txBody>
      </p:sp>
    </p:spTree>
    <p:extLst>
      <p:ext uri="{BB962C8B-B14F-4D97-AF65-F5344CB8AC3E}">
        <p14:creationId xmlns:p14="http://schemas.microsoft.com/office/powerpoint/2010/main" val="2626208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711" y="232585"/>
            <a:ext cx="9404723" cy="758015"/>
          </a:xfrm>
        </p:spPr>
        <p:txBody>
          <a:bodyPr/>
          <a:lstStyle/>
          <a:p>
            <a:r>
              <a:rPr lang="en-US" dirty="0"/>
              <a:t>Presentation Outline</a:t>
            </a:r>
            <a:endParaRPr lang="en-IN" dirty="0"/>
          </a:p>
        </p:txBody>
      </p:sp>
      <p:sp>
        <p:nvSpPr>
          <p:cNvPr id="3" name="Content Placeholder 2"/>
          <p:cNvSpPr>
            <a:spLocks noGrp="1"/>
          </p:cNvSpPr>
          <p:nvPr>
            <p:ph idx="1"/>
          </p:nvPr>
        </p:nvSpPr>
        <p:spPr>
          <a:xfrm>
            <a:off x="1103312" y="1062318"/>
            <a:ext cx="10501500" cy="5567082"/>
          </a:xfrm>
        </p:spPr>
        <p:txBody>
          <a:bodyPr>
            <a:normAutofit/>
          </a:bodyPr>
          <a:lstStyle/>
          <a:p>
            <a:pPr>
              <a:lnSpc>
                <a:spcPct val="150000"/>
              </a:lnSpc>
              <a:spcAft>
                <a:spcPts val="600"/>
              </a:spcAft>
              <a:defRPr/>
            </a:pPr>
            <a:r>
              <a:rPr lang="en-US" sz="1800" kern="0" dirty="0">
                <a:solidFill>
                  <a:schemeClr val="tx1">
                    <a:lumMod val="95000"/>
                  </a:schemeClr>
                </a:solidFill>
                <a:latin typeface="Arial" panose="020B0604020202020204" pitchFamily="34" charset="0"/>
                <a:cs typeface="Arial" panose="020B0604020202020204" pitchFamily="34" charset="0"/>
              </a:rPr>
              <a:t>Introduction: BUSINESS PROBLEM</a:t>
            </a:r>
          </a:p>
          <a:p>
            <a:pPr>
              <a:lnSpc>
                <a:spcPct val="150000"/>
              </a:lnSpc>
              <a:spcAft>
                <a:spcPts val="600"/>
              </a:spcAft>
              <a:defRPr/>
            </a:pPr>
            <a:r>
              <a:rPr lang="en-US"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Background</a:t>
            </a:r>
          </a:p>
          <a:p>
            <a:pPr>
              <a:lnSpc>
                <a:spcPct val="150000"/>
              </a:lnSpc>
              <a:spcAft>
                <a:spcPts val="600"/>
              </a:spcAft>
              <a:defRPr/>
            </a:pPr>
            <a:r>
              <a:rPr lang="en-US"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Problem description</a:t>
            </a:r>
          </a:p>
          <a:p>
            <a:pPr>
              <a:lnSpc>
                <a:spcPct val="150000"/>
              </a:lnSpc>
              <a:spcAft>
                <a:spcPts val="600"/>
              </a:spcAft>
              <a:defRPr/>
            </a:pPr>
            <a:r>
              <a:rPr lang="en-US" sz="1800" dirty="0">
                <a:solidFill>
                  <a:schemeClr val="tx1">
                    <a:lumMod val="95000"/>
                  </a:schemeClr>
                </a:solidFill>
                <a:latin typeface="Arial" panose="020B0604020202020204" pitchFamily="34" charset="0"/>
                <a:ea typeface="Times New Roman" panose="02020603050405020304" pitchFamily="18" charset="0"/>
                <a:cs typeface="Arial" panose="020B0604020202020204" pitchFamily="34" charset="0"/>
              </a:rPr>
              <a:t> </a:t>
            </a:r>
            <a:r>
              <a:rPr lang="en-US"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Target audience</a:t>
            </a:r>
          </a:p>
          <a:p>
            <a:pPr>
              <a:lnSpc>
                <a:spcPct val="150000"/>
              </a:lnSpc>
              <a:spcAft>
                <a:spcPts val="600"/>
              </a:spcAft>
              <a:defRPr/>
            </a:pPr>
            <a:r>
              <a:rPr lang="en-US"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1800" dirty="0">
                <a:solidFill>
                  <a:schemeClr val="tx1">
                    <a:lumMod val="95000"/>
                  </a:schemeClr>
                </a:solidFill>
                <a:effectLst/>
                <a:latin typeface="Arial" panose="020B0604020202020204" pitchFamily="34" charset="0"/>
                <a:ea typeface="Calibri" panose="020F0502020204030204" pitchFamily="34" charset="0"/>
                <a:cs typeface="Arial" panose="020B0604020202020204" pitchFamily="34" charset="0"/>
              </a:rPr>
              <a:t>Success Criteria</a:t>
            </a:r>
          </a:p>
          <a:p>
            <a:pPr>
              <a:lnSpc>
                <a:spcPct val="150000"/>
              </a:lnSpc>
              <a:spcAft>
                <a:spcPts val="600"/>
              </a:spcAft>
              <a:defRPr/>
            </a:pPr>
            <a:r>
              <a:rPr lang="en-US" sz="1800" kern="0" dirty="0">
                <a:solidFill>
                  <a:schemeClr val="tx1">
                    <a:lumMod val="95000"/>
                  </a:schemeClr>
                </a:solidFill>
                <a:latin typeface="Arial" panose="020B0604020202020204" pitchFamily="34" charset="0"/>
                <a:cs typeface="Arial" panose="020B0604020202020204" pitchFamily="34" charset="0"/>
              </a:rPr>
              <a:t>DATA</a:t>
            </a:r>
          </a:p>
          <a:p>
            <a:pPr>
              <a:lnSpc>
                <a:spcPct val="150000"/>
              </a:lnSpc>
              <a:spcAft>
                <a:spcPts val="600"/>
              </a:spcAft>
              <a:defRPr/>
            </a:pPr>
            <a:r>
              <a:rPr lang="en-US" sz="1800" kern="0" dirty="0">
                <a:solidFill>
                  <a:schemeClr val="tx1">
                    <a:lumMod val="95000"/>
                  </a:schemeClr>
                </a:solidFill>
                <a:latin typeface="Arial" panose="020B0604020202020204" pitchFamily="34" charset="0"/>
                <a:cs typeface="Arial" panose="020B0604020202020204" pitchFamily="34" charset="0"/>
              </a:rPr>
              <a:t>Methodology</a:t>
            </a:r>
          </a:p>
          <a:p>
            <a:pPr>
              <a:lnSpc>
                <a:spcPct val="150000"/>
              </a:lnSpc>
              <a:spcAft>
                <a:spcPts val="600"/>
              </a:spcAft>
              <a:defRPr/>
            </a:pPr>
            <a:r>
              <a:rPr lang="en-US" sz="1800" kern="0" dirty="0">
                <a:solidFill>
                  <a:schemeClr val="tx1">
                    <a:lumMod val="95000"/>
                  </a:schemeClr>
                </a:solidFill>
                <a:latin typeface="Arial" panose="020B0604020202020204" pitchFamily="34" charset="0"/>
                <a:cs typeface="Arial" panose="020B0604020202020204" pitchFamily="34" charset="0"/>
              </a:rPr>
              <a:t>Analysis</a:t>
            </a:r>
          </a:p>
          <a:p>
            <a:pPr>
              <a:lnSpc>
                <a:spcPct val="150000"/>
              </a:lnSpc>
              <a:spcAft>
                <a:spcPts val="600"/>
              </a:spcAft>
              <a:defRPr/>
            </a:pPr>
            <a:r>
              <a:rPr lang="en-US" sz="1800" kern="0" dirty="0">
                <a:solidFill>
                  <a:schemeClr val="tx1">
                    <a:lumMod val="95000"/>
                  </a:schemeClr>
                </a:solidFill>
                <a:latin typeface="Arial" panose="020B0604020202020204" pitchFamily="34" charset="0"/>
                <a:cs typeface="Arial" panose="020B0604020202020204" pitchFamily="34" charset="0"/>
              </a:rPr>
              <a:t>conclusion	</a:t>
            </a:r>
            <a:r>
              <a:rPr lang="en-US" sz="1800" kern="0" dirty="0">
                <a:latin typeface="Arial" panose="020B0604020202020204" pitchFamily="34" charset="0"/>
                <a:cs typeface="Arial" panose="020B0604020202020204" pitchFamily="34" charset="0"/>
              </a:rPr>
              <a:t>	</a:t>
            </a:r>
            <a:r>
              <a:rPr lang="en-US" kern="0" dirty="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948E3D16-7811-4214-9B4F-F4649B4E52C2}" type="slidenum">
              <a:rPr lang="en-US" smtClean="0"/>
              <a:t>2</a:t>
            </a:fld>
            <a:endParaRPr lang="en-US"/>
          </a:p>
        </p:txBody>
      </p:sp>
    </p:spTree>
    <p:extLst>
      <p:ext uri="{BB962C8B-B14F-4D97-AF65-F5344CB8AC3E}">
        <p14:creationId xmlns:p14="http://schemas.microsoft.com/office/powerpoint/2010/main" val="1263038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817" y="1164942"/>
            <a:ext cx="9404723" cy="1400530"/>
          </a:xfrm>
        </p:spPr>
        <p:txBody>
          <a:bodyPr/>
          <a:lstStyle/>
          <a:p>
            <a:r>
              <a:rPr lang="en-US" dirty="0"/>
              <a:t>INTRODUCTION : BUSINESS PROBLEM</a:t>
            </a:r>
          </a:p>
        </p:txBody>
      </p:sp>
      <p:sp>
        <p:nvSpPr>
          <p:cNvPr id="3" name="Content Placeholder 2"/>
          <p:cNvSpPr>
            <a:spLocks noGrp="1"/>
          </p:cNvSpPr>
          <p:nvPr>
            <p:ph idx="1"/>
          </p:nvPr>
        </p:nvSpPr>
        <p:spPr>
          <a:xfrm>
            <a:off x="1484310" y="2666999"/>
            <a:ext cx="10018713" cy="3139441"/>
          </a:xfrm>
        </p:spPr>
        <p:txBody>
          <a:bodyPr>
            <a:normAutofit/>
          </a:bodyPr>
          <a:lstStyle/>
          <a:p>
            <a:pPr marL="0" marR="0" indent="0">
              <a:lnSpc>
                <a:spcPct val="200000"/>
              </a:lnSpc>
              <a:spcBef>
                <a:spcPts val="0"/>
              </a:spcBef>
              <a:spcAft>
                <a:spcPts val="0"/>
              </a:spcAft>
              <a:buNone/>
            </a:pPr>
            <a:r>
              <a:rPr lang="en-US" sz="1800" dirty="0">
                <a:solidFill>
                  <a:schemeClr val="tx1">
                    <a:lumMod val="95000"/>
                  </a:schemeClr>
                </a:solidFill>
                <a:effectLst/>
                <a:latin typeface="Times New Roman" panose="02020603050405020304" pitchFamily="18" charset="0"/>
                <a:ea typeface="Times New Roman" panose="02020603050405020304" pitchFamily="18" charset="0"/>
              </a:rPr>
              <a:t>In this project we will try to find an location for a </a:t>
            </a:r>
            <a:r>
              <a:rPr lang="en-US" sz="1800" dirty="0" err="1">
                <a:solidFill>
                  <a:schemeClr val="tx1">
                    <a:lumMod val="95000"/>
                  </a:schemeClr>
                </a:solidFill>
                <a:effectLst/>
                <a:latin typeface="Times New Roman" panose="02020603050405020304" pitchFamily="18" charset="0"/>
                <a:ea typeface="Times New Roman" panose="02020603050405020304" pitchFamily="18" charset="0"/>
              </a:rPr>
              <a:t>restaurant.Since</a:t>
            </a:r>
            <a:r>
              <a:rPr lang="en-US" sz="1800" dirty="0">
                <a:solidFill>
                  <a:schemeClr val="tx1">
                    <a:lumMod val="95000"/>
                  </a:schemeClr>
                </a:solidFill>
                <a:effectLst/>
                <a:latin typeface="Times New Roman" panose="02020603050405020304" pitchFamily="18" charset="0"/>
                <a:ea typeface="Times New Roman" panose="02020603050405020304" pitchFamily="18" charset="0"/>
              </a:rPr>
              <a:t> there are lots of restaurants in Toronto we will try to detect locations that are not already crowded with restaurants. We are also particularly interested in areas with no Indian restaurants in vicinity. We would also prefer locations as close to city center as possible, assuming that first two conditions are met.</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948E3D16-7811-4214-9B4F-F4649B4E52C2}" type="slidenum">
              <a:rPr lang="en-US" smtClean="0"/>
              <a:t>3</a:t>
            </a:fld>
            <a:endParaRPr lang="en-US"/>
          </a:p>
        </p:txBody>
      </p:sp>
    </p:spTree>
    <p:extLst>
      <p:ext uri="{BB962C8B-B14F-4D97-AF65-F5344CB8AC3E}">
        <p14:creationId xmlns:p14="http://schemas.microsoft.com/office/powerpoint/2010/main" val="388283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8353-1939-41C0-AD3A-632A9D8DC3A4}"/>
              </a:ext>
            </a:extLst>
          </p:cNvPr>
          <p:cNvSpPr>
            <a:spLocks noGrp="1"/>
          </p:cNvSpPr>
          <p:nvPr>
            <p:ph type="title"/>
          </p:nvPr>
        </p:nvSpPr>
        <p:spPr>
          <a:xfrm>
            <a:off x="1236661" y="1176618"/>
            <a:ext cx="9404723" cy="1400530"/>
          </a:xfrm>
        </p:spPr>
        <p:txBody>
          <a:bodyPr/>
          <a:lstStyle/>
          <a:p>
            <a:r>
              <a:rPr lang="en-US" sz="4400" b="1"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                         Background</a:t>
            </a:r>
            <a:br>
              <a:rPr lang="en-US" sz="4400" b="1" dirty="0">
                <a:solidFill>
                  <a:schemeClr val="tx1">
                    <a:lumMod val="95000"/>
                  </a:schemeClr>
                </a:solidFill>
              </a:rPr>
            </a:br>
            <a:endParaRPr lang="en-US" sz="4400" b="1" dirty="0">
              <a:solidFill>
                <a:schemeClr val="tx1">
                  <a:lumMod val="95000"/>
                </a:schemeClr>
              </a:solidFill>
            </a:endParaRPr>
          </a:p>
        </p:txBody>
      </p:sp>
      <p:sp>
        <p:nvSpPr>
          <p:cNvPr id="3" name="Content Placeholder 2">
            <a:extLst>
              <a:ext uri="{FF2B5EF4-FFF2-40B4-BE49-F238E27FC236}">
                <a16:creationId xmlns:a16="http://schemas.microsoft.com/office/drawing/2014/main" id="{8C80F508-AC64-4499-A6D9-386EEF183242}"/>
              </a:ext>
            </a:extLst>
          </p:cNvPr>
          <p:cNvSpPr>
            <a:spLocks noGrp="1"/>
          </p:cNvSpPr>
          <p:nvPr>
            <p:ph idx="1"/>
          </p:nvPr>
        </p:nvSpPr>
        <p:spPr>
          <a:xfrm>
            <a:off x="1017585" y="2844928"/>
            <a:ext cx="10018713" cy="3889248"/>
          </a:xfrm>
        </p:spPr>
        <p:txBody>
          <a:bodyPr>
            <a:normAutofit/>
          </a:bodyPr>
          <a:lstStyle/>
          <a:p>
            <a:pPr marL="0" marR="0" indent="0">
              <a:lnSpc>
                <a:spcPct val="200000"/>
              </a:lnSpc>
              <a:spcBef>
                <a:spcPts val="1000"/>
              </a:spcBef>
              <a:spcAft>
                <a:spcPts val="0"/>
              </a:spcAft>
              <a:buNone/>
            </a:pPr>
            <a:r>
              <a:rPr lang="en-US" sz="1800" dirty="0">
                <a:solidFill>
                  <a:schemeClr val="tx1">
                    <a:lumMod val="95000"/>
                  </a:schemeClr>
                </a:solidFill>
                <a:effectLst/>
                <a:latin typeface="Times New Roman" panose="02020603050405020304" pitchFamily="18" charset="0"/>
                <a:ea typeface="Times New Roman" panose="02020603050405020304" pitchFamily="18" charset="0"/>
              </a:rPr>
              <a:t>There is a </a:t>
            </a:r>
            <a:r>
              <a:rPr lang="en-US" sz="1800" dirty="0" err="1">
                <a:solidFill>
                  <a:schemeClr val="tx1">
                    <a:lumMod val="95000"/>
                  </a:schemeClr>
                </a:solidFill>
                <a:effectLst/>
                <a:latin typeface="Times New Roman" panose="02020603050405020304" pitchFamily="18" charset="0"/>
                <a:ea typeface="Times New Roman" panose="02020603050405020304" pitchFamily="18" charset="0"/>
              </a:rPr>
              <a:t>resturant</a:t>
            </a:r>
            <a:r>
              <a:rPr lang="en-US" sz="1800" dirty="0">
                <a:solidFill>
                  <a:schemeClr val="tx1">
                    <a:lumMod val="95000"/>
                  </a:schemeClr>
                </a:solidFill>
                <a:effectLst/>
                <a:latin typeface="Times New Roman" panose="02020603050405020304" pitchFamily="18" charset="0"/>
                <a:ea typeface="Times New Roman" panose="02020603050405020304" pitchFamily="18" charset="0"/>
              </a:rPr>
              <a:t> contractor in one of the boroughs of Toronto (Scarborough). This contractor looking for the places such as Different types of Restaurants, Bakery, Breakfast Spot, Brewery and Café with fresh and high-quality. The contractor wants to build a restaurant for the Italian food lovers inside the borough, so that they will support more customers and also bring better "Quality of Service" to the there customers.</a:t>
            </a:r>
          </a:p>
          <a:p>
            <a:pPr marL="0" indent="0">
              <a:buNone/>
            </a:pPr>
            <a:endParaRPr lang="en-US" dirty="0"/>
          </a:p>
        </p:txBody>
      </p:sp>
      <p:sp>
        <p:nvSpPr>
          <p:cNvPr id="4" name="Slide Number Placeholder 3"/>
          <p:cNvSpPr>
            <a:spLocks noGrp="1"/>
          </p:cNvSpPr>
          <p:nvPr>
            <p:ph type="sldNum" sz="quarter" idx="12"/>
          </p:nvPr>
        </p:nvSpPr>
        <p:spPr/>
        <p:txBody>
          <a:bodyPr/>
          <a:lstStyle/>
          <a:p>
            <a:fld id="{948E3D16-7811-4214-9B4F-F4649B4E52C2}" type="slidenum">
              <a:rPr lang="en-US" smtClean="0"/>
              <a:t>4</a:t>
            </a:fld>
            <a:endParaRPr lang="en-US"/>
          </a:p>
        </p:txBody>
      </p:sp>
    </p:spTree>
    <p:extLst>
      <p:ext uri="{BB962C8B-B14F-4D97-AF65-F5344CB8AC3E}">
        <p14:creationId xmlns:p14="http://schemas.microsoft.com/office/powerpoint/2010/main" val="3715865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928968"/>
            <a:ext cx="9404723" cy="1400530"/>
          </a:xfrm>
        </p:spPr>
        <p:txBody>
          <a:bodyPr/>
          <a:lstStyle/>
          <a:p>
            <a:r>
              <a:rPr lang="en-US" dirty="0"/>
              <a:t>             </a:t>
            </a:r>
            <a:r>
              <a:rPr lang="en-US" sz="5400" b="1"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Problem Description</a:t>
            </a:r>
            <a:endParaRPr lang="en-US" sz="5400" b="1" dirty="0">
              <a:solidFill>
                <a:schemeClr val="tx1">
                  <a:lumMod val="95000"/>
                </a:schemeClr>
              </a:solidFill>
            </a:endParaRPr>
          </a:p>
        </p:txBody>
      </p:sp>
      <p:sp>
        <p:nvSpPr>
          <p:cNvPr id="4" name="Slide Number Placeholder 3"/>
          <p:cNvSpPr>
            <a:spLocks noGrp="1"/>
          </p:cNvSpPr>
          <p:nvPr>
            <p:ph type="sldNum" sz="quarter" idx="12"/>
          </p:nvPr>
        </p:nvSpPr>
        <p:spPr/>
        <p:txBody>
          <a:bodyPr/>
          <a:lstStyle/>
          <a:p>
            <a:fld id="{948E3D16-7811-4214-9B4F-F4649B4E52C2}" type="slidenum">
              <a:rPr lang="en-US" smtClean="0"/>
              <a:t>5</a:t>
            </a:fld>
            <a:endParaRPr lang="en-US"/>
          </a:p>
        </p:txBody>
      </p:sp>
      <p:sp>
        <p:nvSpPr>
          <p:cNvPr id="5" name="Rectangle 4">
            <a:extLst>
              <a:ext uri="{FF2B5EF4-FFF2-40B4-BE49-F238E27FC236}">
                <a16:creationId xmlns:a16="http://schemas.microsoft.com/office/drawing/2014/main" id="{AA7962E6-D073-4489-BA10-758DA07EF2B5}"/>
              </a:ext>
            </a:extLst>
          </p:cNvPr>
          <p:cNvSpPr/>
          <p:nvPr/>
        </p:nvSpPr>
        <p:spPr>
          <a:xfrm>
            <a:off x="4562567" y="3244334"/>
            <a:ext cx="184731" cy="369332"/>
          </a:xfrm>
          <a:prstGeom prst="rect">
            <a:avLst/>
          </a:prstGeom>
        </p:spPr>
        <p:txBody>
          <a:bodyPr wrap="none">
            <a:spAutoFit/>
          </a:bodyPr>
          <a:lstStyle/>
          <a:p>
            <a:endParaRPr lang="en-IN" dirty="0"/>
          </a:p>
        </p:txBody>
      </p:sp>
      <p:sp>
        <p:nvSpPr>
          <p:cNvPr id="6" name="Content Placeholder 5">
            <a:extLst>
              <a:ext uri="{FF2B5EF4-FFF2-40B4-BE49-F238E27FC236}">
                <a16:creationId xmlns:a16="http://schemas.microsoft.com/office/drawing/2014/main" id="{41D6EF73-E56D-417D-8D24-3A2F7BFF5DDD}"/>
              </a:ext>
            </a:extLst>
          </p:cNvPr>
          <p:cNvSpPr>
            <a:spLocks noGrp="1"/>
          </p:cNvSpPr>
          <p:nvPr>
            <p:ph idx="1"/>
          </p:nvPr>
        </p:nvSpPr>
        <p:spPr/>
        <p:txBody>
          <a:bodyPr>
            <a:normAutofit fontScale="92500" lnSpcReduction="20000"/>
          </a:bodyPr>
          <a:lstStyle/>
          <a:p>
            <a:pPr marL="0" marR="0" indent="0">
              <a:lnSpc>
                <a:spcPct val="200000"/>
              </a:lnSpc>
              <a:spcBef>
                <a:spcPts val="1200"/>
              </a:spcBef>
              <a:spcAft>
                <a:spcPts val="0"/>
              </a:spcAft>
              <a:buNone/>
            </a:pPr>
            <a:r>
              <a:rPr lang="en-US" sz="1900" dirty="0">
                <a:solidFill>
                  <a:schemeClr val="tx1">
                    <a:lumMod val="95000"/>
                  </a:schemeClr>
                </a:solidFill>
                <a:effectLst/>
                <a:latin typeface="Times New Roman" panose="02020603050405020304" pitchFamily="18" charset="0"/>
                <a:ea typeface="Times New Roman" panose="02020603050405020304" pitchFamily="18" charset="0"/>
              </a:rPr>
              <a:t>Since there are lots of restaurants in Toronto we will try to detect locations that are not already crowded with restaurants. We are also particularly interested in areas with no Indian restaurants in vicinity. We would also prefer locations as close to city center as possible, assuming that first two conditions are met.</a:t>
            </a:r>
          </a:p>
          <a:p>
            <a:pPr marL="0" marR="0" indent="0">
              <a:lnSpc>
                <a:spcPct val="200000"/>
              </a:lnSpc>
              <a:spcBef>
                <a:spcPts val="1200"/>
              </a:spcBef>
              <a:spcAft>
                <a:spcPts val="0"/>
              </a:spcAft>
              <a:buNone/>
            </a:pPr>
            <a:r>
              <a:rPr lang="en-US" sz="1900" dirty="0">
                <a:solidFill>
                  <a:schemeClr val="tx1">
                    <a:lumMod val="95000"/>
                  </a:schemeClr>
                </a:solidFill>
                <a:effectLst/>
                <a:latin typeface="Times New Roman" panose="02020603050405020304" pitchFamily="18" charset="0"/>
                <a:ea typeface="Times New Roman" panose="02020603050405020304" pitchFamily="18" charset="0"/>
              </a:rPr>
              <a:t>We will use our data science powers to generate a few most </a:t>
            </a:r>
            <a:r>
              <a:rPr lang="en-US" sz="1900" dirty="0" err="1">
                <a:solidFill>
                  <a:schemeClr val="tx1">
                    <a:lumMod val="95000"/>
                  </a:schemeClr>
                </a:solidFill>
                <a:effectLst/>
                <a:latin typeface="Times New Roman" panose="02020603050405020304" pitchFamily="18" charset="0"/>
                <a:ea typeface="Times New Roman" panose="02020603050405020304" pitchFamily="18" charset="0"/>
              </a:rPr>
              <a:t>promissing</a:t>
            </a:r>
            <a:r>
              <a:rPr lang="en-US" sz="1900" dirty="0">
                <a:solidFill>
                  <a:schemeClr val="tx1">
                    <a:lumMod val="95000"/>
                  </a:schemeClr>
                </a:solidFill>
                <a:effectLst/>
                <a:latin typeface="Times New Roman" panose="02020603050405020304" pitchFamily="18" charset="0"/>
                <a:ea typeface="Times New Roman" panose="02020603050405020304" pitchFamily="18" charset="0"/>
              </a:rPr>
              <a:t> neighborhoods based on this criteria. Advantages of each area will then be clearly expressed so that best possible final location can be chosen by stakeholders. this report will be targeted to stakeholders interested in opening an Italian restaurant in Toronto.</a:t>
            </a:r>
          </a:p>
          <a:p>
            <a:endParaRPr lang="en-US" dirty="0"/>
          </a:p>
        </p:txBody>
      </p:sp>
    </p:spTree>
    <p:extLst>
      <p:ext uri="{BB962C8B-B14F-4D97-AF65-F5344CB8AC3E}">
        <p14:creationId xmlns:p14="http://schemas.microsoft.com/office/powerpoint/2010/main" val="3985740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261" y="1063416"/>
            <a:ext cx="10018713" cy="1752599"/>
          </a:xfrm>
        </p:spPr>
        <p:txBody>
          <a:bodyPr/>
          <a:lstStyle/>
          <a:p>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r>
              <a:rPr lang="en-US" sz="4400" b="1" dirty="0">
                <a:solidFill>
                  <a:schemeClr val="tx1">
                    <a:lumMod val="95000"/>
                  </a:schemeClr>
                </a:solidFill>
                <a:latin typeface="Times New Roman" panose="02020603050405020304" pitchFamily="18" charset="0"/>
                <a:ea typeface="Times New Roman" panose="02020603050405020304" pitchFamily="18" charset="0"/>
              </a:rPr>
              <a:t>Target Audience</a:t>
            </a:r>
            <a:br>
              <a:rPr lang="en-US" dirty="0"/>
            </a:br>
            <a:endParaRPr lang="en-US" dirty="0"/>
          </a:p>
        </p:txBody>
      </p:sp>
      <p:sp>
        <p:nvSpPr>
          <p:cNvPr id="3" name="Content Placeholder 2"/>
          <p:cNvSpPr>
            <a:spLocks noGrp="1"/>
          </p:cNvSpPr>
          <p:nvPr>
            <p:ph idx="1"/>
          </p:nvPr>
        </p:nvSpPr>
        <p:spPr>
          <a:xfrm>
            <a:off x="1998658" y="2651760"/>
            <a:ext cx="8043739" cy="1554480"/>
          </a:xfrm>
        </p:spPr>
        <p:txBody>
          <a:bodyPr>
            <a:normAutofit/>
          </a:bodyPr>
          <a:lstStyle/>
          <a:p>
            <a:pPr marL="0" indent="0">
              <a:buNone/>
            </a:pPr>
            <a:r>
              <a:rPr lang="en-US" dirty="0">
                <a:solidFill>
                  <a:schemeClr val="tx1">
                    <a:lumMod val="95000"/>
                  </a:schemeClr>
                </a:solidFill>
                <a:effectLst/>
                <a:latin typeface="Times New Roman" panose="02020603050405020304" pitchFamily="18" charset="0"/>
                <a:ea typeface="Times New Roman" panose="02020603050405020304" pitchFamily="18" charset="0"/>
              </a:rPr>
              <a:t>Target audience for this project will be all the stakeholders who want establish restaurants or café in Toronto neighborhood and want a less populated area so that the competition to other stakeholders will be less in comparison to others.</a:t>
            </a:r>
          </a:p>
          <a:p>
            <a:pPr marL="0" indent="0">
              <a:buNone/>
            </a:pPr>
            <a:endParaRPr lang="en-GB" sz="8000" b="1" dirty="0"/>
          </a:p>
        </p:txBody>
      </p:sp>
      <p:sp>
        <p:nvSpPr>
          <p:cNvPr id="4" name="Slide Number Placeholder 3"/>
          <p:cNvSpPr>
            <a:spLocks noGrp="1"/>
          </p:cNvSpPr>
          <p:nvPr>
            <p:ph type="sldNum" sz="quarter" idx="12"/>
          </p:nvPr>
        </p:nvSpPr>
        <p:spPr/>
        <p:txBody>
          <a:bodyPr/>
          <a:lstStyle/>
          <a:p>
            <a:fld id="{948E3D16-7811-4214-9B4F-F4649B4E52C2}" type="slidenum">
              <a:rPr lang="en-US" smtClean="0"/>
              <a:t>6</a:t>
            </a:fld>
            <a:endParaRPr lang="en-US"/>
          </a:p>
        </p:txBody>
      </p:sp>
    </p:spTree>
    <p:extLst>
      <p:ext uri="{BB962C8B-B14F-4D97-AF65-F5344CB8AC3E}">
        <p14:creationId xmlns:p14="http://schemas.microsoft.com/office/powerpoint/2010/main" val="218833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308" y="1712713"/>
            <a:ext cx="9404723" cy="1400530"/>
          </a:xfrm>
        </p:spPr>
        <p:txBody>
          <a:bodyPr/>
          <a:lstStyle/>
          <a:p>
            <a:r>
              <a:rPr lang="en-GB" b="1" dirty="0"/>
              <a:t>                  Success criteria</a:t>
            </a:r>
            <a:endParaRPr lang="en-US" dirty="0"/>
          </a:p>
        </p:txBody>
      </p:sp>
      <p:sp>
        <p:nvSpPr>
          <p:cNvPr id="3" name="Content Placeholder 2"/>
          <p:cNvSpPr>
            <a:spLocks noGrp="1"/>
          </p:cNvSpPr>
          <p:nvPr>
            <p:ph idx="1"/>
          </p:nvPr>
        </p:nvSpPr>
        <p:spPr>
          <a:xfrm>
            <a:off x="1484310" y="2847975"/>
            <a:ext cx="8993189" cy="2943225"/>
          </a:xfrm>
        </p:spPr>
        <p:txBody>
          <a:bodyPr>
            <a:normAutofit/>
          </a:bodyPr>
          <a:lstStyle/>
          <a:p>
            <a:pPr marL="0" indent="0">
              <a:buNone/>
            </a:pPr>
            <a:r>
              <a:rPr lang="en-US" dirty="0">
                <a:solidFill>
                  <a:schemeClr val="tx1">
                    <a:lumMod val="95000"/>
                  </a:schemeClr>
                </a:solidFill>
                <a:effectLst/>
                <a:latin typeface="Times New Roman" panose="02020603050405020304" pitchFamily="18" charset="0"/>
                <a:ea typeface="Times New Roman" panose="02020603050405020304" pitchFamily="18" charset="0"/>
              </a:rPr>
              <a:t>The success criteria of this project will be a recommendation of area for new restaurant opening for the Italian food lovers on the basis of clusters in the nearby area.</a:t>
            </a:r>
          </a:p>
          <a:p>
            <a:pPr marL="0" indent="0">
              <a:buNone/>
            </a:pPr>
            <a:endParaRPr lang="en-US" dirty="0"/>
          </a:p>
        </p:txBody>
      </p:sp>
      <p:sp>
        <p:nvSpPr>
          <p:cNvPr id="5" name="Slide Number Placeholder 4"/>
          <p:cNvSpPr>
            <a:spLocks noGrp="1"/>
          </p:cNvSpPr>
          <p:nvPr>
            <p:ph type="sldNum" sz="quarter" idx="12"/>
          </p:nvPr>
        </p:nvSpPr>
        <p:spPr/>
        <p:txBody>
          <a:bodyPr/>
          <a:lstStyle/>
          <a:p>
            <a:fld id="{948E3D16-7811-4214-9B4F-F4649B4E52C2}" type="slidenum">
              <a:rPr lang="en-US" smtClean="0"/>
              <a:t>7</a:t>
            </a:fld>
            <a:endParaRPr lang="en-US"/>
          </a:p>
        </p:txBody>
      </p:sp>
    </p:spTree>
    <p:extLst>
      <p:ext uri="{BB962C8B-B14F-4D97-AF65-F5344CB8AC3E}">
        <p14:creationId xmlns:p14="http://schemas.microsoft.com/office/powerpoint/2010/main" val="4080094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b="1" dirty="0"/>
              <a:t>                          DATA</a:t>
            </a:r>
            <a:br>
              <a:rPr lang="en-US" dirty="0"/>
            </a:br>
            <a:endParaRPr lang="en-US" dirty="0"/>
          </a:p>
        </p:txBody>
      </p:sp>
      <p:sp>
        <p:nvSpPr>
          <p:cNvPr id="3" name="Content Placeholder 2"/>
          <p:cNvSpPr>
            <a:spLocks noGrp="1"/>
          </p:cNvSpPr>
          <p:nvPr>
            <p:ph idx="1"/>
          </p:nvPr>
        </p:nvSpPr>
        <p:spPr>
          <a:xfrm>
            <a:off x="646111" y="1519874"/>
            <a:ext cx="11288713" cy="4709022"/>
          </a:xfrm>
        </p:spPr>
        <p:txBody>
          <a:bodyPr>
            <a:normAutofit fontScale="85000" lnSpcReduction="10000"/>
          </a:bodyPr>
          <a:lstStyle/>
          <a:p>
            <a:pPr marL="0" indent="0">
              <a:buNone/>
            </a:pPr>
            <a:r>
              <a:rPr lang="en-US" b="1" dirty="0"/>
              <a:t> </a:t>
            </a:r>
            <a:endParaRPr lang="en-US" dirty="0"/>
          </a:p>
          <a:p>
            <a:pPr marL="0" marR="0" indent="0">
              <a:lnSpc>
                <a:spcPct val="200000"/>
              </a:lnSpc>
              <a:spcBef>
                <a:spcPts val="0"/>
              </a:spcBef>
              <a:spcAft>
                <a:spcPts val="0"/>
              </a:spcAft>
              <a:buNone/>
            </a:pPr>
            <a:r>
              <a:rPr lang="en-US" sz="19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The </a:t>
            </a:r>
            <a:r>
              <a:rPr lang="en-US" sz="1900" dirty="0" err="1">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dataframe</a:t>
            </a:r>
            <a:r>
              <a:rPr lang="en-US" sz="19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 will consist of three columns: </a:t>
            </a:r>
            <a:r>
              <a:rPr lang="en-US" sz="1900" dirty="0" err="1">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PostalCode</a:t>
            </a:r>
            <a:r>
              <a:rPr lang="en-US" sz="19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 Borough, and Neighborhood. Only process the cells that have an assigned borough.</a:t>
            </a:r>
            <a:r>
              <a:rPr lang="en-US" sz="1900" dirty="0">
                <a:solidFill>
                  <a:schemeClr val="tx1">
                    <a:lumMod val="95000"/>
                  </a:schemeClr>
                </a:solidFill>
                <a:effectLst/>
                <a:latin typeface="Times New Roman" panose="02020603050405020304" pitchFamily="18" charset="0"/>
                <a:ea typeface="Times New Roman" panose="02020603050405020304" pitchFamily="18" charset="0"/>
              </a:rPr>
              <a:t> number of existing restaurants in the neighborhood (any type of restaurant) number of and distance to Italian restaurants in the neighborhood, if any distance of neighborhood from city center We decided to use regularly spaced grid of locations, centered around city center, to define our neighborhoods.</a:t>
            </a:r>
          </a:p>
          <a:p>
            <a:pPr marL="0" marR="0" indent="0">
              <a:lnSpc>
                <a:spcPct val="200000"/>
              </a:lnSpc>
              <a:spcBef>
                <a:spcPts val="1200"/>
              </a:spcBef>
              <a:spcAft>
                <a:spcPts val="0"/>
              </a:spcAft>
              <a:buNone/>
            </a:pPr>
            <a:r>
              <a:rPr lang="en-US" sz="1900" dirty="0">
                <a:solidFill>
                  <a:schemeClr val="tx1">
                    <a:lumMod val="95000"/>
                  </a:schemeClr>
                </a:solidFill>
                <a:effectLst/>
                <a:latin typeface="Times New Roman" panose="02020603050405020304" pitchFamily="18" charset="0"/>
                <a:ea typeface="Times New Roman" panose="02020603050405020304" pitchFamily="18" charset="0"/>
              </a:rPr>
              <a:t>Following data sources will be needed to extract/generate the required information:</a:t>
            </a:r>
          </a:p>
          <a:p>
            <a:pPr marL="0" marR="0" indent="0">
              <a:lnSpc>
                <a:spcPct val="200000"/>
              </a:lnSpc>
              <a:spcBef>
                <a:spcPts val="1200"/>
              </a:spcBef>
              <a:spcAft>
                <a:spcPts val="0"/>
              </a:spcAft>
              <a:buNone/>
            </a:pPr>
            <a:r>
              <a:rPr lang="en-US" sz="1900" dirty="0">
                <a:solidFill>
                  <a:schemeClr val="tx1">
                    <a:lumMod val="95000"/>
                  </a:schemeClr>
                </a:solidFill>
                <a:effectLst/>
                <a:latin typeface="Times New Roman" panose="02020603050405020304" pitchFamily="18" charset="0"/>
                <a:ea typeface="Times New Roman" panose="02020603050405020304" pitchFamily="18" charset="0"/>
              </a:rPr>
              <a:t>centers of candidate areas will be generated algorithmically and approximate addresses of centers of those areas will be obtained using Google Maps API reverse geocoding number of restaurants and their type and location in every neighborhood will be obtained using Foursquare API coordinate of Delhi center will be obtained using Google Maps API geocoding of well known </a:t>
            </a:r>
            <a:r>
              <a:rPr lang="en-US" sz="1900" dirty="0" err="1">
                <a:solidFill>
                  <a:schemeClr val="tx1">
                    <a:lumMod val="95000"/>
                  </a:schemeClr>
                </a:solidFill>
                <a:effectLst/>
                <a:latin typeface="Times New Roman" panose="02020603050405020304" pitchFamily="18" charset="0"/>
                <a:ea typeface="Times New Roman" panose="02020603050405020304" pitchFamily="18" charset="0"/>
              </a:rPr>
              <a:t>toronto</a:t>
            </a:r>
            <a:r>
              <a:rPr lang="en-US" sz="1900" dirty="0">
                <a:solidFill>
                  <a:schemeClr val="tx1">
                    <a:lumMod val="95000"/>
                  </a:schemeClr>
                </a:solidFill>
                <a:effectLst/>
                <a:latin typeface="Times New Roman" panose="02020603050405020304" pitchFamily="18" charset="0"/>
                <a:ea typeface="Times New Roman" panose="02020603050405020304" pitchFamily="18" charset="0"/>
              </a:rPr>
              <a:t> location.</a:t>
            </a:r>
          </a:p>
          <a:p>
            <a:pPr marL="0" indent="0">
              <a:buNone/>
            </a:pPr>
            <a:endParaRPr lang="en-US" sz="7200" dirty="0"/>
          </a:p>
          <a:p>
            <a:pPr marL="0" indent="0">
              <a:buNone/>
            </a:pPr>
            <a:endParaRPr lang="en-US" sz="5000" dirty="0"/>
          </a:p>
        </p:txBody>
      </p:sp>
      <p:sp>
        <p:nvSpPr>
          <p:cNvPr id="5" name="Slide Number Placeholder 4"/>
          <p:cNvSpPr>
            <a:spLocks noGrp="1"/>
          </p:cNvSpPr>
          <p:nvPr>
            <p:ph type="sldNum" sz="quarter" idx="12"/>
          </p:nvPr>
        </p:nvSpPr>
        <p:spPr/>
        <p:txBody>
          <a:bodyPr/>
          <a:lstStyle/>
          <a:p>
            <a:fld id="{948E3D16-7811-4214-9B4F-F4649B4E52C2}" type="slidenum">
              <a:rPr lang="en-US" smtClean="0"/>
              <a:t>8</a:t>
            </a:fld>
            <a:endParaRPr lang="en-US"/>
          </a:p>
        </p:txBody>
      </p:sp>
    </p:spTree>
    <p:extLst>
      <p:ext uri="{BB962C8B-B14F-4D97-AF65-F5344CB8AC3E}">
        <p14:creationId xmlns:p14="http://schemas.microsoft.com/office/powerpoint/2010/main" val="1189246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7BF9-A5DE-41A7-97D4-B01F42963C8A}"/>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A3B70128-C23F-4662-A06E-3A116A51C3E7}"/>
              </a:ext>
            </a:extLst>
          </p:cNvPr>
          <p:cNvSpPr>
            <a:spLocks noGrp="1"/>
          </p:cNvSpPr>
          <p:nvPr>
            <p:ph idx="1"/>
          </p:nvPr>
        </p:nvSpPr>
        <p:spPr/>
        <p:txBody>
          <a:bodyPr>
            <a:normAutofit/>
          </a:bodyPr>
          <a:lstStyle/>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948E3D16-7811-4214-9B4F-F4649B4E52C2}" type="slidenum">
              <a:rPr lang="en-US" smtClean="0"/>
              <a:t>9</a:t>
            </a:fld>
            <a:endParaRPr lang="en-US"/>
          </a:p>
        </p:txBody>
      </p:sp>
      <p:sp>
        <p:nvSpPr>
          <p:cNvPr id="8" name="TextBox 7">
            <a:extLst>
              <a:ext uri="{FF2B5EF4-FFF2-40B4-BE49-F238E27FC236}">
                <a16:creationId xmlns:a16="http://schemas.microsoft.com/office/drawing/2014/main" id="{DBA7B5AD-121B-460E-8059-6FC4E6CBE458}"/>
              </a:ext>
            </a:extLst>
          </p:cNvPr>
          <p:cNvSpPr txBox="1"/>
          <p:nvPr/>
        </p:nvSpPr>
        <p:spPr>
          <a:xfrm>
            <a:off x="646111" y="1530082"/>
            <a:ext cx="5124450" cy="861774"/>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US" sz="1800" b="1" i="0" u="none" strike="noStrike" dirty="0">
                <a:solidFill>
                  <a:srgbClr val="FFFFFF"/>
                </a:solidFill>
                <a:effectLst/>
                <a:latin typeface="Century Gothic" panose="020B0502020202020204" pitchFamily="34" charset="0"/>
              </a:rPr>
              <a:t>Part 1: Identifying Postal Codes (and then Neighborhoods) </a:t>
            </a:r>
          </a:p>
          <a:p>
            <a:pPr rtl="0" fontAlgn="base">
              <a:spcBef>
                <a:spcPts val="0"/>
              </a:spcBef>
              <a:spcAft>
                <a:spcPts val="0"/>
              </a:spcAft>
              <a:buFont typeface="Arial" panose="020B0604020202020204" pitchFamily="34" charset="0"/>
              <a:buChar char="•"/>
            </a:pPr>
            <a:endParaRPr lang="en-US" sz="1400" b="1" i="0" u="none" strike="noStrike" dirty="0">
              <a:solidFill>
                <a:srgbClr val="86D1D8"/>
              </a:solidFill>
              <a:effectLst/>
              <a:latin typeface="Noto Sans Symbols"/>
            </a:endParaRPr>
          </a:p>
        </p:txBody>
      </p:sp>
      <p:pic>
        <p:nvPicPr>
          <p:cNvPr id="10" name="Picture 9">
            <a:extLst>
              <a:ext uri="{FF2B5EF4-FFF2-40B4-BE49-F238E27FC236}">
                <a16:creationId xmlns:a16="http://schemas.microsoft.com/office/drawing/2014/main" id="{71A15F3F-FD4D-4352-8B32-0EF2DD369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6050" y="2391856"/>
            <a:ext cx="5257799" cy="4195480"/>
          </a:xfrm>
          <a:prstGeom prst="rect">
            <a:avLst/>
          </a:prstGeom>
        </p:spPr>
      </p:pic>
      <p:pic>
        <p:nvPicPr>
          <p:cNvPr id="11" name="Picture 10">
            <a:extLst>
              <a:ext uri="{FF2B5EF4-FFF2-40B4-BE49-F238E27FC236}">
                <a16:creationId xmlns:a16="http://schemas.microsoft.com/office/drawing/2014/main" id="{1F0B14C0-2C99-4D83-A7E4-1700B9EC5A05}"/>
              </a:ext>
            </a:extLst>
          </p:cNvPr>
          <p:cNvPicPr/>
          <p:nvPr/>
        </p:nvPicPr>
        <p:blipFill>
          <a:blip r:embed="rId3"/>
          <a:stretch>
            <a:fillRect/>
          </a:stretch>
        </p:blipFill>
        <p:spPr>
          <a:xfrm>
            <a:off x="323850" y="2591525"/>
            <a:ext cx="5915025" cy="3152049"/>
          </a:xfrm>
          <a:prstGeom prst="rect">
            <a:avLst/>
          </a:prstGeom>
        </p:spPr>
      </p:pic>
    </p:spTree>
    <p:extLst>
      <p:ext uri="{BB962C8B-B14F-4D97-AF65-F5344CB8AC3E}">
        <p14:creationId xmlns:p14="http://schemas.microsoft.com/office/powerpoint/2010/main" val="4115524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779</TotalTime>
  <Words>1069</Words>
  <Application>Microsoft Office PowerPoint</Application>
  <PresentationFormat>Widescreen</PresentationFormat>
  <Paragraphs>61</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Black</vt:lpstr>
      <vt:lpstr>Calibri</vt:lpstr>
      <vt:lpstr>Century Gothic</vt:lpstr>
      <vt:lpstr>Helvetica</vt:lpstr>
      <vt:lpstr>Noto Sans Symbols</vt:lpstr>
      <vt:lpstr>Times New Roman</vt:lpstr>
      <vt:lpstr>Wingdings 3</vt:lpstr>
      <vt:lpstr>Ion</vt:lpstr>
      <vt:lpstr>Capstone Project - The Battle of the     Neighborhoods Applied data science capstone Project </vt:lpstr>
      <vt:lpstr>Presentation Outline</vt:lpstr>
      <vt:lpstr>INTRODUCTION : BUSINESS PROBLEM</vt:lpstr>
      <vt:lpstr>                         Background </vt:lpstr>
      <vt:lpstr>             Problem Description</vt:lpstr>
      <vt:lpstr>                                                Target Audience </vt:lpstr>
      <vt:lpstr>                  Success criteria</vt:lpstr>
      <vt:lpstr>                          DATA </vt:lpstr>
      <vt:lpstr>METHODOLOGY</vt:lpstr>
      <vt:lpstr>Part 2: Connecting to Foursquare and Retrieving Locational Data for Each Venue in Every Neighborhood 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  </vt:lpstr>
      <vt:lpstr> Part 3: Processing the Retrieved Data and Creating a DataFrome for All the Venues </vt:lpstr>
      <vt:lpstr>ANAYLSIS Now, the dataset is fully ready to be used for machine learning (and statistical analysis) purposes.  </vt:lpstr>
      <vt:lpstr> Part 4: Applying one of Machine Learning Techniques (K-Means Clustering)   </vt:lpstr>
      <vt:lpstr>PowerPoint Presentation</vt:lpstr>
      <vt:lpstr>OBSERVATIONS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Circuit Core and IMS of LG and VM</dc:title>
  <dc:creator>Naman Sharma</dc:creator>
  <cp:lastModifiedBy>dell laptop</cp:lastModifiedBy>
  <cp:revision>58</cp:revision>
  <dcterms:created xsi:type="dcterms:W3CDTF">2020-03-19T10:54:16Z</dcterms:created>
  <dcterms:modified xsi:type="dcterms:W3CDTF">2020-08-17T14:28:56Z</dcterms:modified>
</cp:coreProperties>
</file>