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6" r:id="rId31"/>
    <p:sldId id="285" r:id="rId32"/>
    <p:sldId id="287" r:id="rId33"/>
    <p:sldId id="288" r:id="rId34"/>
    <p:sldId id="289" r:id="rId35"/>
    <p:sldId id="290" r:id="rId36"/>
    <p:sldId id="291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2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2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12:07:17.74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2807 216 24575,'-15'0'0,"-13"1"0,0-1 0,0-2 0,0 0 0,0-2 0,-35-10 0,-36-14 0,0 5 0,-1 4 0,-1 4 0,-127-2 0,-633 16 0,382 5 0,376-5 0,-153 6 0,243-4 0,0 0 0,-1 2 0,1 0 0,0 0 0,1 1 0,-1 1 0,1 0 0,-17 9 0,21-9 0,1 0 0,-1 1 0,1 0 0,0 1 0,0-1 0,1 1 0,0 0 0,0 1 0,1-1 0,0 1 0,0 1 0,-5 13 0,0 3 0,2 1 0,1 0 0,1 0 0,1 1 0,1 0 0,1 0 0,2 0 0,3 46 0,3-23 0,2 0 0,3 0 0,27 86 0,30 38 0,9 28 0,113 313 0,-164-453 0,59 104 0,-74-148 0,1-2 0,1 1 0,0-2 0,1 1 0,1-2 0,0 0 0,1 0 0,1-2 0,0 0 0,29 17 0,14 0 0,2-3 0,0-2 0,2-3 0,0-2 0,2-4 0,127 14 0,485-23 0,-389-10 0,1285 3 0,-1481-4 0,0-4 0,147-34 0,63-8 0,22 39 0,-43 4 0,-190-3 0,100-26 0,11-1 0,13 17 0,330 11 0,-458 11 0,-40-2 0,1-2 0,0-2 0,-1-2 0,78-22 0,-27 5 0,1 4 0,1 5 0,111-3 0,306 16 0,-286 6 0,859-3 0,-1087-1 0,30 1 0,-1-2 0,1-1 0,62-13 0,-87 12 0,0 1 0,0-1 0,-1 0 0,1 0 0,-1-1 0,0 0 0,1-1 0,-2 0 0,8-6 0,-10 8 0,-1-1 0,0 0 0,0 0 0,0 0 0,0 0 0,-1 0 0,1-1 0,-1 1 0,0-1 0,-1 1 0,1-1 0,-1 0 0,0 0 0,0 0 0,0 1 0,-1-9 0,0 3 0,-1 0 0,0 1 0,0-1 0,-1 0 0,-1 1 0,1-1 0,-7-12 0,-35-67 0,6 16 0,21 30 0,2-1 0,2 0 0,-10-60 0,-7-139 0,20 149 0,3 36 0,-2 1 0,-32-104 0,33 138 0,-1-1 0,-1 1 0,0 0 0,-2 1 0,-1 1 0,-1 0 0,0 0 0,-2 2 0,-20-22 0,23 30 0,0 1 0,-1 0 0,0 1 0,0 0 0,0 2 0,-1-1 0,-1 2 0,1 0 0,-1 1 0,-30-6 0,-9 3 0,-107-2 0,60 6 0,-217-41 0,21 2 0,-578 28 0,540 19 0,-2325-4 0,2569-5 0,0-4 0,-147-34 0,-63-8 0,-291 35 0,581 16 0,-55-4-273,-1-3 0,2-3 0,-1-2 0,-72-25 0,57 15-6553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12:07:28.674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7249 0 24575,'0'0'0,"-21"0"0,-32 0 0,-21 0 0,-20 0 0,-15 0 0,-9 0 0,-6 0 0,-1 0 0,-1 0 0,-24 0 0,-23 0 0,-23 0 0,-45 0 0,-38 0 0,-34 24-1107,-26 1 1423,-16 0-474,-10-5 158,-5 19 0,23-5 0,27-4 0,25-7 0,23-8 0,16-6 0,10-5 0,7-3 0,25-1 0,27-2 0,23 1 0,-4 23 0,129-11 0,0-1 0,-39 17 0,60-17 0,-4 1 0,0 1 0,-38 28 0,46-29 0,1 1 0,0 0 0,0 2 0,1-1 0,-12 19 0,13-18 221,1 1 1,1 1-1,1 0 1,-11 32-1,-37 70-537,18 6 474,11 1-158,11 1 0,7 0 0,6-2 0,4-1 0,-8-88 0,-8 52 0,-8 35 0,0-1 0,5-1 0,4 1 0,6 0 0,3 0 0,-2-104 0,4 4 0,-13 38 0,-10 36 0,2 2 0,4 3 0,6 6 0,6 6 0,3 3 0,-1-97 0,2 3 0,-12 35 0,-9 40 0,2 1 0,3 5 0,7 5 0,17-85 0,-3 0 0,1 1 0,6 22 0,13 72 0,-14-103 0,0 3 0,1 0 0,17 30 0,20 49 0,19 1 0,-47-82 0,-1 4 0,32 24 0,46 40 0,-63-64 0,45 25 0,39 28 0,5 7-7914,3 12 10175,1 11-3509,0-16 1281,-1 6-49,0-21 16,-1 6 0,24-17 0,0-16 7856,23 9-10101,22 13 3368,18-8-1123,16 12 0,10-11 0,6 11 0,4-13 0,-23-13 0,-26-14 0,-24-12 175,-22-9-225,-16-6 75,-9-4-25,-7-1 0,-1-1 0,-2 1 0,2 0 0,24 0 0,51 2 0,26-1 0,46 1 0,35 0 0,5 0-778,-5 0 1000,-12 0-333,-13 0 111,-37 1 0,-34-1 0,-32 0 0,1 0 0,-16 0 0,-11 0 0,-9 0 0,-101 6 0,60 12 0,29 7 0,-4 0 0,0 19 0,-1-4 0,24-6 778,1 16-1000,25-9 333,-4 18-111,20-9 0,-10 14 0,15 15 0,-12-11 0,-12-13 0,-14 8 0,-12-13 0,-9-13 0,-6-11 0,-5 12 0,-1-5 0,0 17 0,-1-5 0,-96-30 0,2-1 0,25 18 0,-17-9 0,30 31 0,-47-37 0,1 2 0,25 36 0,34 49 0,-18 10 0,9 5 0,-14 3 0,13 2 0,-13 0 0,-32-96 0,25 43 0,8 27 0,13 0 0,12 3 0,13 6 0,12 4 0,-15 5 0,5 3 0,-20 1 0,5 2 0,-18 0 0,8 0 0,-13 0 0,-14-1 0,11-23 0,-11-2 0,16 0 0,-10 5 0,-30-80 0,29 40 0,6 25 0,-35-70 0,-1 2 0,17 15 0,22 40 0,12-15 0,-52-49 0,0 0 0,0-1 0,19 8 0,-14-8 0,1 0 0,30 5 0,53 3 0,8-8 0,6-6 0,4-4 0,1 0 0,0-1 0,-89-5 0,55-11 0,34-8 0,-106 18 0,3 0 0,-1 0 0,23-14 0,55-23 0,0 6 0,3 10 0,7 10 0,4 9 0,-19 5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5T11:22:19.0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6558 134 24575,'-11'-1'0,"0"0"0,1-1 0,-1-1 0,1 0 0,-1 0 0,1-1 0,-14-7 0,-25-8 0,-29-3 0,-1 4 0,-1 4 0,-133-7 0,-253 17 0,312 7 0,-1298 0 0,1403-2 0,0 3 0,0 2 0,1 1 0,-72 22 0,-169 34 0,140-33 0,-229 31 0,28-6 0,-63 20 0,275-56 0,-141-1 0,178-11 0,0 5 0,-104 25 0,-101 12 0,213-41 0,-127 15 0,174-16 0,0 2 0,-75 25 0,102-27 0,1 0 0,0 1 0,0 0 0,1 2 0,0 0 0,0 1 0,1 0 0,1 2 0,0 0 0,0 0 0,2 1 0,-1 1 0,2 0 0,0 1 0,1 1 0,1 0 0,0 0 0,1 1 0,-11 31 0,9-13 0,2 0 0,1 0 0,2 0 0,2 1 0,-1 64 0,6-72 0,1 0 0,1-1 0,2 1 0,0-1 0,2 1 0,2-2 0,20 49 0,-21-61 0,1-1 0,1 1 0,0-2 0,1 1 0,0-2 0,1 1 0,1-2 0,0 0 0,0 0 0,1-1 0,19 10 0,24 11 0,99 38 0,-88-42 0,97 36 0,18 7 0,56 29 0,41 18 0,-14-21 0,-77-32 0,-5-6 0,11 5 0,-54-7 0,210 88 0,-289-116 0,2-3 0,1-2 0,0-4 0,2-2 0,91 11 0,-69-16 0,141 39 0,-140-30 0,2-3 0,0-5 0,95 3 0,283-15 0,-266-5 0,403 2 0,-576 2 0,0-1 0,1-1 0,-1-2 0,56-15 0,-73 15 0,0-1 0,-1-1 0,0 0 0,0 0 0,0-2 0,-1 0 0,0 0 0,-1-1 0,0 0 0,0-1 0,-1 0 0,17-21 0,4-19 0,-1-1 0,-3-1 0,-2-1 0,25-80 0,-10 27 0,141-323 0,-39 49 0,-101 260 0,-2 5 0,32-161 0,-60 212 0,-2 0 0,-3 0 0,-3 0 0,-6-83 0,2 130 0,-1 1 0,0-1 0,-2 0 0,0 1 0,0 0 0,-2 0 0,0 0 0,-1 1 0,0 0 0,-1 0 0,-1 0 0,0 1 0,-1 1 0,-1 0 0,0 0 0,0 1 0,-25-20 0,8 11 17,-2 2 0,0 0 1,-1 2-1,-1 1 0,0 2 0,-58-17 0,32 15-388,0 4-1,-2 2 1,-65-3 0,16 7-6455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757A5-F7C7-163A-5DD3-461EC30A4B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9EB906-FA01-B747-F9EC-2FA80C7626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461EEC-FB68-91F5-8FF4-6818A7944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8AD8F-3C3D-4B63-978B-A283DF666F72}" type="datetimeFigureOut">
              <a:rPr lang="en-US" smtClean="0"/>
              <a:t>6/30/2023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DEE6C-C6CC-4D6B-8EF7-8B4D0E892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FF6D98-7504-C36D-A0DF-04D747FD6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84550-0DF6-439F-A0BC-351118A9E4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885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F0667-75AC-57F4-AA67-1E07A62B2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71868E-5307-DB54-AC43-6E32248F4D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32493C-4EE2-8BF0-85E3-7DBC54DEA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8AD8F-3C3D-4B63-978B-A283DF666F72}" type="datetimeFigureOut">
              <a:rPr lang="en-US" smtClean="0"/>
              <a:t>6/30/2023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C0CEE-9250-093C-7ADE-9FA9F45D9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AFAD4-A902-74A9-2B6B-91ECC29AD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84550-0DF6-439F-A0BC-351118A9E4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38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FC4031-FAD8-6879-7545-A91C295C13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81B399-E16D-0E90-FD3E-F8822D4B8F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A9E187-25A7-6885-30CF-7F3F3449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8AD8F-3C3D-4B63-978B-A283DF666F72}" type="datetimeFigureOut">
              <a:rPr lang="en-US" smtClean="0"/>
              <a:t>6/30/2023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9666A6-67B5-9E83-D3D7-831F90E9F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AF0A3A-8EE5-A631-BB0C-6F00352B0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84550-0DF6-439F-A0BC-351118A9E4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023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EF7EE-B09E-CDD4-E919-8C4859885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3A56F-CD44-E1CE-C73A-A71A941C9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60AF0B-4523-E1FC-16A3-8CBE77FEB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8AD8F-3C3D-4B63-978B-A283DF666F72}" type="datetimeFigureOut">
              <a:rPr lang="en-US" smtClean="0"/>
              <a:t>6/30/2023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5E65B2-4458-B47B-88DF-0EEE28746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613012-98DC-3D20-2681-FC87BC2F7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84550-0DF6-439F-A0BC-351118A9E4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253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EA10E-052D-FFDE-7581-924C8348C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9B8D1E-159F-498D-4FB0-FE081587B6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DD833-0066-CDC4-99FC-3A932CCC4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8AD8F-3C3D-4B63-978B-A283DF666F72}" type="datetimeFigureOut">
              <a:rPr lang="en-US" smtClean="0"/>
              <a:t>6/30/2023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B62908-1B6B-7924-7FC6-4472D8B15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4A8A6-6199-9AF2-E1AE-C92FFD512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84550-0DF6-439F-A0BC-351118A9E4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821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04F13-3466-ABA6-2FDE-AEED056AA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8F6B7-FFA6-27F5-1B8B-E8AE5B549B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3F3020-2CD0-5569-446E-D453C08909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C57596-EB9C-12FE-F743-20075C824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8AD8F-3C3D-4B63-978B-A283DF666F72}" type="datetimeFigureOut">
              <a:rPr lang="en-US" smtClean="0"/>
              <a:t>6/30/2023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213E38-E36D-03B3-FA67-9F89378FC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18297F-311C-B193-CBFA-AE86040C8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84550-0DF6-439F-A0BC-351118A9E4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98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9FA20-6267-51E9-60A4-13DC3C768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41EEF-13CD-6FCF-F32B-432D8970FB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FEBEE5-153A-DA5A-5CEA-73A5408990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77D04D-11B3-B0D7-3FCE-7E38A6CF66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30F207-5C22-55FB-BBF2-100660F77D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942D47-4DDF-373F-E9CE-4D3E27709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8AD8F-3C3D-4B63-978B-A283DF666F72}" type="datetimeFigureOut">
              <a:rPr lang="en-US" smtClean="0"/>
              <a:t>6/30/2023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09244F-79D8-69AC-7FD6-F524747D9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B86934-B8BB-F984-EC10-EB567EFEF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84550-0DF6-439F-A0BC-351118A9E4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724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C335F-BC66-E886-E897-D98D26159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75B3B7-E756-CA81-EC55-8DC0F12EB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8AD8F-3C3D-4B63-978B-A283DF666F72}" type="datetimeFigureOut">
              <a:rPr lang="en-US" smtClean="0"/>
              <a:t>6/30/2023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2E6512-54C8-779D-2A49-A57E7A307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421D77-490E-89E3-4334-C2E7ACC11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84550-0DF6-439F-A0BC-351118A9E4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039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27FE9-25E7-2053-2C0B-DE45C345B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8AD8F-3C3D-4B63-978B-A283DF666F72}" type="datetimeFigureOut">
              <a:rPr lang="en-US" smtClean="0"/>
              <a:t>6/30/2023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285514-C4D4-7553-0CA2-00DAD779F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7F8E0D-A73D-8560-E0E6-1A2ED2D61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84550-0DF6-439F-A0BC-351118A9E4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970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0AE64-676E-64E0-068E-53200B66F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D64EB-E998-4CD3-02F8-28435A94B7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823402-0E2E-3C48-B091-67923F51C5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327199-7110-902A-3EFD-5061F423F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8AD8F-3C3D-4B63-978B-A283DF666F72}" type="datetimeFigureOut">
              <a:rPr lang="en-US" smtClean="0"/>
              <a:t>6/30/2023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21A79F-8476-4832-E97F-757523ABB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377F4C-6463-5D82-781E-72C1188FB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84550-0DF6-439F-A0BC-351118A9E4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121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F8FD5-0414-B064-5831-646ED3DD4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D7BFDB-3631-81FD-17C1-6056A96640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5984BC-BD30-707B-9F9E-5D4B38B96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77221D-205A-76CA-90C8-D1552463F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8AD8F-3C3D-4B63-978B-A283DF666F72}" type="datetimeFigureOut">
              <a:rPr lang="en-US" smtClean="0"/>
              <a:t>6/30/2023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F1992F-F035-E12B-2697-F9F2340CC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BE425D-517C-DF3A-EECA-729B77E49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84550-0DF6-439F-A0BC-351118A9E4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86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545C74-5E6B-790C-9438-F51644772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6F1AB7-CF74-8B2D-81F3-432985F8A4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97124D-19BC-6C54-819A-896A36A81F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08AD8F-3C3D-4B63-978B-A283DF666F72}" type="datetimeFigureOut">
              <a:rPr lang="en-US" smtClean="0"/>
              <a:t>6/30/2023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3671C6-3F4C-16BA-033F-64882077FB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70CD0E-5902-694F-E540-3E0CB445A6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84550-0DF6-439F-A0BC-351118A9E4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219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shyam@gmail.com" TargetMode="External"/><Relationship Id="rId2" Type="http://schemas.openxmlformats.org/officeDocument/2006/relationships/hyperlink" Target="mailto:ram@gmail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mohan@gmail.com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9ED02D6-D993-3131-819B-0A0E3B32E8A7}"/>
              </a:ext>
            </a:extLst>
          </p:cNvPr>
          <p:cNvSpPr txBox="1"/>
          <p:nvPr/>
        </p:nvSpPr>
        <p:spPr>
          <a:xfrm>
            <a:off x="624115" y="377372"/>
            <a:ext cx="18969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SQL vs NoSQL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EF77BCC-8B27-FBD3-6E13-2040596202DB}"/>
              </a:ext>
            </a:extLst>
          </p:cNvPr>
          <p:cNvSpPr/>
          <p:nvPr/>
        </p:nvSpPr>
        <p:spPr>
          <a:xfrm>
            <a:off x="2104571" y="1291771"/>
            <a:ext cx="7620000" cy="9144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Goal: Store Data and Make it Easily Accessible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2524B26F-2F0C-396E-7941-DC8E495E4E08}"/>
              </a:ext>
            </a:extLst>
          </p:cNvPr>
          <p:cNvSpPr/>
          <p:nvPr/>
        </p:nvSpPr>
        <p:spPr>
          <a:xfrm>
            <a:off x="5196114" y="2423887"/>
            <a:ext cx="899886" cy="10051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183C01-0427-8687-4C12-E71BB9BD9857}"/>
              </a:ext>
            </a:extLst>
          </p:cNvPr>
          <p:cNvSpPr/>
          <p:nvPr/>
        </p:nvSpPr>
        <p:spPr>
          <a:xfrm>
            <a:off x="2278743" y="3552376"/>
            <a:ext cx="733415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a Database!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07F745-E42F-FD28-EBAF-F17A7BDDC250}"/>
              </a:ext>
            </a:extLst>
          </p:cNvPr>
          <p:cNvSpPr txBox="1"/>
          <p:nvPr/>
        </p:nvSpPr>
        <p:spPr>
          <a:xfrm flipH="1">
            <a:off x="9724571" y="3728071"/>
            <a:ext cx="2264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Quicker Access</a:t>
            </a:r>
          </a:p>
          <a:p>
            <a:r>
              <a:rPr lang="en-US" dirty="0"/>
              <a:t>Than with a File.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2FB141B-7876-5D23-91A5-9405A01A973F}"/>
              </a:ext>
            </a:extLst>
          </p:cNvPr>
          <p:cNvSpPr/>
          <p:nvPr/>
        </p:nvSpPr>
        <p:spPr>
          <a:xfrm>
            <a:off x="1843314" y="5268686"/>
            <a:ext cx="3744686" cy="5442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 Databases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15BBF6-711C-DC5F-B6C9-E8F12A2DF5AA}"/>
              </a:ext>
            </a:extLst>
          </p:cNvPr>
          <p:cNvSpPr/>
          <p:nvPr/>
        </p:nvSpPr>
        <p:spPr>
          <a:xfrm>
            <a:off x="6720114" y="5268686"/>
            <a:ext cx="3744686" cy="5442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NoSQL Databases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50435541-12BE-FC36-9E9E-00E28C81DD69}"/>
              </a:ext>
            </a:extLst>
          </p:cNvPr>
          <p:cNvCxnSpPr>
            <a:stCxn id="7" idx="2"/>
            <a:endCxn id="9" idx="0"/>
          </p:cNvCxnSpPr>
          <p:nvPr/>
        </p:nvCxnSpPr>
        <p:spPr>
          <a:xfrm rot="5400000">
            <a:off x="4429784" y="3752649"/>
            <a:ext cx="801910" cy="223016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FDC000CC-C311-0CAB-2885-48C0CB2FBFBA}"/>
              </a:ext>
            </a:extLst>
          </p:cNvPr>
          <p:cNvCxnSpPr>
            <a:stCxn id="7" idx="2"/>
            <a:endCxn id="10" idx="0"/>
          </p:cNvCxnSpPr>
          <p:nvPr/>
        </p:nvCxnSpPr>
        <p:spPr>
          <a:xfrm rot="16200000" flipH="1">
            <a:off x="6868184" y="3544413"/>
            <a:ext cx="801910" cy="264663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1F5A4B9-D5FB-3B48-653E-B6CE167585F9}"/>
              </a:ext>
            </a:extLst>
          </p:cNvPr>
          <p:cNvSpPr txBox="1"/>
          <p:nvPr/>
        </p:nvSpPr>
        <p:spPr>
          <a:xfrm flipH="1">
            <a:off x="2522968" y="5968560"/>
            <a:ext cx="2264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e.g. MySQL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3DCB72-2054-0374-05F0-8868D32883EC}"/>
              </a:ext>
            </a:extLst>
          </p:cNvPr>
          <p:cNvSpPr txBox="1"/>
          <p:nvPr/>
        </p:nvSpPr>
        <p:spPr>
          <a:xfrm flipH="1">
            <a:off x="7965825" y="5968560"/>
            <a:ext cx="2264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e.g. MongoDB</a:t>
            </a:r>
          </a:p>
        </p:txBody>
      </p:sp>
    </p:spTree>
    <p:extLst>
      <p:ext uri="{BB962C8B-B14F-4D97-AF65-F5344CB8AC3E}">
        <p14:creationId xmlns:p14="http://schemas.microsoft.com/office/powerpoint/2010/main" val="1981736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48431-7E92-BFED-3FDB-C0597CEDF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1A4C1-F229-D847-DF25-5C91C7E84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Setting Up MySQL</a:t>
            </a:r>
          </a:p>
          <a:p>
            <a:r>
              <a:rPr lang="en-US" dirty="0"/>
              <a:t>Connecting our App to the SQL Database</a:t>
            </a:r>
          </a:p>
          <a:p>
            <a:r>
              <a:rPr lang="en-US" dirty="0"/>
              <a:t>Basic SQL &amp; Creating a table</a:t>
            </a:r>
          </a:p>
          <a:p>
            <a:r>
              <a:rPr lang="en-US" dirty="0"/>
              <a:t>Retrieving Data</a:t>
            </a:r>
          </a:p>
          <a:p>
            <a:r>
              <a:rPr lang="en-US" dirty="0"/>
              <a:t>Fetching Products</a:t>
            </a:r>
          </a:p>
          <a:p>
            <a:r>
              <a:rPr lang="en-US" dirty="0"/>
              <a:t>Inserting Data into the Database</a:t>
            </a:r>
          </a:p>
          <a:p>
            <a:r>
              <a:rPr lang="en-US" dirty="0"/>
              <a:t>Fetching a Single Product with the where condition</a:t>
            </a:r>
          </a:p>
        </p:txBody>
      </p:sp>
    </p:spTree>
    <p:extLst>
      <p:ext uri="{BB962C8B-B14F-4D97-AF65-F5344CB8AC3E}">
        <p14:creationId xmlns:p14="http://schemas.microsoft.com/office/powerpoint/2010/main" val="3356645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FBB8D-72E4-06F9-1DDC-4E48384A2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Sequelize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3705F-3E19-0BE1-CEC9-FA5D8E764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Focus on Node.js, not on SQL</a:t>
            </a:r>
          </a:p>
        </p:txBody>
      </p:sp>
    </p:spTree>
    <p:extLst>
      <p:ext uri="{BB962C8B-B14F-4D97-AF65-F5344CB8AC3E}">
        <p14:creationId xmlns:p14="http://schemas.microsoft.com/office/powerpoint/2010/main" val="34079573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BA55E-E218-D194-AF7E-64B53C55B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Sequelize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E1827-A802-B307-32D9-DFF4E2DE06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4180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An Object-Relational Mapping Library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FF81308-39D4-7B23-7F39-2A74E0758EEE}"/>
              </a:ext>
            </a:extLst>
          </p:cNvPr>
          <p:cNvSpPr/>
          <p:nvPr/>
        </p:nvSpPr>
        <p:spPr>
          <a:xfrm>
            <a:off x="5718629" y="2467429"/>
            <a:ext cx="5921828" cy="261257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206D13-F2EB-BC53-E142-88EE34381F3A}"/>
              </a:ext>
            </a:extLst>
          </p:cNvPr>
          <p:cNvSpPr/>
          <p:nvPr/>
        </p:nvSpPr>
        <p:spPr>
          <a:xfrm>
            <a:off x="9989457" y="2602366"/>
            <a:ext cx="1444169" cy="700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password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310992-7150-80B5-8C4F-F6889E94608E}"/>
              </a:ext>
            </a:extLst>
          </p:cNvPr>
          <p:cNvSpPr/>
          <p:nvPr/>
        </p:nvSpPr>
        <p:spPr>
          <a:xfrm>
            <a:off x="5849257" y="2602366"/>
            <a:ext cx="827313" cy="700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D96983-9DAC-B395-1F79-9926E9A675F8}"/>
              </a:ext>
            </a:extLst>
          </p:cNvPr>
          <p:cNvSpPr/>
          <p:nvPr/>
        </p:nvSpPr>
        <p:spPr>
          <a:xfrm>
            <a:off x="6897913" y="2602366"/>
            <a:ext cx="1567543" cy="700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BEE2C32-01F5-8D23-F270-B85B0B3893AB}"/>
              </a:ext>
            </a:extLst>
          </p:cNvPr>
          <p:cNvSpPr/>
          <p:nvPr/>
        </p:nvSpPr>
        <p:spPr>
          <a:xfrm>
            <a:off x="8686799" y="2589213"/>
            <a:ext cx="1081315" cy="700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age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C332F4-06B7-0D3A-8604-350B445389F2}"/>
              </a:ext>
            </a:extLst>
          </p:cNvPr>
          <p:cNvSpPr/>
          <p:nvPr/>
        </p:nvSpPr>
        <p:spPr>
          <a:xfrm>
            <a:off x="838200" y="2946627"/>
            <a:ext cx="2006600" cy="2177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Name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Age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Email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password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2FDB26-160E-1957-2411-E331507FFE20}"/>
              </a:ext>
            </a:extLst>
          </p:cNvPr>
          <p:cNvSpPr/>
          <p:nvPr/>
        </p:nvSpPr>
        <p:spPr>
          <a:xfrm>
            <a:off x="838200" y="2340429"/>
            <a:ext cx="2006600" cy="641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0221EA4F-09A1-275A-BEDE-026871ABDD93}"/>
              </a:ext>
            </a:extLst>
          </p:cNvPr>
          <p:cNvSpPr/>
          <p:nvPr/>
        </p:nvSpPr>
        <p:spPr>
          <a:xfrm>
            <a:off x="3149600" y="3289527"/>
            <a:ext cx="2362198" cy="8325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Mapping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ED0BE7B-451E-C248-7CC3-C47616871F27}"/>
              </a:ext>
            </a:extLst>
          </p:cNvPr>
          <p:cNvSpPr/>
          <p:nvPr/>
        </p:nvSpPr>
        <p:spPr>
          <a:xfrm>
            <a:off x="2540000" y="5428343"/>
            <a:ext cx="6487886" cy="473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INSERT INTO users VALUES (1,’ram’,28,’asjd’);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8D9122-9E3E-B331-6744-E9E458DCBB47}"/>
              </a:ext>
            </a:extLst>
          </p:cNvPr>
          <p:cNvSpPr/>
          <p:nvPr/>
        </p:nvSpPr>
        <p:spPr>
          <a:xfrm>
            <a:off x="1409700" y="6149408"/>
            <a:ext cx="8879114" cy="473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Const user = </a:t>
            </a:r>
            <a:r>
              <a:rPr lang="en-US" dirty="0" err="1"/>
              <a:t>User.create</a:t>
            </a:r>
            <a:r>
              <a:rPr lang="en-US" dirty="0"/>
              <a:t>({name:’ram’,age:28,password:’asjd’});</a:t>
            </a:r>
          </a:p>
        </p:txBody>
      </p:sp>
    </p:spTree>
    <p:extLst>
      <p:ext uri="{BB962C8B-B14F-4D97-AF65-F5344CB8AC3E}">
        <p14:creationId xmlns:p14="http://schemas.microsoft.com/office/powerpoint/2010/main" val="11217144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C67D9-7799-71EE-37F2-93CE673BC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Concepts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4C87E41-A230-B1BD-E565-26EA3A7CF951}"/>
              </a:ext>
            </a:extLst>
          </p:cNvPr>
          <p:cNvSpPr/>
          <p:nvPr/>
        </p:nvSpPr>
        <p:spPr>
          <a:xfrm>
            <a:off x="1886856" y="1690688"/>
            <a:ext cx="317862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DEE1C3-7736-5CB4-4FD2-BC6A7F562939}"/>
              </a:ext>
            </a:extLst>
          </p:cNvPr>
          <p:cNvSpPr/>
          <p:nvPr/>
        </p:nvSpPr>
        <p:spPr>
          <a:xfrm>
            <a:off x="1886855" y="2971800"/>
            <a:ext cx="317862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Instances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6B6E35-3119-FF70-5B26-A56D0B0EAE60}"/>
              </a:ext>
            </a:extLst>
          </p:cNvPr>
          <p:cNvSpPr/>
          <p:nvPr/>
        </p:nvSpPr>
        <p:spPr>
          <a:xfrm>
            <a:off x="1886854" y="4285569"/>
            <a:ext cx="317862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Queries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841911-4B1B-E3FB-55DF-6B47168C3D27}"/>
              </a:ext>
            </a:extLst>
          </p:cNvPr>
          <p:cNvSpPr/>
          <p:nvPr/>
        </p:nvSpPr>
        <p:spPr>
          <a:xfrm>
            <a:off x="1886854" y="5722483"/>
            <a:ext cx="317862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Associations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195C3E1-5E68-D8D7-8C4B-17B882D67621}"/>
              </a:ext>
            </a:extLst>
          </p:cNvPr>
          <p:cNvSpPr/>
          <p:nvPr/>
        </p:nvSpPr>
        <p:spPr>
          <a:xfrm>
            <a:off x="6850743" y="1690688"/>
            <a:ext cx="383177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e.g. </a:t>
            </a:r>
            <a:r>
              <a:rPr lang="en-US" dirty="0" err="1"/>
              <a:t>User.Product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3DCE01-EF8A-0D99-984E-28D88E57D2BE}"/>
              </a:ext>
            </a:extLst>
          </p:cNvPr>
          <p:cNvSpPr/>
          <p:nvPr/>
        </p:nvSpPr>
        <p:spPr>
          <a:xfrm>
            <a:off x="6850743" y="3016251"/>
            <a:ext cx="383177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Const user = </a:t>
            </a:r>
            <a:r>
              <a:rPr lang="en-US" dirty="0" err="1"/>
              <a:t>User.build</a:t>
            </a:r>
            <a:r>
              <a:rPr lang="en-US" dirty="0"/>
              <a:t>()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BA4FA48-ACC4-6FFA-CF41-344DD8C2EE53}"/>
              </a:ext>
            </a:extLst>
          </p:cNvPr>
          <p:cNvSpPr/>
          <p:nvPr/>
        </p:nvSpPr>
        <p:spPr>
          <a:xfrm>
            <a:off x="6850742" y="4252912"/>
            <a:ext cx="383177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User.findAll</a:t>
            </a:r>
            <a:r>
              <a:rPr lang="en-US" dirty="0"/>
              <a:t>()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FC90664-6554-9639-F2CC-0C8E53906D79}"/>
              </a:ext>
            </a:extLst>
          </p:cNvPr>
          <p:cNvSpPr/>
          <p:nvPr/>
        </p:nvSpPr>
        <p:spPr>
          <a:xfrm>
            <a:off x="6850742" y="5578475"/>
            <a:ext cx="383177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User.hasMany</a:t>
            </a:r>
            <a:r>
              <a:rPr lang="en-US" dirty="0"/>
              <a:t>(Product)</a:t>
            </a:r>
          </a:p>
        </p:txBody>
      </p:sp>
    </p:spTree>
    <p:extLst>
      <p:ext uri="{BB962C8B-B14F-4D97-AF65-F5344CB8AC3E}">
        <p14:creationId xmlns:p14="http://schemas.microsoft.com/office/powerpoint/2010/main" val="9132161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32EF0-8047-13B1-E08D-EA703DA82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Sequelize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F1277-FC76-F44B-5E15-BC7D06C645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Connecting to the Database</a:t>
            </a:r>
          </a:p>
          <a:p>
            <a:r>
              <a:rPr lang="en-US" dirty="0"/>
              <a:t>Inserting Data &amp; Creating a Product</a:t>
            </a:r>
          </a:p>
          <a:p>
            <a:r>
              <a:rPr lang="en-US" dirty="0"/>
              <a:t>Retrieving Data &amp; Finding Product</a:t>
            </a:r>
          </a:p>
          <a:p>
            <a:r>
              <a:rPr lang="en-US" dirty="0"/>
              <a:t>Getting a single product with the where condition</a:t>
            </a:r>
          </a:p>
          <a:p>
            <a:r>
              <a:rPr lang="en-US" dirty="0"/>
              <a:t>Fetching admin products</a:t>
            </a:r>
          </a:p>
          <a:p>
            <a:r>
              <a:rPr lang="en-US" dirty="0"/>
              <a:t>Updating products</a:t>
            </a:r>
          </a:p>
          <a:p>
            <a:r>
              <a:rPr lang="en-US" dirty="0"/>
              <a:t>Deleting products</a:t>
            </a:r>
          </a:p>
          <a:p>
            <a:r>
              <a:rPr lang="en-US" dirty="0"/>
              <a:t>Creating User Model</a:t>
            </a:r>
          </a:p>
        </p:txBody>
      </p:sp>
    </p:spTree>
    <p:extLst>
      <p:ext uri="{BB962C8B-B14F-4D97-AF65-F5344CB8AC3E}">
        <p14:creationId xmlns:p14="http://schemas.microsoft.com/office/powerpoint/2010/main" val="8516118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827DE-0B89-D0DA-FC18-86129A294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1846"/>
          </a:xfrm>
        </p:spPr>
        <p:txBody>
          <a:bodyPr>
            <a:normAutofit fontScale="90000"/>
          </a:bodyPr>
          <a:lstStyle/>
          <a:p>
            <a:r>
              <a:rPr lang="en-US" dirty="0"/>
              <a:t>Adding One–to-Many Relationship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6245A5-C0A7-23DC-505B-CB9178AC2086}"/>
              </a:ext>
            </a:extLst>
          </p:cNvPr>
          <p:cNvSpPr txBox="1"/>
          <p:nvPr/>
        </p:nvSpPr>
        <p:spPr>
          <a:xfrm>
            <a:off x="4973224" y="1009831"/>
            <a:ext cx="22455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Associations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7FB228-A125-70B4-2975-7DEEE76EDD7B}"/>
              </a:ext>
            </a:extLst>
          </p:cNvPr>
          <p:cNvSpPr/>
          <p:nvPr/>
        </p:nvSpPr>
        <p:spPr>
          <a:xfrm>
            <a:off x="1059543" y="1942738"/>
            <a:ext cx="2743200" cy="742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E091C4-259B-EF06-4F06-E06B7DAE020B}"/>
              </a:ext>
            </a:extLst>
          </p:cNvPr>
          <p:cNvSpPr/>
          <p:nvPr/>
        </p:nvSpPr>
        <p:spPr>
          <a:xfrm>
            <a:off x="8897258" y="1942738"/>
            <a:ext cx="2743200" cy="742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26D4A5-BF79-61A8-3338-73FEDB0C65B4}"/>
              </a:ext>
            </a:extLst>
          </p:cNvPr>
          <p:cNvSpPr/>
          <p:nvPr/>
        </p:nvSpPr>
        <p:spPr>
          <a:xfrm>
            <a:off x="4724400" y="4259732"/>
            <a:ext cx="2743200" cy="742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906F43B-23D5-77BC-C425-006F33D5F3F2}"/>
              </a:ext>
            </a:extLst>
          </p:cNvPr>
          <p:cNvSpPr/>
          <p:nvPr/>
        </p:nvSpPr>
        <p:spPr>
          <a:xfrm>
            <a:off x="4855029" y="5609771"/>
            <a:ext cx="2743200" cy="742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477E3FF-1DED-83C1-944F-71A2B37D5EBB}"/>
              </a:ext>
            </a:extLst>
          </p:cNvPr>
          <p:cNvSpPr/>
          <p:nvPr/>
        </p:nvSpPr>
        <p:spPr>
          <a:xfrm>
            <a:off x="4715060" y="5609771"/>
            <a:ext cx="2743200" cy="742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87A29F22-F244-F5F6-EA76-F874B3BD8FFA}"/>
              </a:ext>
            </a:extLst>
          </p:cNvPr>
          <p:cNvCxnSpPr>
            <a:stCxn id="5" idx="2"/>
          </p:cNvCxnSpPr>
          <p:nvPr/>
        </p:nvCxnSpPr>
        <p:spPr>
          <a:xfrm rot="16200000" flipH="1">
            <a:off x="2600206" y="2516079"/>
            <a:ext cx="1945791" cy="22839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04D60914-3E1F-908B-45A2-28A8EA58CC0F}"/>
              </a:ext>
            </a:extLst>
          </p:cNvPr>
          <p:cNvCxnSpPr>
            <a:stCxn id="6" idx="2"/>
            <a:endCxn id="7" idx="3"/>
          </p:cNvCxnSpPr>
          <p:nvPr/>
        </p:nvCxnSpPr>
        <p:spPr>
          <a:xfrm rot="5400000">
            <a:off x="7895333" y="2257410"/>
            <a:ext cx="1945792" cy="28012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AC8D3FF-77DF-7022-AEF6-6B73372C0297}"/>
              </a:ext>
            </a:extLst>
          </p:cNvPr>
          <p:cNvSpPr txBox="1"/>
          <p:nvPr/>
        </p:nvSpPr>
        <p:spPr>
          <a:xfrm>
            <a:off x="2801257" y="3947886"/>
            <a:ext cx="1752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Belongs to Many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D38A006-3CCE-7C1C-F291-250F4E00F707}"/>
              </a:ext>
            </a:extLst>
          </p:cNvPr>
          <p:cNvSpPr txBox="1"/>
          <p:nvPr/>
        </p:nvSpPr>
        <p:spPr>
          <a:xfrm>
            <a:off x="7891321" y="3947886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Has One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837A9F4E-9EC5-A766-F84B-4125817FF734}"/>
              </a:ext>
            </a:extLst>
          </p:cNvPr>
          <p:cNvCxnSpPr>
            <a:stCxn id="5" idx="2"/>
            <a:endCxn id="9" idx="1"/>
          </p:cNvCxnSpPr>
          <p:nvPr/>
        </p:nvCxnSpPr>
        <p:spPr>
          <a:xfrm rot="16200000" flipH="1">
            <a:off x="1925186" y="3191099"/>
            <a:ext cx="3295831" cy="22839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1B0D3EBD-3E1A-128A-F744-A06D509FD181}"/>
              </a:ext>
            </a:extLst>
          </p:cNvPr>
          <p:cNvCxnSpPr>
            <a:stCxn id="6" idx="2"/>
            <a:endCxn id="8" idx="3"/>
          </p:cNvCxnSpPr>
          <p:nvPr/>
        </p:nvCxnSpPr>
        <p:spPr>
          <a:xfrm rot="5400000">
            <a:off x="7285629" y="2997744"/>
            <a:ext cx="3295831" cy="26706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D53DD592-893A-7B18-C579-76D5068ACAD5}"/>
              </a:ext>
            </a:extLst>
          </p:cNvPr>
          <p:cNvCxnSpPr>
            <a:cxnSpLocks/>
            <a:stCxn id="6" idx="1"/>
            <a:endCxn id="5" idx="3"/>
          </p:cNvCxnSpPr>
          <p:nvPr/>
        </p:nvCxnSpPr>
        <p:spPr>
          <a:xfrm rot="10800000">
            <a:off x="3802744" y="2313941"/>
            <a:ext cx="5094515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53D243D-9188-C58C-E7A0-A4DF10B5C372}"/>
              </a:ext>
            </a:extLst>
          </p:cNvPr>
          <p:cNvSpPr txBox="1"/>
          <p:nvPr/>
        </p:nvSpPr>
        <p:spPr>
          <a:xfrm>
            <a:off x="2607292" y="5426976"/>
            <a:ext cx="1752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Belongs to Many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8E6F51E-385D-6A2A-4191-4FAE2C4D0BA4}"/>
              </a:ext>
            </a:extLst>
          </p:cNvPr>
          <p:cNvSpPr txBox="1"/>
          <p:nvPr/>
        </p:nvSpPr>
        <p:spPr>
          <a:xfrm>
            <a:off x="7891321" y="5426976"/>
            <a:ext cx="1111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Has Many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8ABFDC0-2B9A-DF3F-14A2-A76DD3B15268}"/>
              </a:ext>
            </a:extLst>
          </p:cNvPr>
          <p:cNvSpPr txBox="1"/>
          <p:nvPr/>
        </p:nvSpPr>
        <p:spPr>
          <a:xfrm>
            <a:off x="5670771" y="1918817"/>
            <a:ext cx="1111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Has Many</a:t>
            </a:r>
          </a:p>
        </p:txBody>
      </p:sp>
    </p:spTree>
    <p:extLst>
      <p:ext uri="{BB962C8B-B14F-4D97-AF65-F5344CB8AC3E}">
        <p14:creationId xmlns:p14="http://schemas.microsoft.com/office/powerpoint/2010/main" val="37062444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AF282-62FE-5949-AEB4-01B34708F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0914"/>
            <a:ext cx="10515600" cy="5756049"/>
          </a:xfrm>
        </p:spPr>
        <p:txBody>
          <a:bodyPr/>
          <a:lstStyle/>
          <a:p>
            <a:r>
              <a:rPr lang="en-US" dirty="0"/>
              <a:t>Creating &amp; Managing a Dummy User</a:t>
            </a:r>
          </a:p>
          <a:p>
            <a:r>
              <a:rPr lang="en-US" dirty="0"/>
              <a:t>Using Magic Association Method</a:t>
            </a:r>
          </a:p>
          <a:p>
            <a:r>
              <a:rPr lang="en-US" dirty="0"/>
              <a:t>Fetching related products</a:t>
            </a:r>
          </a:p>
          <a:p>
            <a:r>
              <a:rPr lang="en-US" dirty="0"/>
              <a:t>One-To-Many &amp; Many-To-Many Relations</a:t>
            </a:r>
          </a:p>
          <a:p>
            <a:r>
              <a:rPr lang="en-US" dirty="0"/>
              <a:t>Creating &amp; Fetching a Cart</a:t>
            </a:r>
          </a:p>
          <a:p>
            <a:r>
              <a:rPr lang="en-US" dirty="0"/>
              <a:t>Adding New Products to the Cart</a:t>
            </a:r>
          </a:p>
          <a:p>
            <a:r>
              <a:rPr lang="en-US" dirty="0"/>
              <a:t>Deleting Related Items &amp; Deleting Cart Product</a:t>
            </a:r>
          </a:p>
          <a:p>
            <a:r>
              <a:rPr lang="en-US" dirty="0"/>
              <a:t>Adding an Order Model</a:t>
            </a:r>
          </a:p>
          <a:p>
            <a:r>
              <a:rPr lang="en-US" dirty="0"/>
              <a:t>Storing </a:t>
            </a:r>
            <a:r>
              <a:rPr lang="en-US" dirty="0" err="1"/>
              <a:t>Cartitems</a:t>
            </a:r>
            <a:r>
              <a:rPr lang="en-US" dirty="0"/>
              <a:t> as </a:t>
            </a:r>
            <a:r>
              <a:rPr lang="en-US" dirty="0" err="1"/>
              <a:t>Orderitems</a:t>
            </a:r>
            <a:endParaRPr lang="en-US" dirty="0"/>
          </a:p>
          <a:p>
            <a:r>
              <a:rPr lang="en-US" dirty="0"/>
              <a:t>Resetting Cart &amp; Fetching and Outputting Orders</a:t>
            </a:r>
          </a:p>
        </p:txBody>
      </p:sp>
    </p:spTree>
    <p:extLst>
      <p:ext uri="{BB962C8B-B14F-4D97-AF65-F5344CB8AC3E}">
        <p14:creationId xmlns:p14="http://schemas.microsoft.com/office/powerpoint/2010/main" val="25655371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A2303-9E2F-7647-C876-1ADDD8B68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143" y="152229"/>
            <a:ext cx="10515600" cy="597297"/>
          </a:xfrm>
        </p:spPr>
        <p:txBody>
          <a:bodyPr>
            <a:normAutofit fontScale="90000"/>
          </a:bodyPr>
          <a:lstStyle/>
          <a:p>
            <a:r>
              <a:rPr lang="en-US" dirty="0"/>
              <a:t>Module Summary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32C6F53-8654-A38F-3A3C-66982B9C0FF9}"/>
              </a:ext>
            </a:extLst>
          </p:cNvPr>
          <p:cNvSpPr/>
          <p:nvPr/>
        </p:nvSpPr>
        <p:spPr>
          <a:xfrm>
            <a:off x="391885" y="2895657"/>
            <a:ext cx="5704115" cy="35923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SQL uses strict data schemas and relations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You can connect your Node.js app via packages like mysql2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Writing SQL queries is not directly related to Node.js and something you have to learn in addition to Node.js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418189-52C5-8349-0098-AF3BFF94A0CD}"/>
              </a:ext>
            </a:extLst>
          </p:cNvPr>
          <p:cNvSpPr/>
          <p:nvPr/>
        </p:nvSpPr>
        <p:spPr>
          <a:xfrm>
            <a:off x="391884" y="2492771"/>
            <a:ext cx="5704115" cy="43542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SQL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4A30234-D3A5-5F83-4B65-FADA6F92E530}"/>
              </a:ext>
            </a:extLst>
          </p:cNvPr>
          <p:cNvSpPr/>
          <p:nvPr/>
        </p:nvSpPr>
        <p:spPr>
          <a:xfrm>
            <a:off x="6215744" y="1237795"/>
            <a:ext cx="5381170" cy="316003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Instead of writing SQL queries manually, you can use packages (ORMs) like Sequelize to focus on the Node.js code and work with native JS objects.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Sequelize allows you define models and interact with the database through them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You can also easily set up relations (“Associations”) and interact with your related models through them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AAFDB0E-BB3E-0CA7-CC0F-40904E4A83FD}"/>
              </a:ext>
            </a:extLst>
          </p:cNvPr>
          <p:cNvSpPr/>
          <p:nvPr/>
        </p:nvSpPr>
        <p:spPr>
          <a:xfrm>
            <a:off x="6215744" y="802367"/>
            <a:ext cx="5381170" cy="43542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Sequelize</a:t>
            </a:r>
          </a:p>
        </p:txBody>
      </p:sp>
    </p:spTree>
    <p:extLst>
      <p:ext uri="{BB962C8B-B14F-4D97-AF65-F5344CB8AC3E}">
        <p14:creationId xmlns:p14="http://schemas.microsoft.com/office/powerpoint/2010/main" val="26605095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08F93-7E10-7D3E-A275-71DA0082F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 Databases/ </a:t>
            </a:r>
            <a:r>
              <a:rPr lang="en-US" dirty="0" err="1"/>
              <a:t>MonogoDB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2CE0F-C6B1-5B5F-1A46-EC40E5209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Storing Data in a Different Kind of Database</a:t>
            </a:r>
          </a:p>
        </p:txBody>
      </p:sp>
    </p:spTree>
    <p:extLst>
      <p:ext uri="{BB962C8B-B14F-4D97-AF65-F5344CB8AC3E}">
        <p14:creationId xmlns:p14="http://schemas.microsoft.com/office/powerpoint/2010/main" val="37027500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FDCB1-C337-BF32-9690-923ECBFC1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What? </a:t>
            </a:r>
            <a:r>
              <a:rPr lang="en-US" dirty="0" err="1"/>
              <a:t>MonogoDB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6474D-F2F6-0A2A-BCA7-A8E88D96C4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Because it can store lots and lots of data</a:t>
            </a:r>
          </a:p>
        </p:txBody>
      </p:sp>
    </p:spTree>
    <p:extLst>
      <p:ext uri="{BB962C8B-B14F-4D97-AF65-F5344CB8AC3E}">
        <p14:creationId xmlns:p14="http://schemas.microsoft.com/office/powerpoint/2010/main" val="1856400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E4EB3-8C53-5E0C-CAC1-17DA2F77E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SQL?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733FFBA-1CCA-FF91-D13A-F0556A145E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766109"/>
              </p:ext>
            </p:extLst>
          </p:nvPr>
        </p:nvGraphicFramePr>
        <p:xfrm>
          <a:off x="838200" y="1714379"/>
          <a:ext cx="5881914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8082">
                  <a:extLst>
                    <a:ext uri="{9D8B030D-6E8A-4147-A177-3AD203B41FA5}">
                      <a16:colId xmlns:a16="http://schemas.microsoft.com/office/drawing/2014/main" val="1321067504"/>
                    </a:ext>
                  </a:extLst>
                </a:gridCol>
                <a:gridCol w="2733194">
                  <a:extLst>
                    <a:ext uri="{9D8B030D-6E8A-4147-A177-3AD203B41FA5}">
                      <a16:colId xmlns:a16="http://schemas.microsoft.com/office/drawing/2014/main" val="164116563"/>
                    </a:ext>
                  </a:extLst>
                </a:gridCol>
                <a:gridCol w="1960638">
                  <a:extLst>
                    <a:ext uri="{9D8B030D-6E8A-4147-A177-3AD203B41FA5}">
                      <a16:colId xmlns:a16="http://schemas.microsoft.com/office/drawing/2014/main" val="3669549029"/>
                    </a:ext>
                  </a:extLst>
                </a:gridCol>
              </a:tblGrid>
              <a:tr h="2387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02767"/>
                  </a:ext>
                </a:extLst>
              </a:tr>
              <a:tr h="2498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U121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linkClick r:id="rId2"/>
                        </a:rPr>
                        <a:t>ram@gmail.com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Ram Sharma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562426"/>
                  </a:ext>
                </a:extLst>
              </a:tr>
              <a:tr h="3465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U124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linkClick r:id="rId3"/>
                        </a:rPr>
                        <a:t>shyam@gmail.com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Shyam Shing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423068"/>
                  </a:ext>
                </a:extLst>
              </a:tr>
              <a:tr h="3465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linkClick r:id="rId4"/>
                        </a:rPr>
                        <a:t>mohan@gmail.com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Mohan Agarwal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898870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EE64640-4FD7-8D04-F971-A200FABAD7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0422938"/>
              </p:ext>
            </p:extLst>
          </p:nvPr>
        </p:nvGraphicFramePr>
        <p:xfrm>
          <a:off x="6720114" y="3238606"/>
          <a:ext cx="52578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2018">
                  <a:extLst>
                    <a:ext uri="{9D8B030D-6E8A-4147-A177-3AD203B41FA5}">
                      <a16:colId xmlns:a16="http://schemas.microsoft.com/office/drawing/2014/main" val="1321067504"/>
                    </a:ext>
                  </a:extLst>
                </a:gridCol>
                <a:gridCol w="2443182">
                  <a:extLst>
                    <a:ext uri="{9D8B030D-6E8A-4147-A177-3AD203B41FA5}">
                      <a16:colId xmlns:a16="http://schemas.microsoft.com/office/drawing/2014/main" val="16411656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669549029"/>
                    </a:ext>
                  </a:extLst>
                </a:gridCol>
              </a:tblGrid>
              <a:tr h="2387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User_id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Product_id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02767"/>
                  </a:ext>
                </a:extLst>
              </a:tr>
              <a:tr h="2498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U124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562426"/>
                  </a:ext>
                </a:extLst>
              </a:tr>
              <a:tr h="3465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U121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423068"/>
                  </a:ext>
                </a:extLst>
              </a:tr>
              <a:tr h="3465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898870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D7E179A-B6AD-A469-0EFE-30000546E4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3532579"/>
              </p:ext>
            </p:extLst>
          </p:nvPr>
        </p:nvGraphicFramePr>
        <p:xfrm>
          <a:off x="337457" y="5029835"/>
          <a:ext cx="6883399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778">
                  <a:extLst>
                    <a:ext uri="{9D8B030D-6E8A-4147-A177-3AD203B41FA5}">
                      <a16:colId xmlns:a16="http://schemas.microsoft.com/office/drawing/2014/main" val="1321067504"/>
                    </a:ext>
                  </a:extLst>
                </a:gridCol>
                <a:gridCol w="2398921">
                  <a:extLst>
                    <a:ext uri="{9D8B030D-6E8A-4147-A177-3AD203B41FA5}">
                      <a16:colId xmlns:a16="http://schemas.microsoft.com/office/drawing/2014/main" val="164116563"/>
                    </a:ext>
                  </a:extLst>
                </a:gridCol>
                <a:gridCol w="1720850">
                  <a:extLst>
                    <a:ext uri="{9D8B030D-6E8A-4147-A177-3AD203B41FA5}">
                      <a16:colId xmlns:a16="http://schemas.microsoft.com/office/drawing/2014/main" val="3669549029"/>
                    </a:ext>
                  </a:extLst>
                </a:gridCol>
                <a:gridCol w="1720850">
                  <a:extLst>
                    <a:ext uri="{9D8B030D-6E8A-4147-A177-3AD203B41FA5}">
                      <a16:colId xmlns:a16="http://schemas.microsoft.com/office/drawing/2014/main" val="824253692"/>
                    </a:ext>
                  </a:extLst>
                </a:gridCol>
              </a:tblGrid>
              <a:tr h="2387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02767"/>
                  </a:ext>
                </a:extLst>
              </a:tr>
              <a:tr h="2498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Wooden Chair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562426"/>
                  </a:ext>
                </a:extLst>
              </a:tr>
              <a:tr h="3465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Good Book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423068"/>
                  </a:ext>
                </a:extLst>
              </a:tr>
              <a:tr h="3465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Mobile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A1 condition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8988704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31A9CBB5-9CDD-43D3-4060-F75A55AB6622}"/>
              </a:ext>
            </a:extLst>
          </p:cNvPr>
          <p:cNvSpPr/>
          <p:nvPr/>
        </p:nvSpPr>
        <p:spPr>
          <a:xfrm>
            <a:off x="838200" y="1291771"/>
            <a:ext cx="1788886" cy="422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7302D5-9923-BDED-9BED-AAE800979D46}"/>
              </a:ext>
            </a:extLst>
          </p:cNvPr>
          <p:cNvSpPr/>
          <p:nvPr/>
        </p:nvSpPr>
        <p:spPr>
          <a:xfrm>
            <a:off x="337457" y="4607227"/>
            <a:ext cx="1788886" cy="422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47615CA-6074-FA5E-FB36-47649FD6A771}"/>
              </a:ext>
            </a:extLst>
          </p:cNvPr>
          <p:cNvSpPr/>
          <p:nvPr/>
        </p:nvSpPr>
        <p:spPr>
          <a:xfrm>
            <a:off x="6720114" y="2815998"/>
            <a:ext cx="1788886" cy="422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Orders</a:t>
            </a:r>
          </a:p>
        </p:txBody>
      </p:sp>
    </p:spTree>
    <p:extLst>
      <p:ext uri="{BB962C8B-B14F-4D97-AF65-F5344CB8AC3E}">
        <p14:creationId xmlns:p14="http://schemas.microsoft.com/office/powerpoint/2010/main" val="34509826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9CCF7-6F00-24C5-3B22-BD1EC270D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56F3723-2071-B1CB-3ABD-5EAF0C2C9FCC}"/>
              </a:ext>
            </a:extLst>
          </p:cNvPr>
          <p:cNvSpPr/>
          <p:nvPr/>
        </p:nvSpPr>
        <p:spPr>
          <a:xfrm>
            <a:off x="838200" y="1480457"/>
            <a:ext cx="10715171" cy="104502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492177A-2238-263F-744B-1ED5E9CC5189}"/>
              </a:ext>
            </a:extLst>
          </p:cNvPr>
          <p:cNvSpPr/>
          <p:nvPr/>
        </p:nvSpPr>
        <p:spPr>
          <a:xfrm>
            <a:off x="838200" y="1480457"/>
            <a:ext cx="2311400" cy="1045029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Database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5696619-1700-3143-0A1C-A1C3B2DD5CCA}"/>
              </a:ext>
            </a:extLst>
          </p:cNvPr>
          <p:cNvSpPr/>
          <p:nvPr/>
        </p:nvSpPr>
        <p:spPr>
          <a:xfrm>
            <a:off x="3989614" y="1585572"/>
            <a:ext cx="7463972" cy="83479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Shop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FA40E-B7D7-6096-51E3-F516BDB86C79}"/>
              </a:ext>
            </a:extLst>
          </p:cNvPr>
          <p:cNvSpPr/>
          <p:nvPr/>
        </p:nvSpPr>
        <p:spPr>
          <a:xfrm>
            <a:off x="838200" y="2906485"/>
            <a:ext cx="10715171" cy="104502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7F8795-DCFC-3392-F6A2-59CC8A2F501A}"/>
              </a:ext>
            </a:extLst>
          </p:cNvPr>
          <p:cNvSpPr/>
          <p:nvPr/>
        </p:nvSpPr>
        <p:spPr>
          <a:xfrm>
            <a:off x="838200" y="2906485"/>
            <a:ext cx="2311400" cy="1045029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Collections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BE4B621-2A8C-290C-246D-80E89B8B9B7B}"/>
              </a:ext>
            </a:extLst>
          </p:cNvPr>
          <p:cNvSpPr/>
          <p:nvPr/>
        </p:nvSpPr>
        <p:spPr>
          <a:xfrm>
            <a:off x="3989614" y="3011600"/>
            <a:ext cx="2991757" cy="83479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08FCE44-875C-2CC0-8CE0-07581B2A0DC7}"/>
              </a:ext>
            </a:extLst>
          </p:cNvPr>
          <p:cNvSpPr/>
          <p:nvPr/>
        </p:nvSpPr>
        <p:spPr>
          <a:xfrm>
            <a:off x="838200" y="4408715"/>
            <a:ext cx="10715171" cy="20841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02CDB95-EF4D-8787-2AD6-9A549FA64C03}"/>
              </a:ext>
            </a:extLst>
          </p:cNvPr>
          <p:cNvSpPr/>
          <p:nvPr/>
        </p:nvSpPr>
        <p:spPr>
          <a:xfrm>
            <a:off x="838200" y="4408715"/>
            <a:ext cx="2311400" cy="208416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Documents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9546A47-721D-3D0A-544D-A7E633D21BA6}"/>
              </a:ext>
            </a:extLst>
          </p:cNvPr>
          <p:cNvSpPr/>
          <p:nvPr/>
        </p:nvSpPr>
        <p:spPr>
          <a:xfrm>
            <a:off x="3989614" y="4513831"/>
            <a:ext cx="3296557" cy="75859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{name: ’Ram’, age:20}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BE7C867-80FE-F754-6150-66956A4019B0}"/>
              </a:ext>
            </a:extLst>
          </p:cNvPr>
          <p:cNvSpPr/>
          <p:nvPr/>
        </p:nvSpPr>
        <p:spPr>
          <a:xfrm>
            <a:off x="8213271" y="3011600"/>
            <a:ext cx="2991757" cy="83479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Orders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C555BAA-63FE-77D8-1A9C-0D50479078FB}"/>
              </a:ext>
            </a:extLst>
          </p:cNvPr>
          <p:cNvSpPr/>
          <p:nvPr/>
        </p:nvSpPr>
        <p:spPr>
          <a:xfrm>
            <a:off x="3989613" y="5503353"/>
            <a:ext cx="3296557" cy="75859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{name: ’Ram’}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C715E9A-0679-3333-F57C-C22AFFDEA445}"/>
              </a:ext>
            </a:extLst>
          </p:cNvPr>
          <p:cNvSpPr/>
          <p:nvPr/>
        </p:nvSpPr>
        <p:spPr>
          <a:xfrm>
            <a:off x="8126185" y="4513831"/>
            <a:ext cx="3296557" cy="75859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{…}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4EEDB07-6440-6D04-DB03-DA5CACDFB160}"/>
              </a:ext>
            </a:extLst>
          </p:cNvPr>
          <p:cNvSpPr/>
          <p:nvPr/>
        </p:nvSpPr>
        <p:spPr>
          <a:xfrm>
            <a:off x="8126183" y="5489065"/>
            <a:ext cx="3296557" cy="75859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{…}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DE93242D-3B67-1D4F-7879-6A543FAEB17F}"/>
              </a:ext>
            </a:extLst>
          </p:cNvPr>
          <p:cNvCxnSpPr>
            <a:endCxn id="11" idx="0"/>
          </p:cNvCxnSpPr>
          <p:nvPr/>
        </p:nvCxnSpPr>
        <p:spPr>
          <a:xfrm rot="10800000" flipV="1">
            <a:off x="5485493" y="2420368"/>
            <a:ext cx="2192564" cy="59123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665E94A0-188C-9FDA-62CA-134E6887FDB5}"/>
              </a:ext>
            </a:extLst>
          </p:cNvPr>
          <p:cNvCxnSpPr>
            <a:stCxn id="6" idx="2"/>
            <a:endCxn id="16" idx="0"/>
          </p:cNvCxnSpPr>
          <p:nvPr/>
        </p:nvCxnSpPr>
        <p:spPr>
          <a:xfrm rot="16200000" flipH="1">
            <a:off x="8419760" y="1722209"/>
            <a:ext cx="591231" cy="198755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1BB1C404-76FA-A3F3-DBC4-3D8AF24B3BC7}"/>
              </a:ext>
            </a:extLst>
          </p:cNvPr>
          <p:cNvCxnSpPr>
            <a:stCxn id="11" idx="2"/>
            <a:endCxn id="15" idx="1"/>
          </p:cNvCxnSpPr>
          <p:nvPr/>
        </p:nvCxnSpPr>
        <p:spPr>
          <a:xfrm rot="5400000">
            <a:off x="4214188" y="3621824"/>
            <a:ext cx="1046733" cy="1495879"/>
          </a:xfrm>
          <a:prstGeom prst="bentConnector4">
            <a:avLst>
              <a:gd name="adj1" fmla="val 31882"/>
              <a:gd name="adj2" fmla="val 11528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78A911C7-C6BE-34C3-B57B-2B02C25E35C1}"/>
              </a:ext>
            </a:extLst>
          </p:cNvPr>
          <p:cNvCxnSpPr>
            <a:stCxn id="11" idx="2"/>
            <a:endCxn id="17" idx="1"/>
          </p:cNvCxnSpPr>
          <p:nvPr/>
        </p:nvCxnSpPr>
        <p:spPr>
          <a:xfrm rot="5400000">
            <a:off x="3719426" y="4116584"/>
            <a:ext cx="2036255" cy="1495880"/>
          </a:xfrm>
          <a:prstGeom prst="bentConnector4">
            <a:avLst>
              <a:gd name="adj1" fmla="val 40686"/>
              <a:gd name="adj2" fmla="val 11528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A1AFE733-D6D8-1181-3561-B139A3C065FE}"/>
              </a:ext>
            </a:extLst>
          </p:cNvPr>
          <p:cNvCxnSpPr>
            <a:stCxn id="16" idx="2"/>
            <a:endCxn id="18" idx="1"/>
          </p:cNvCxnSpPr>
          <p:nvPr/>
        </p:nvCxnSpPr>
        <p:spPr>
          <a:xfrm rot="5400000">
            <a:off x="8394302" y="3578281"/>
            <a:ext cx="1046733" cy="1582965"/>
          </a:xfrm>
          <a:prstGeom prst="bentConnector4">
            <a:avLst>
              <a:gd name="adj1" fmla="val 31882"/>
              <a:gd name="adj2" fmla="val 11444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68CCB1E2-914B-AE61-D6DA-6D5AF0CEE8CB}"/>
              </a:ext>
            </a:extLst>
          </p:cNvPr>
          <p:cNvCxnSpPr>
            <a:stCxn id="16" idx="2"/>
            <a:endCxn id="19" idx="1"/>
          </p:cNvCxnSpPr>
          <p:nvPr/>
        </p:nvCxnSpPr>
        <p:spPr>
          <a:xfrm rot="5400000">
            <a:off x="7906684" y="4065897"/>
            <a:ext cx="2021967" cy="1582967"/>
          </a:xfrm>
          <a:prstGeom prst="bentConnector4">
            <a:avLst>
              <a:gd name="adj1" fmla="val 40621"/>
              <a:gd name="adj2" fmla="val 11444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958FB345-5024-6E18-442A-BEEC78211743}"/>
                  </a:ext>
                </a:extLst>
              </p14:cNvPr>
              <p14:cNvContentPartPr/>
              <p14:nvPr/>
            </p14:nvContentPartPr>
            <p14:xfrm>
              <a:off x="4489954" y="5350503"/>
              <a:ext cx="2360880" cy="100872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958FB345-5024-6E18-442A-BEEC7821174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80954" y="5341503"/>
                <a:ext cx="2378520" cy="1026360"/>
              </a:xfrm>
              <a:prstGeom prst="rect">
                <a:avLst/>
              </a:prstGeom>
            </p:spPr>
          </p:pic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78A1C67F-082E-CF9A-085D-EFC8303A140B}"/>
              </a:ext>
            </a:extLst>
          </p:cNvPr>
          <p:cNvSpPr txBox="1"/>
          <p:nvPr/>
        </p:nvSpPr>
        <p:spPr>
          <a:xfrm>
            <a:off x="3918857" y="6276320"/>
            <a:ext cx="4354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Schemeless</a:t>
            </a:r>
          </a:p>
        </p:txBody>
      </p:sp>
      <p:sp>
        <p:nvSpPr>
          <p:cNvPr id="35" name="Arrow: Notched Right 34">
            <a:extLst>
              <a:ext uri="{FF2B5EF4-FFF2-40B4-BE49-F238E27FC236}">
                <a16:creationId xmlns:a16="http://schemas.microsoft.com/office/drawing/2014/main" id="{642C5241-DCBD-891B-7FF9-224338BFE6B4}"/>
              </a:ext>
            </a:extLst>
          </p:cNvPr>
          <p:cNvSpPr/>
          <p:nvPr/>
        </p:nvSpPr>
        <p:spPr>
          <a:xfrm rot="19116702">
            <a:off x="4325257" y="6008914"/>
            <a:ext cx="740229" cy="52322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7999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603A0-8C3A-2F70-DB56-4C462BC06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(BSON) Data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9C172-A9E9-B051-061A-9AF278ECC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“</a:t>
            </a:r>
            <a:r>
              <a:rPr lang="en-US" dirty="0" err="1"/>
              <a:t>name”:”Ram</a:t>
            </a:r>
            <a:r>
              <a:rPr lang="en-US" dirty="0"/>
              <a:t>”,</a:t>
            </a:r>
          </a:p>
          <a:p>
            <a:pPr marL="0" indent="0">
              <a:buNone/>
            </a:pPr>
            <a:r>
              <a:rPr lang="en-US" dirty="0"/>
              <a:t>	“age”:30,</a:t>
            </a:r>
          </a:p>
          <a:p>
            <a:pPr marL="0" indent="0">
              <a:buNone/>
            </a:pPr>
            <a:r>
              <a:rPr lang="en-US" dirty="0"/>
              <a:t>	“Address”:</a:t>
            </a:r>
          </a:p>
          <a:p>
            <a:pPr marL="0" indent="0">
              <a:buNone/>
            </a:pPr>
            <a:r>
              <a:rPr lang="en-US" dirty="0"/>
              <a:t>		{</a:t>
            </a:r>
          </a:p>
          <a:p>
            <a:pPr marL="0" indent="0">
              <a:buNone/>
            </a:pPr>
            <a:r>
              <a:rPr lang="en-US" dirty="0"/>
              <a:t>			“city” : “Jaipur”</a:t>
            </a:r>
          </a:p>
          <a:p>
            <a:pPr marL="0" indent="0">
              <a:buNone/>
            </a:pPr>
            <a:r>
              <a:rPr lang="en-US" dirty="0"/>
              <a:t>		},</a:t>
            </a:r>
          </a:p>
          <a:p>
            <a:pPr marL="0" indent="0">
              <a:buNone/>
            </a:pPr>
            <a:r>
              <a:rPr lang="en-US" dirty="0"/>
              <a:t>	“hobbies”:	[</a:t>
            </a:r>
          </a:p>
          <a:p>
            <a:pPr marL="0" indent="0">
              <a:buNone/>
            </a:pPr>
            <a:r>
              <a:rPr lang="en-US" dirty="0"/>
              <a:t>				{“</a:t>
            </a:r>
            <a:r>
              <a:rPr lang="en-US" dirty="0" err="1"/>
              <a:t>name”:”Cooking</a:t>
            </a:r>
            <a:r>
              <a:rPr lang="en-US" dirty="0"/>
              <a:t>”},</a:t>
            </a:r>
          </a:p>
          <a:p>
            <a:pPr marL="0" indent="0">
              <a:buNone/>
            </a:pPr>
            <a:r>
              <a:rPr lang="en-US" dirty="0"/>
              <a:t>				{“</a:t>
            </a:r>
            <a:r>
              <a:rPr lang="en-US" dirty="0" err="1"/>
              <a:t>name”:”Sports</a:t>
            </a:r>
            <a:r>
              <a:rPr lang="en-US" dirty="0"/>
              <a:t>”}</a:t>
            </a:r>
          </a:p>
          <a:p>
            <a:pPr marL="0" indent="0">
              <a:buNone/>
            </a:pPr>
            <a:r>
              <a:rPr lang="en-US" dirty="0"/>
              <a:t>			]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422030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E4EB3-8C53-5E0C-CAC1-17DA2F77E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5887"/>
            <a:ext cx="10515600" cy="598457"/>
          </a:xfrm>
        </p:spPr>
        <p:txBody>
          <a:bodyPr>
            <a:normAutofit fontScale="90000"/>
          </a:bodyPr>
          <a:lstStyle/>
          <a:p>
            <a:r>
              <a:rPr lang="en-US" dirty="0"/>
              <a:t>What’s NoSQL?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EE64640-4FD7-8D04-F971-A200FABAD7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9945606"/>
              </p:ext>
            </p:extLst>
          </p:nvPr>
        </p:nvGraphicFramePr>
        <p:xfrm>
          <a:off x="337457" y="1170895"/>
          <a:ext cx="11517086" cy="2646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7086">
                  <a:extLst>
                    <a:ext uri="{9D8B030D-6E8A-4147-A177-3AD203B41FA5}">
                      <a16:colId xmlns:a16="http://schemas.microsoft.com/office/drawing/2014/main" val="1321067504"/>
                    </a:ext>
                  </a:extLst>
                </a:gridCol>
              </a:tblGrid>
              <a:tr h="6506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{id: ‘order1’,user:{ id: U124, “email”: “shyam@gmail.com”, “name” :”Shyam Sharma” },product:{ id: 2, title: “Book2”, price: 7.00 }}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402767"/>
                  </a:ext>
                </a:extLst>
              </a:tr>
              <a:tr h="6506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{id: ‘order1’,user:{ id: U124, “email”: “shyam@gmail.com”, “name” :”Shyam Sharma” },product:{ id: 2, title: “Book2”, price: 7.00 }}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1562426"/>
                  </a:ext>
                </a:extLst>
              </a:tr>
              <a:tr h="6725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{id: ‘order1’,user:{ id: U124, “email”: “shyam@gmail.com”, “name” :”Shyam Sharma” },product:{ id: 2, title: “Book2”, price: 7.00 }}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1423068"/>
                  </a:ext>
                </a:extLst>
              </a:tr>
              <a:tr h="6725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{id: ‘order1’,user:{ id: U124, “email”: “shyam@gmail.com”, “name” :”Shyam Sharma” },product:{ id: 2, title: “Book2”, price: 7.00 }}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898870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D7E179A-B6AD-A469-0EFE-30000546E4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4230400"/>
              </p:ext>
            </p:extLst>
          </p:nvPr>
        </p:nvGraphicFramePr>
        <p:xfrm>
          <a:off x="337457" y="5029835"/>
          <a:ext cx="52070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07000">
                  <a:extLst>
                    <a:ext uri="{9D8B030D-6E8A-4147-A177-3AD203B41FA5}">
                      <a16:colId xmlns:a16="http://schemas.microsoft.com/office/drawing/2014/main" val="1321067504"/>
                    </a:ext>
                  </a:extLst>
                </a:gridCol>
              </a:tblGrid>
              <a:tr h="23877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 id: 1, title: “Book1”, price: 5.00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02767"/>
                  </a:ext>
                </a:extLst>
              </a:tr>
              <a:tr h="2498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 id: 2, title: “Book2”, price: 7.00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562426"/>
                  </a:ext>
                </a:extLst>
              </a:tr>
              <a:tr h="3465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 id: 3, title: “Book3”, price: 8.00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423068"/>
                  </a:ext>
                </a:extLst>
              </a:tr>
              <a:tr h="3465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 id: 4, title: “Book4”, price: 9.00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8988704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127302D5-9923-BDED-9BED-AAE800979D46}"/>
              </a:ext>
            </a:extLst>
          </p:cNvPr>
          <p:cNvSpPr/>
          <p:nvPr/>
        </p:nvSpPr>
        <p:spPr>
          <a:xfrm>
            <a:off x="337457" y="4607227"/>
            <a:ext cx="1443745" cy="422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47615CA-6074-FA5E-FB36-47649FD6A771}"/>
              </a:ext>
            </a:extLst>
          </p:cNvPr>
          <p:cNvSpPr/>
          <p:nvPr/>
        </p:nvSpPr>
        <p:spPr>
          <a:xfrm>
            <a:off x="337457" y="764344"/>
            <a:ext cx="3976392" cy="422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B84E56D-73A0-719B-8BCE-DC976A4A46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9730372"/>
              </p:ext>
            </p:extLst>
          </p:nvPr>
        </p:nvGraphicFramePr>
        <p:xfrm>
          <a:off x="6096000" y="5029835"/>
          <a:ext cx="5758543" cy="1302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58543">
                  <a:extLst>
                    <a:ext uri="{9D8B030D-6E8A-4147-A177-3AD203B41FA5}">
                      <a16:colId xmlns:a16="http://schemas.microsoft.com/office/drawing/2014/main" val="1321067504"/>
                    </a:ext>
                  </a:extLst>
                </a:gridCol>
              </a:tblGrid>
              <a:tr h="23877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{ id: U121, “email”: “ram@gmail.com”, “name” :”Ram Sharma”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02767"/>
                  </a:ext>
                </a:extLst>
              </a:tr>
              <a:tr h="2498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{ id: U124, “email”: “shyam@gmail.com”, “name” :”Shyam Sharma”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562426"/>
                  </a:ext>
                </a:extLst>
              </a:tr>
              <a:tr h="3465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{ id: U123, “email”: “mohan@gmail.com”, “name” :”Mohan Sharma”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423068"/>
                  </a:ext>
                </a:extLst>
              </a:tr>
              <a:tr h="3465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{ id: U125, “email”: “sohan@gmail.com”, “name” :”Sohan Sharma”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8988704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B137CC9F-64FA-768B-F7F2-8ABCB8D662BC}"/>
              </a:ext>
            </a:extLst>
          </p:cNvPr>
          <p:cNvSpPr/>
          <p:nvPr/>
        </p:nvSpPr>
        <p:spPr>
          <a:xfrm>
            <a:off x="6096000" y="4607227"/>
            <a:ext cx="1443745" cy="422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Users</a:t>
            </a:r>
          </a:p>
        </p:txBody>
      </p:sp>
    </p:spTree>
    <p:extLst>
      <p:ext uri="{BB962C8B-B14F-4D97-AF65-F5344CB8AC3E}">
        <p14:creationId xmlns:p14="http://schemas.microsoft.com/office/powerpoint/2010/main" val="38384949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4AD8E-0C71-6E75-6BFF-D059DE899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 Characteristics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0CCCD84-6577-F207-B5E8-CE19D7AB6B43}"/>
              </a:ext>
            </a:extLst>
          </p:cNvPr>
          <p:cNvGrpSpPr/>
          <p:nvPr/>
        </p:nvGrpSpPr>
        <p:grpSpPr>
          <a:xfrm>
            <a:off x="1538513" y="1690688"/>
            <a:ext cx="9815287" cy="1629455"/>
            <a:chOff x="1538513" y="1690688"/>
            <a:chExt cx="9815287" cy="162945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D6B5FFA-204B-1841-6D10-A38B05692276}"/>
                </a:ext>
              </a:extLst>
            </p:cNvPr>
            <p:cNvSpPr/>
            <p:nvPr/>
          </p:nvSpPr>
          <p:spPr>
            <a:xfrm>
              <a:off x="1538514" y="1690688"/>
              <a:ext cx="4005944" cy="6025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NO Data Schema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81675E7-0E1E-7825-F26D-7D26F96BCA42}"/>
                </a:ext>
              </a:extLst>
            </p:cNvPr>
            <p:cNvSpPr/>
            <p:nvPr/>
          </p:nvSpPr>
          <p:spPr>
            <a:xfrm>
              <a:off x="6999514" y="1690688"/>
              <a:ext cx="4354286" cy="6025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No Structure required !</a:t>
              </a:r>
            </a:p>
          </p:txBody>
        </p:sp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BC383C3A-B876-5E4C-C146-C0A55441C2BC}"/>
                </a:ext>
              </a:extLst>
            </p:cNvPr>
            <p:cNvSpPr/>
            <p:nvPr/>
          </p:nvSpPr>
          <p:spPr>
            <a:xfrm>
              <a:off x="5849257" y="1821316"/>
              <a:ext cx="727528" cy="43542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9BFE19A-249F-8DAD-00E1-0E661B5F123B}"/>
                </a:ext>
              </a:extLst>
            </p:cNvPr>
            <p:cNvSpPr/>
            <p:nvPr/>
          </p:nvSpPr>
          <p:spPr>
            <a:xfrm>
              <a:off x="1538513" y="2539774"/>
              <a:ext cx="3918858" cy="3010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{name, id, age}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DABFAE9-11B5-28BF-211D-1CAFD6C27085}"/>
                </a:ext>
              </a:extLst>
            </p:cNvPr>
            <p:cNvSpPr/>
            <p:nvPr/>
          </p:nvSpPr>
          <p:spPr>
            <a:xfrm>
              <a:off x="1538513" y="3019084"/>
              <a:ext cx="3918858" cy="3010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{id, age}</a:t>
              </a: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6B8E89F2-FE4C-E916-4B6C-B5FD4B073B59}"/>
              </a:ext>
            </a:extLst>
          </p:cNvPr>
          <p:cNvSpPr/>
          <p:nvPr/>
        </p:nvSpPr>
        <p:spPr>
          <a:xfrm>
            <a:off x="1451427" y="3443402"/>
            <a:ext cx="4005944" cy="60256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 Data Relations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3232E54-F2AB-E343-DB63-E05A3170D227}"/>
              </a:ext>
            </a:extLst>
          </p:cNvPr>
          <p:cNvSpPr/>
          <p:nvPr/>
        </p:nvSpPr>
        <p:spPr>
          <a:xfrm>
            <a:off x="6912427" y="3443402"/>
            <a:ext cx="4354286" cy="60256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No/ Few Connections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BF344745-488A-6CE4-B186-BD9B8855B34E}"/>
              </a:ext>
            </a:extLst>
          </p:cNvPr>
          <p:cNvSpPr/>
          <p:nvPr/>
        </p:nvSpPr>
        <p:spPr>
          <a:xfrm>
            <a:off x="5762170" y="3574030"/>
            <a:ext cx="727528" cy="435429"/>
          </a:xfrm>
          <a:prstGeom prst="rightArrow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55D5480-301A-8545-E4B1-CFC1B4510F6F}"/>
              </a:ext>
            </a:extLst>
          </p:cNvPr>
          <p:cNvSpPr/>
          <p:nvPr/>
        </p:nvSpPr>
        <p:spPr>
          <a:xfrm>
            <a:off x="1451427" y="4637428"/>
            <a:ext cx="4492173" cy="180351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 CAN relate documents but you don’t have to (and you shouldn’t do it too much or your queries become slow)</a:t>
            </a:r>
          </a:p>
        </p:txBody>
      </p:sp>
    </p:spTree>
    <p:extLst>
      <p:ext uri="{BB962C8B-B14F-4D97-AF65-F5344CB8AC3E}">
        <p14:creationId xmlns:p14="http://schemas.microsoft.com/office/powerpoint/2010/main" val="39772362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DA3E1-D094-680D-8684-18154D434A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0914"/>
            <a:ext cx="10515600" cy="5712506"/>
          </a:xfrm>
        </p:spPr>
        <p:txBody>
          <a:bodyPr numCol="2">
            <a:normAutofit fontScale="92500" lnSpcReduction="10000"/>
          </a:bodyPr>
          <a:lstStyle/>
          <a:p>
            <a:r>
              <a:rPr lang="en-US" dirty="0"/>
              <a:t>Module Introduction</a:t>
            </a:r>
          </a:p>
          <a:p>
            <a:r>
              <a:rPr lang="en-US" dirty="0"/>
              <a:t>What is MongoDB</a:t>
            </a:r>
          </a:p>
          <a:p>
            <a:r>
              <a:rPr lang="en-US" dirty="0"/>
              <a:t>Relations in NoSQL</a:t>
            </a:r>
          </a:p>
          <a:p>
            <a:r>
              <a:rPr lang="en-US" dirty="0"/>
              <a:t>Setting Up MongoDB</a:t>
            </a:r>
          </a:p>
          <a:p>
            <a:r>
              <a:rPr lang="en-US" dirty="0"/>
              <a:t>Installing the </a:t>
            </a:r>
            <a:r>
              <a:rPr lang="en-US" dirty="0" err="1"/>
              <a:t>MonogoDB</a:t>
            </a:r>
            <a:r>
              <a:rPr lang="en-US" dirty="0"/>
              <a:t> Driver</a:t>
            </a:r>
          </a:p>
          <a:p>
            <a:r>
              <a:rPr lang="en-US" dirty="0"/>
              <a:t>Creating the Database Connection</a:t>
            </a:r>
          </a:p>
          <a:p>
            <a:r>
              <a:rPr lang="en-US" dirty="0"/>
              <a:t>Finishing the Database Connection</a:t>
            </a:r>
          </a:p>
          <a:p>
            <a:r>
              <a:rPr lang="en-US" dirty="0"/>
              <a:t>Using the Database Connection</a:t>
            </a:r>
          </a:p>
          <a:p>
            <a:r>
              <a:rPr lang="en-US" dirty="0"/>
              <a:t>Creating Products</a:t>
            </a:r>
          </a:p>
          <a:p>
            <a:r>
              <a:rPr lang="en-US" dirty="0"/>
              <a:t>Fetching All products</a:t>
            </a:r>
          </a:p>
          <a:p>
            <a:r>
              <a:rPr lang="en-US" dirty="0"/>
              <a:t>Fetching a Single Product</a:t>
            </a:r>
          </a:p>
          <a:p>
            <a:r>
              <a:rPr lang="en-US" dirty="0"/>
              <a:t>Making the Edit &amp; Delete Buttons Work Again</a:t>
            </a:r>
          </a:p>
          <a:p>
            <a:r>
              <a:rPr lang="en-US" dirty="0"/>
              <a:t>Working on the Product Model to Edit our Product</a:t>
            </a:r>
          </a:p>
          <a:p>
            <a:r>
              <a:rPr lang="en-US" dirty="0"/>
              <a:t>Deleting Products</a:t>
            </a:r>
          </a:p>
          <a:p>
            <a:r>
              <a:rPr lang="en-US" dirty="0"/>
              <a:t>Creating New Users</a:t>
            </a:r>
          </a:p>
          <a:p>
            <a:r>
              <a:rPr lang="en-US" dirty="0"/>
              <a:t>Storing the User in our Database</a:t>
            </a:r>
          </a:p>
          <a:p>
            <a:r>
              <a:rPr lang="en-US" dirty="0"/>
              <a:t>Working on Cart Items &amp; Orders</a:t>
            </a:r>
          </a:p>
          <a:p>
            <a:r>
              <a:rPr lang="en-US" dirty="0"/>
              <a:t>Adding the Add to Cart Functionality</a:t>
            </a:r>
          </a:p>
          <a:p>
            <a:r>
              <a:rPr lang="en-US" dirty="0"/>
              <a:t>Storing Multiple products in the Cart</a:t>
            </a:r>
          </a:p>
          <a:p>
            <a:r>
              <a:rPr lang="en-US" dirty="0"/>
              <a:t>Displaying the Cart items</a:t>
            </a:r>
          </a:p>
          <a:p>
            <a:r>
              <a:rPr lang="en-US" dirty="0"/>
              <a:t>Deleting Cart items</a:t>
            </a:r>
          </a:p>
          <a:p>
            <a:r>
              <a:rPr lang="en-US" dirty="0"/>
              <a:t>Adding an Order</a:t>
            </a:r>
          </a:p>
          <a:p>
            <a:r>
              <a:rPr lang="en-US" dirty="0"/>
              <a:t>Adding Relational Order Data</a:t>
            </a:r>
          </a:p>
        </p:txBody>
      </p:sp>
    </p:spTree>
    <p:extLst>
      <p:ext uri="{BB962C8B-B14F-4D97-AF65-F5344CB8AC3E}">
        <p14:creationId xmlns:p14="http://schemas.microsoft.com/office/powerpoint/2010/main" val="22109155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45B85-4F36-9B94-C183-4741F8A22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Summary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6BF83BB-22E6-CDA1-817E-02F3C1A40B57}"/>
              </a:ext>
            </a:extLst>
          </p:cNvPr>
          <p:cNvGrpSpPr/>
          <p:nvPr/>
        </p:nvGrpSpPr>
        <p:grpSpPr>
          <a:xfrm>
            <a:off x="838200" y="1690688"/>
            <a:ext cx="4386943" cy="3256189"/>
            <a:chOff x="838200" y="1690688"/>
            <a:chExt cx="4386943" cy="325618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B7EF395-D62B-2A37-ED17-2C9290BE5842}"/>
                </a:ext>
              </a:extLst>
            </p:cNvPr>
            <p:cNvSpPr/>
            <p:nvPr/>
          </p:nvSpPr>
          <p:spPr>
            <a:xfrm>
              <a:off x="838200" y="1690688"/>
              <a:ext cx="4386943" cy="602569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NOSQL/</a:t>
              </a:r>
              <a:r>
                <a:rPr lang="en-US" dirty="0" err="1"/>
                <a:t>MondoDB</a:t>
              </a:r>
              <a:endParaRPr lang="en-US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EF73F77-3FC5-840B-5A09-3DAA9A8AAD60}"/>
                </a:ext>
              </a:extLst>
            </p:cNvPr>
            <p:cNvSpPr/>
            <p:nvPr/>
          </p:nvSpPr>
          <p:spPr>
            <a:xfrm>
              <a:off x="838200" y="2290763"/>
              <a:ext cx="4386943" cy="265611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Alternative to SQL databases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No Strict schemas, fewer relations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 can of course use schemas and reference-based relations but you got more flexibility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Often, relations are also </a:t>
              </a:r>
              <a:r>
                <a:rPr lang="en-US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creted</a:t>
              </a: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by embedding other documents/data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E2B7B468-74A1-12D8-0084-CE894C5E1C3F}"/>
              </a:ext>
            </a:extLst>
          </p:cNvPr>
          <p:cNvGrpSpPr/>
          <p:nvPr/>
        </p:nvGrpSpPr>
        <p:grpSpPr>
          <a:xfrm>
            <a:off x="6270171" y="1342458"/>
            <a:ext cx="4920343" cy="4173084"/>
            <a:chOff x="838200" y="1690688"/>
            <a:chExt cx="4386943" cy="325618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00FE559-7B81-2C63-5E80-A25CB0B90F05}"/>
                </a:ext>
              </a:extLst>
            </p:cNvPr>
            <p:cNvSpPr/>
            <p:nvPr/>
          </p:nvSpPr>
          <p:spPr>
            <a:xfrm>
              <a:off x="838200" y="1690688"/>
              <a:ext cx="4386943" cy="602569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Working with MongoDB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4066221-2EA2-AE0A-EDE0-0C341472933C}"/>
                </a:ext>
              </a:extLst>
            </p:cNvPr>
            <p:cNvSpPr/>
            <p:nvPr/>
          </p:nvSpPr>
          <p:spPr>
            <a:xfrm>
              <a:off x="838200" y="2290763"/>
              <a:ext cx="4386943" cy="265611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Use the official MongoDB Driver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Commands like </a:t>
              </a:r>
              <a:r>
                <a:rPr lang="en-US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insertOne</a:t>
              </a: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(), find(), </a:t>
              </a:r>
              <a:r>
                <a:rPr lang="en-US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updateOne</a:t>
              </a: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() and </a:t>
              </a:r>
              <a:r>
                <a:rPr lang="en-US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deleteOne</a:t>
              </a: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() to make CRUD-operations very simple.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Check the official docs to learn about all available operations + configurations/operators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All operations are promise-based, hence you can easily chain them for more complex flow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477410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D2F4F-AB1E-2F92-0533-028A031CD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Mongoose?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5098D-8FBD-D710-C6A2-3611EBCF7F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7173686" cy="612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Object-Document Mapping Library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262EDAA-A4D2-8243-50D2-DF705E39CA78}"/>
              </a:ext>
            </a:extLst>
          </p:cNvPr>
          <p:cNvGrpSpPr/>
          <p:nvPr/>
        </p:nvGrpSpPr>
        <p:grpSpPr>
          <a:xfrm>
            <a:off x="838200" y="2303462"/>
            <a:ext cx="6596742" cy="2251075"/>
            <a:chOff x="838200" y="2303463"/>
            <a:chExt cx="6596742" cy="225107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929108F-9A80-6DAC-5AB7-4A788F5696AF}"/>
                </a:ext>
              </a:extLst>
            </p:cNvPr>
            <p:cNvSpPr/>
            <p:nvPr/>
          </p:nvSpPr>
          <p:spPr>
            <a:xfrm>
              <a:off x="838200" y="2699657"/>
              <a:ext cx="1774371" cy="185488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Name</a:t>
              </a:r>
            </a:p>
            <a:p>
              <a:pPr algn="ctr"/>
              <a:r>
                <a:rPr lang="en-US" dirty="0"/>
                <a:t>Age</a:t>
              </a:r>
            </a:p>
            <a:p>
              <a:pPr algn="ctr"/>
              <a:r>
                <a:rPr lang="en-US" dirty="0"/>
                <a:t>Email</a:t>
              </a:r>
            </a:p>
            <a:p>
              <a:pPr algn="ctr"/>
              <a:r>
                <a:rPr lang="en-US" dirty="0"/>
                <a:t>password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EA667C2-99C3-7134-2980-2A4DD67308FC}"/>
                </a:ext>
              </a:extLst>
            </p:cNvPr>
            <p:cNvSpPr/>
            <p:nvPr/>
          </p:nvSpPr>
          <p:spPr>
            <a:xfrm>
              <a:off x="838200" y="2303463"/>
              <a:ext cx="1774371" cy="3961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User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B45A008-9674-F64D-3714-5EA062E55C78}"/>
                </a:ext>
              </a:extLst>
            </p:cNvPr>
            <p:cNvSpPr/>
            <p:nvPr/>
          </p:nvSpPr>
          <p:spPr>
            <a:xfrm>
              <a:off x="5660571" y="2303463"/>
              <a:ext cx="1774371" cy="3961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users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EFD8C29-40C4-9D3F-2943-71B1F11EFBBE}"/>
              </a:ext>
            </a:extLst>
          </p:cNvPr>
          <p:cNvSpPr/>
          <p:nvPr/>
        </p:nvSpPr>
        <p:spPr>
          <a:xfrm>
            <a:off x="5660571" y="2699657"/>
            <a:ext cx="6183086" cy="16546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FF6EE8-3C72-3FD4-15CF-34AAC6A3A688}"/>
              </a:ext>
            </a:extLst>
          </p:cNvPr>
          <p:cNvSpPr/>
          <p:nvPr/>
        </p:nvSpPr>
        <p:spPr>
          <a:xfrm>
            <a:off x="6085111" y="2953204"/>
            <a:ext cx="925290" cy="359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CAB8B6B-792F-68F5-C751-E7014A14CCB0}"/>
              </a:ext>
            </a:extLst>
          </p:cNvPr>
          <p:cNvSpPr/>
          <p:nvPr/>
        </p:nvSpPr>
        <p:spPr>
          <a:xfrm>
            <a:off x="7434941" y="2916236"/>
            <a:ext cx="925290" cy="359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0A8663-E75C-00B9-68E5-C79B0A92CE80}"/>
              </a:ext>
            </a:extLst>
          </p:cNvPr>
          <p:cNvSpPr/>
          <p:nvPr/>
        </p:nvSpPr>
        <p:spPr>
          <a:xfrm>
            <a:off x="9176654" y="2913968"/>
            <a:ext cx="925290" cy="359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age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7FEF192-8B5C-EE9C-C3E5-D107A37FD8D2}"/>
              </a:ext>
            </a:extLst>
          </p:cNvPr>
          <p:cNvSpPr/>
          <p:nvPr/>
        </p:nvSpPr>
        <p:spPr>
          <a:xfrm>
            <a:off x="10863934" y="2913968"/>
            <a:ext cx="925290" cy="359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password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083DB59-6EE6-A64F-1FEB-1618F9D855A9}"/>
              </a:ext>
            </a:extLst>
          </p:cNvPr>
          <p:cNvSpPr/>
          <p:nvPr/>
        </p:nvSpPr>
        <p:spPr>
          <a:xfrm>
            <a:off x="6085111" y="3719287"/>
            <a:ext cx="925290" cy="359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E74B962-8103-2D52-FD67-6C1B378021EF}"/>
              </a:ext>
            </a:extLst>
          </p:cNvPr>
          <p:cNvSpPr/>
          <p:nvPr/>
        </p:nvSpPr>
        <p:spPr>
          <a:xfrm>
            <a:off x="7434941" y="3682319"/>
            <a:ext cx="925290" cy="359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Ram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AFF9AAC-B74B-CFD5-5465-F2B7D55613F9}"/>
              </a:ext>
            </a:extLst>
          </p:cNvPr>
          <p:cNvSpPr/>
          <p:nvPr/>
        </p:nvSpPr>
        <p:spPr>
          <a:xfrm>
            <a:off x="9176654" y="3680051"/>
            <a:ext cx="925290" cy="359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BDE3646-DAC4-7788-A2C5-FEAE42899624}"/>
              </a:ext>
            </a:extLst>
          </p:cNvPr>
          <p:cNvSpPr/>
          <p:nvPr/>
        </p:nvSpPr>
        <p:spPr>
          <a:xfrm>
            <a:off x="10526484" y="3680051"/>
            <a:ext cx="1262740" cy="359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pass@123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30B449B-6A6F-ED27-61F9-F58F366A9C3B}"/>
              </a:ext>
            </a:extLst>
          </p:cNvPr>
          <p:cNvSpPr/>
          <p:nvPr/>
        </p:nvSpPr>
        <p:spPr>
          <a:xfrm>
            <a:off x="1785257" y="4746171"/>
            <a:ext cx="8316687" cy="817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db.collection</a:t>
            </a:r>
            <a:r>
              <a:rPr lang="en-US" dirty="0"/>
              <a:t>(‘users’).</a:t>
            </a:r>
            <a:r>
              <a:rPr lang="en-US" dirty="0" err="1"/>
              <a:t>insertOne</a:t>
            </a:r>
            <a:r>
              <a:rPr lang="en-US" dirty="0"/>
              <a:t>({name: ‘ram, age: 30, password: ‘pass@123’})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5E6ACB6-30D9-7302-2FBD-B53BAF873BB7}"/>
              </a:ext>
            </a:extLst>
          </p:cNvPr>
          <p:cNvSpPr/>
          <p:nvPr/>
        </p:nvSpPr>
        <p:spPr>
          <a:xfrm>
            <a:off x="838201" y="5793010"/>
            <a:ext cx="11005456" cy="817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Const user = </a:t>
            </a:r>
            <a:r>
              <a:rPr lang="en-US" dirty="0" err="1"/>
              <a:t>User.create</a:t>
            </a:r>
            <a:r>
              <a:rPr lang="en-US" dirty="0"/>
              <a:t>({name: ‘ram, age: 30, password: ‘pass@123’})</a:t>
            </a:r>
          </a:p>
        </p:txBody>
      </p:sp>
      <p:sp>
        <p:nvSpPr>
          <p:cNvPr id="19" name="Multiplication Sign 18">
            <a:extLst>
              <a:ext uri="{FF2B5EF4-FFF2-40B4-BE49-F238E27FC236}">
                <a16:creationId xmlns:a16="http://schemas.microsoft.com/office/drawing/2014/main" id="{1F782702-CF3E-1300-991C-6588E1BED2A8}"/>
              </a:ext>
            </a:extLst>
          </p:cNvPr>
          <p:cNvSpPr/>
          <p:nvPr/>
        </p:nvSpPr>
        <p:spPr>
          <a:xfrm>
            <a:off x="4267200" y="4554537"/>
            <a:ext cx="1828800" cy="1367292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7805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4AD8E-0C71-6E75-6BFF-D059DE899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514" y="36059"/>
            <a:ext cx="10515600" cy="1325563"/>
          </a:xfrm>
        </p:spPr>
        <p:txBody>
          <a:bodyPr/>
          <a:lstStyle/>
          <a:p>
            <a:r>
              <a:rPr lang="en-US" dirty="0"/>
              <a:t>Core Concepts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55D5480-301A-8545-E4B1-CFC1B4510F6F}"/>
              </a:ext>
            </a:extLst>
          </p:cNvPr>
          <p:cNvSpPr/>
          <p:nvPr/>
        </p:nvSpPr>
        <p:spPr>
          <a:xfrm>
            <a:off x="2496456" y="1810545"/>
            <a:ext cx="2569030" cy="60256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Schemas &amp; Models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572D60C-67E1-1A2F-659D-38AEB7C9B601}"/>
              </a:ext>
            </a:extLst>
          </p:cNvPr>
          <p:cNvSpPr/>
          <p:nvPr/>
        </p:nvSpPr>
        <p:spPr>
          <a:xfrm>
            <a:off x="2496456" y="2640633"/>
            <a:ext cx="2569030" cy="60256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Instances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DD20960-5E39-976A-5AB3-AC9DE8079017}"/>
              </a:ext>
            </a:extLst>
          </p:cNvPr>
          <p:cNvSpPr/>
          <p:nvPr/>
        </p:nvSpPr>
        <p:spPr>
          <a:xfrm>
            <a:off x="2496456" y="3513360"/>
            <a:ext cx="2569030" cy="60256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Queries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B9E5520-2804-A224-5FA7-31EFD8E824B1}"/>
              </a:ext>
            </a:extLst>
          </p:cNvPr>
          <p:cNvSpPr/>
          <p:nvPr/>
        </p:nvSpPr>
        <p:spPr>
          <a:xfrm>
            <a:off x="7765142" y="1810545"/>
            <a:ext cx="2569030" cy="60256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e.g. User Product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F1462A7-CE86-D443-6B96-95F4A9FC4E40}"/>
              </a:ext>
            </a:extLst>
          </p:cNvPr>
          <p:cNvSpPr/>
          <p:nvPr/>
        </p:nvSpPr>
        <p:spPr>
          <a:xfrm>
            <a:off x="7765142" y="2640633"/>
            <a:ext cx="2569030" cy="60256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Const user = new User()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D67DF52-C90F-0F47-5148-4552649B1B14}"/>
              </a:ext>
            </a:extLst>
          </p:cNvPr>
          <p:cNvSpPr/>
          <p:nvPr/>
        </p:nvSpPr>
        <p:spPr>
          <a:xfrm>
            <a:off x="7765142" y="3513360"/>
            <a:ext cx="2569030" cy="60256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find()</a:t>
            </a:r>
          </a:p>
        </p:txBody>
      </p:sp>
    </p:spTree>
    <p:extLst>
      <p:ext uri="{BB962C8B-B14F-4D97-AF65-F5344CB8AC3E}">
        <p14:creationId xmlns:p14="http://schemas.microsoft.com/office/powerpoint/2010/main" val="20612810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B810B-15B5-0378-794E-0114D45F7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Sessions &amp; Cookies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888D4-EAB2-C6D3-EC7B-B05327DDB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across Requests</a:t>
            </a:r>
          </a:p>
        </p:txBody>
      </p:sp>
    </p:spTree>
    <p:extLst>
      <p:ext uri="{BB962C8B-B14F-4D97-AF65-F5344CB8AC3E}">
        <p14:creationId xmlns:p14="http://schemas.microsoft.com/office/powerpoint/2010/main" val="26405094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ED9CE-A060-E8D3-61FC-0AC2BE757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655629" cy="592818"/>
          </a:xfrm>
        </p:spPr>
        <p:txBody>
          <a:bodyPr>
            <a:normAutofit fontScale="90000"/>
          </a:bodyPr>
          <a:lstStyle/>
          <a:p>
            <a:r>
              <a:rPr lang="en-US" dirty="0"/>
              <a:t>What’s a Cookie?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E4CFB7-84D3-1086-3468-9FA5FD073390}"/>
              </a:ext>
            </a:extLst>
          </p:cNvPr>
          <p:cNvSpPr/>
          <p:nvPr/>
        </p:nvSpPr>
        <p:spPr>
          <a:xfrm>
            <a:off x="3701143" y="957944"/>
            <a:ext cx="3657600" cy="783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Cookies are stored on the client-side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07C263-38FE-7F29-B960-73E51C499738}"/>
              </a:ext>
            </a:extLst>
          </p:cNvPr>
          <p:cNvSpPr/>
          <p:nvPr/>
        </p:nvSpPr>
        <p:spPr>
          <a:xfrm>
            <a:off x="3701143" y="1942647"/>
            <a:ext cx="3657600" cy="783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80EB4C-0A02-B00D-F15E-02E49CBEF2F9}"/>
              </a:ext>
            </a:extLst>
          </p:cNvPr>
          <p:cNvSpPr/>
          <p:nvPr/>
        </p:nvSpPr>
        <p:spPr>
          <a:xfrm>
            <a:off x="3701143" y="3037115"/>
            <a:ext cx="3657600" cy="783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Frontend (Views)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55BF94-F83E-DEC9-D264-D19F20B28384}"/>
              </a:ext>
            </a:extLst>
          </p:cNvPr>
          <p:cNvSpPr/>
          <p:nvPr/>
        </p:nvSpPr>
        <p:spPr>
          <a:xfrm>
            <a:off x="8360228" y="3037115"/>
            <a:ext cx="3657600" cy="783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Cookie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E552F7-A0AC-8D18-5569-BF8C7CFED7EA}"/>
              </a:ext>
            </a:extLst>
          </p:cNvPr>
          <p:cNvSpPr/>
          <p:nvPr/>
        </p:nvSpPr>
        <p:spPr>
          <a:xfrm>
            <a:off x="3701143" y="5148944"/>
            <a:ext cx="3657600" cy="783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 (Node App)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2F22B72-21C2-2385-6BBA-CF5114897F56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5529943" y="2726417"/>
            <a:ext cx="0" cy="310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2211F6E-1392-2877-FEA1-A62B09C32606}"/>
              </a:ext>
            </a:extLst>
          </p:cNvPr>
          <p:cNvCxnSpPr>
            <a:stCxn id="6" idx="2"/>
            <a:endCxn id="8" idx="0"/>
          </p:cNvCxnSpPr>
          <p:nvPr/>
        </p:nvCxnSpPr>
        <p:spPr>
          <a:xfrm>
            <a:off x="5529943" y="3820885"/>
            <a:ext cx="0" cy="1328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ECD27AD-1441-502A-7FB6-0F8AED85C987}"/>
              </a:ext>
            </a:extLst>
          </p:cNvPr>
          <p:cNvSpPr txBox="1"/>
          <p:nvPr/>
        </p:nvSpPr>
        <p:spPr>
          <a:xfrm>
            <a:off x="3526971" y="4354286"/>
            <a:ext cx="1262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6C6B5F-3271-C27F-9AD1-7C10BC778939}"/>
              </a:ext>
            </a:extLst>
          </p:cNvPr>
          <p:cNvSpPr txBox="1"/>
          <p:nvPr/>
        </p:nvSpPr>
        <p:spPr>
          <a:xfrm>
            <a:off x="5812972" y="4484914"/>
            <a:ext cx="1719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Include Cookies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9FB5C0B-CCE3-D67D-3EC4-E83F49C276AE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7358743" y="3429000"/>
            <a:ext cx="10014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66BC316A-76BD-CE8A-0ACB-57FC394D5B83}"/>
              </a:ext>
            </a:extLst>
          </p:cNvPr>
          <p:cNvCxnSpPr>
            <a:stCxn id="8" idx="3"/>
            <a:endCxn id="7" idx="2"/>
          </p:cNvCxnSpPr>
          <p:nvPr/>
        </p:nvCxnSpPr>
        <p:spPr>
          <a:xfrm flipV="1">
            <a:off x="7358743" y="3820885"/>
            <a:ext cx="2830285" cy="171994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7557E76-1F53-653E-10DA-C2325D069F79}"/>
              </a:ext>
            </a:extLst>
          </p:cNvPr>
          <p:cNvSpPr txBox="1"/>
          <p:nvPr/>
        </p:nvSpPr>
        <p:spPr>
          <a:xfrm>
            <a:off x="10330543" y="4723618"/>
            <a:ext cx="17199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 via Response Header</a:t>
            </a:r>
          </a:p>
        </p:txBody>
      </p:sp>
    </p:spTree>
    <p:extLst>
      <p:ext uri="{BB962C8B-B14F-4D97-AF65-F5344CB8AC3E}">
        <p14:creationId xmlns:p14="http://schemas.microsoft.com/office/powerpoint/2010/main" val="3132195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4AD8E-0C71-6E75-6BFF-D059DE899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SQL Database Characteristics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0CCCD84-6577-F207-B5E8-CE19D7AB6B43}"/>
              </a:ext>
            </a:extLst>
          </p:cNvPr>
          <p:cNvGrpSpPr/>
          <p:nvPr/>
        </p:nvGrpSpPr>
        <p:grpSpPr>
          <a:xfrm>
            <a:off x="1538513" y="1690688"/>
            <a:ext cx="9815287" cy="1451655"/>
            <a:chOff x="1538513" y="1690688"/>
            <a:chExt cx="9815287" cy="145165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D6B5FFA-204B-1841-6D10-A38B05692276}"/>
                </a:ext>
              </a:extLst>
            </p:cNvPr>
            <p:cNvSpPr/>
            <p:nvPr/>
          </p:nvSpPr>
          <p:spPr>
            <a:xfrm>
              <a:off x="1538514" y="1690688"/>
              <a:ext cx="4005944" cy="6025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 Schema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81675E7-0E1E-7825-F26D-7D26F96BCA42}"/>
                </a:ext>
              </a:extLst>
            </p:cNvPr>
            <p:cNvSpPr/>
            <p:nvPr/>
          </p:nvSpPr>
          <p:spPr>
            <a:xfrm>
              <a:off x="6999514" y="1690688"/>
              <a:ext cx="4354286" cy="6025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All Data (in a Table) has to fit!</a:t>
              </a:r>
            </a:p>
          </p:txBody>
        </p:sp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BC383C3A-B876-5E4C-C146-C0A55441C2BC}"/>
                </a:ext>
              </a:extLst>
            </p:cNvPr>
            <p:cNvSpPr/>
            <p:nvPr/>
          </p:nvSpPr>
          <p:spPr>
            <a:xfrm>
              <a:off x="5849257" y="1821316"/>
              <a:ext cx="727528" cy="43542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9BFE19A-249F-8DAD-00E1-0E661B5F123B}"/>
                </a:ext>
              </a:extLst>
            </p:cNvPr>
            <p:cNvSpPr/>
            <p:nvPr/>
          </p:nvSpPr>
          <p:spPr>
            <a:xfrm>
              <a:off x="1538513" y="2539774"/>
              <a:ext cx="1219201" cy="6025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id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369FC89-210C-ACB6-B763-69F4C3D785C5}"/>
                </a:ext>
              </a:extLst>
            </p:cNvPr>
            <p:cNvSpPr/>
            <p:nvPr/>
          </p:nvSpPr>
          <p:spPr>
            <a:xfrm>
              <a:off x="2931885" y="2539774"/>
              <a:ext cx="1219201" cy="6025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name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99A02AA-C219-7150-2EAE-547CD65B3F17}"/>
                </a:ext>
              </a:extLst>
            </p:cNvPr>
            <p:cNvSpPr/>
            <p:nvPr/>
          </p:nvSpPr>
          <p:spPr>
            <a:xfrm>
              <a:off x="4325257" y="2539774"/>
              <a:ext cx="1219201" cy="6025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age</a:t>
              </a: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6B8E89F2-FE4C-E916-4B6C-B5FD4B073B59}"/>
              </a:ext>
            </a:extLst>
          </p:cNvPr>
          <p:cNvSpPr/>
          <p:nvPr/>
        </p:nvSpPr>
        <p:spPr>
          <a:xfrm>
            <a:off x="1451427" y="3443402"/>
            <a:ext cx="4005944" cy="60256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Relations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3232E54-F2AB-E343-DB63-E05A3170D227}"/>
              </a:ext>
            </a:extLst>
          </p:cNvPr>
          <p:cNvSpPr/>
          <p:nvPr/>
        </p:nvSpPr>
        <p:spPr>
          <a:xfrm>
            <a:off x="6912427" y="3443402"/>
            <a:ext cx="4354286" cy="60256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Tables are connected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BF344745-488A-6CE4-B186-BD9B8855B34E}"/>
              </a:ext>
            </a:extLst>
          </p:cNvPr>
          <p:cNvSpPr/>
          <p:nvPr/>
        </p:nvSpPr>
        <p:spPr>
          <a:xfrm>
            <a:off x="5762170" y="3574030"/>
            <a:ext cx="727528" cy="435429"/>
          </a:xfrm>
          <a:prstGeom prst="rightArrow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55D5480-301A-8545-E4B1-CFC1B4510F6F}"/>
              </a:ext>
            </a:extLst>
          </p:cNvPr>
          <p:cNvSpPr/>
          <p:nvPr/>
        </p:nvSpPr>
        <p:spPr>
          <a:xfrm>
            <a:off x="2148113" y="4292488"/>
            <a:ext cx="2569030" cy="60256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One-to-One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572D60C-67E1-1A2F-659D-38AEB7C9B601}"/>
              </a:ext>
            </a:extLst>
          </p:cNvPr>
          <p:cNvSpPr/>
          <p:nvPr/>
        </p:nvSpPr>
        <p:spPr>
          <a:xfrm>
            <a:off x="2148113" y="5167312"/>
            <a:ext cx="2569030" cy="60256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One-to-Many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DD20960-5E39-976A-5AB3-AC9DE8079017}"/>
              </a:ext>
            </a:extLst>
          </p:cNvPr>
          <p:cNvSpPr/>
          <p:nvPr/>
        </p:nvSpPr>
        <p:spPr>
          <a:xfrm>
            <a:off x="2148113" y="5995303"/>
            <a:ext cx="2569030" cy="60256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Many-to-Many</a:t>
            </a:r>
          </a:p>
        </p:txBody>
      </p:sp>
    </p:spTree>
    <p:extLst>
      <p:ext uri="{BB962C8B-B14F-4D97-AF65-F5344CB8AC3E}">
        <p14:creationId xmlns:p14="http://schemas.microsoft.com/office/powerpoint/2010/main" val="8688189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ED9CE-A060-E8D3-61FC-0AC2BE757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655629" cy="592818"/>
          </a:xfrm>
        </p:spPr>
        <p:txBody>
          <a:bodyPr>
            <a:normAutofit fontScale="90000"/>
          </a:bodyPr>
          <a:lstStyle/>
          <a:p>
            <a:r>
              <a:rPr lang="en-US" dirty="0"/>
              <a:t>What’s a Cookie?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E4CFB7-84D3-1086-3468-9FA5FD073390}"/>
              </a:ext>
            </a:extLst>
          </p:cNvPr>
          <p:cNvSpPr/>
          <p:nvPr/>
        </p:nvSpPr>
        <p:spPr>
          <a:xfrm>
            <a:off x="1872343" y="1306286"/>
            <a:ext cx="3657600" cy="783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Cookies are stored on the client-side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07C263-38FE-7F29-B960-73E51C499738}"/>
              </a:ext>
            </a:extLst>
          </p:cNvPr>
          <p:cNvSpPr/>
          <p:nvPr/>
        </p:nvSpPr>
        <p:spPr>
          <a:xfrm>
            <a:off x="1872343" y="2290989"/>
            <a:ext cx="3657600" cy="783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80EB4C-0A02-B00D-F15E-02E49CBEF2F9}"/>
              </a:ext>
            </a:extLst>
          </p:cNvPr>
          <p:cNvSpPr/>
          <p:nvPr/>
        </p:nvSpPr>
        <p:spPr>
          <a:xfrm>
            <a:off x="1872343" y="3385457"/>
            <a:ext cx="3657600" cy="783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Frontend (Views)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55BF94-F83E-DEC9-D264-D19F20B28384}"/>
              </a:ext>
            </a:extLst>
          </p:cNvPr>
          <p:cNvSpPr/>
          <p:nvPr/>
        </p:nvSpPr>
        <p:spPr>
          <a:xfrm>
            <a:off x="6531428" y="3385457"/>
            <a:ext cx="3657600" cy="783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Cookie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E552F7-A0AC-8D18-5569-BF8C7CFED7EA}"/>
              </a:ext>
            </a:extLst>
          </p:cNvPr>
          <p:cNvSpPr/>
          <p:nvPr/>
        </p:nvSpPr>
        <p:spPr>
          <a:xfrm>
            <a:off x="1872343" y="5105401"/>
            <a:ext cx="3657600" cy="783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 (Node App)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2F22B72-21C2-2385-6BBA-CF5114897F56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3701143" y="3074759"/>
            <a:ext cx="0" cy="310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2211F6E-1392-2877-FEA1-A62B09C32606}"/>
              </a:ext>
            </a:extLst>
          </p:cNvPr>
          <p:cNvCxnSpPr>
            <a:stCxn id="6" idx="2"/>
            <a:endCxn id="8" idx="0"/>
          </p:cNvCxnSpPr>
          <p:nvPr/>
        </p:nvCxnSpPr>
        <p:spPr>
          <a:xfrm>
            <a:off x="3701143" y="4169227"/>
            <a:ext cx="0" cy="936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ECD27AD-1441-502A-7FB6-0F8AED85C987}"/>
              </a:ext>
            </a:extLst>
          </p:cNvPr>
          <p:cNvSpPr txBox="1"/>
          <p:nvPr/>
        </p:nvSpPr>
        <p:spPr>
          <a:xfrm>
            <a:off x="1698171" y="4702628"/>
            <a:ext cx="1262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9FB5C0B-CCE3-D67D-3EC4-E83F49C276AE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5529943" y="3777342"/>
            <a:ext cx="10014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66BC316A-76BD-CE8A-0ACB-57FC394D5B83}"/>
              </a:ext>
            </a:extLst>
          </p:cNvPr>
          <p:cNvCxnSpPr>
            <a:stCxn id="8" idx="3"/>
            <a:endCxn id="7" idx="2"/>
          </p:cNvCxnSpPr>
          <p:nvPr/>
        </p:nvCxnSpPr>
        <p:spPr>
          <a:xfrm flipV="1">
            <a:off x="5529943" y="4169227"/>
            <a:ext cx="2830285" cy="132805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7557E76-1F53-653E-10DA-C2325D069F79}"/>
              </a:ext>
            </a:extLst>
          </p:cNvPr>
          <p:cNvSpPr txBox="1"/>
          <p:nvPr/>
        </p:nvSpPr>
        <p:spPr>
          <a:xfrm>
            <a:off x="8675915" y="4564128"/>
            <a:ext cx="35160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Associated with user/client via cookie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DADC9E1-2574-BCE0-BEBD-256249B85B4A}"/>
              </a:ext>
            </a:extLst>
          </p:cNvPr>
          <p:cNvSpPr/>
          <p:nvPr/>
        </p:nvSpPr>
        <p:spPr>
          <a:xfrm>
            <a:off x="1872343" y="5998029"/>
            <a:ext cx="3657600" cy="783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2371436F-360B-1B24-EBB4-5B4A18BDF2AE}"/>
              </a:ext>
            </a:extLst>
          </p:cNvPr>
          <p:cNvCxnSpPr>
            <a:stCxn id="8" idx="2"/>
          </p:cNvCxnSpPr>
          <p:nvPr/>
        </p:nvCxnSpPr>
        <p:spPr>
          <a:xfrm rot="5400000">
            <a:off x="3583214" y="6007100"/>
            <a:ext cx="235858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204C03E1-9110-E5A3-5573-BA5A8C996F34}"/>
              </a:ext>
            </a:extLst>
          </p:cNvPr>
          <p:cNvCxnSpPr>
            <a:cxnSpLocks/>
            <a:stCxn id="17" idx="3"/>
            <a:endCxn id="24" idx="2"/>
          </p:cNvCxnSpPr>
          <p:nvPr/>
        </p:nvCxnSpPr>
        <p:spPr>
          <a:xfrm flipV="1">
            <a:off x="5529943" y="5856790"/>
            <a:ext cx="2830286" cy="5331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0F993D93-3F99-6E69-FA82-DE5FA8BDBAF8}"/>
              </a:ext>
            </a:extLst>
          </p:cNvPr>
          <p:cNvSpPr/>
          <p:nvPr/>
        </p:nvSpPr>
        <p:spPr>
          <a:xfrm>
            <a:off x="7141029" y="5210459"/>
            <a:ext cx="2438400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Session</a:t>
            </a:r>
          </a:p>
        </p:txBody>
      </p:sp>
    </p:spTree>
    <p:extLst>
      <p:ext uri="{BB962C8B-B14F-4D97-AF65-F5344CB8AC3E}">
        <p14:creationId xmlns:p14="http://schemas.microsoft.com/office/powerpoint/2010/main" val="20029897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B97DC-81E2-BBDC-7999-A371BA262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3A137-1EEF-CF14-E9C8-77D1F7FC1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Optional Creating the Login Form.</a:t>
            </a:r>
          </a:p>
          <a:p>
            <a:r>
              <a:rPr lang="en-US" dirty="0"/>
              <a:t>Adding the Request Driven Login Solution</a:t>
            </a:r>
          </a:p>
          <a:p>
            <a:r>
              <a:rPr lang="en-US" dirty="0"/>
              <a:t>Setting a Cookie</a:t>
            </a:r>
          </a:p>
          <a:p>
            <a:r>
              <a:rPr lang="en-US" dirty="0"/>
              <a:t>Manipulating Cookie</a:t>
            </a:r>
          </a:p>
          <a:p>
            <a:r>
              <a:rPr lang="en-US" dirty="0"/>
              <a:t>Configuring Cookies</a:t>
            </a:r>
          </a:p>
          <a:p>
            <a:r>
              <a:rPr lang="en-US" dirty="0"/>
              <a:t>Initializing the Session Middleware</a:t>
            </a:r>
          </a:p>
          <a:p>
            <a:r>
              <a:rPr lang="en-US" dirty="0"/>
              <a:t>Using the Session Middleware</a:t>
            </a:r>
          </a:p>
          <a:p>
            <a:r>
              <a:rPr lang="en-US" dirty="0"/>
              <a:t>Using </a:t>
            </a:r>
            <a:r>
              <a:rPr lang="en-US" dirty="0" err="1"/>
              <a:t>mongoDB</a:t>
            </a:r>
            <a:r>
              <a:rPr lang="en-US" dirty="0"/>
              <a:t> to Store Session</a:t>
            </a:r>
          </a:p>
          <a:p>
            <a:r>
              <a:rPr lang="en-US" dirty="0"/>
              <a:t>Deleting a Cookie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3422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DD3C2-524E-A42B-C8BA-43D63236F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7955C-1716-5186-2FB2-0C25358B6C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06143" cy="316728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Cookies</a:t>
            </a:r>
          </a:p>
          <a:p>
            <a:r>
              <a:rPr lang="en-US" dirty="0"/>
              <a:t>Great for storing data on the client (browser)</a:t>
            </a:r>
          </a:p>
          <a:p>
            <a:r>
              <a:rPr lang="en-US" dirty="0"/>
              <a:t>Do NOT store sensitive data here! It can be viewed + manipulated</a:t>
            </a:r>
          </a:p>
          <a:p>
            <a:r>
              <a:rPr lang="en-US" dirty="0"/>
              <a:t>Cookies can be configured to expire when the browser is closed(=&gt;”Session Cookie”)or when a certain age/expiry date is reached</a:t>
            </a:r>
          </a:p>
          <a:p>
            <a:r>
              <a:rPr lang="en-US" dirty="0"/>
              <a:t>Works well together with Sessions…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986A357-B564-F8DA-3D31-4AD3E0D3EDF8}"/>
              </a:ext>
            </a:extLst>
          </p:cNvPr>
          <p:cNvSpPr txBox="1">
            <a:spLocks/>
          </p:cNvSpPr>
          <p:nvPr/>
        </p:nvSpPr>
        <p:spPr>
          <a:xfrm>
            <a:off x="6444343" y="1845355"/>
            <a:ext cx="5399314" cy="427967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Sessions</a:t>
            </a:r>
          </a:p>
          <a:p>
            <a:r>
              <a:rPr lang="en-US" dirty="0"/>
              <a:t>Stored on the server, NOT on the client</a:t>
            </a:r>
          </a:p>
          <a:p>
            <a:r>
              <a:rPr lang="en-US" dirty="0"/>
              <a:t>Great for storing sensitive data that should survive across requests</a:t>
            </a:r>
          </a:p>
          <a:p>
            <a:r>
              <a:rPr lang="en-US" dirty="0"/>
              <a:t>You can store ANYTHING in sessions</a:t>
            </a:r>
          </a:p>
          <a:p>
            <a:r>
              <a:rPr lang="en-US" dirty="0"/>
              <a:t>Often used for storing user data/authentication status</a:t>
            </a:r>
          </a:p>
          <a:p>
            <a:r>
              <a:rPr lang="en-US" dirty="0"/>
              <a:t>Identified via Cookie (don’t mistake this with the term “Session Cookie”)</a:t>
            </a:r>
          </a:p>
          <a:p>
            <a:r>
              <a:rPr lang="en-US" dirty="0"/>
              <a:t>You can use different storages for saving your sessions on the server</a:t>
            </a:r>
          </a:p>
        </p:txBody>
      </p:sp>
    </p:spTree>
    <p:extLst>
      <p:ext uri="{BB962C8B-B14F-4D97-AF65-F5344CB8AC3E}">
        <p14:creationId xmlns:p14="http://schemas.microsoft.com/office/powerpoint/2010/main" val="31250364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E4B2F-AC0E-4E34-2AC1-63601223D4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7371"/>
            <a:ext cx="10515600" cy="5799592"/>
          </a:xfrm>
        </p:spPr>
        <p:txBody>
          <a:bodyPr numCol="2"/>
          <a:lstStyle/>
          <a:p>
            <a:r>
              <a:rPr lang="en-US" dirty="0"/>
              <a:t>Adding signup page</a:t>
            </a:r>
          </a:p>
          <a:p>
            <a:r>
              <a:rPr lang="en-US" dirty="0"/>
              <a:t>Implementing an Authentication Flow</a:t>
            </a:r>
          </a:p>
          <a:p>
            <a:r>
              <a:rPr lang="en-US" dirty="0"/>
              <a:t>Encrypting Passwords</a:t>
            </a:r>
          </a:p>
          <a:p>
            <a:r>
              <a:rPr lang="en-US" dirty="0"/>
              <a:t>Adding the </a:t>
            </a:r>
            <a:r>
              <a:rPr lang="en-US" dirty="0" err="1"/>
              <a:t>Signin</a:t>
            </a:r>
            <a:r>
              <a:rPr lang="en-US" dirty="0"/>
              <a:t> Functionality</a:t>
            </a:r>
          </a:p>
          <a:p>
            <a:r>
              <a:rPr lang="en-US" dirty="0"/>
              <a:t>Working on Route Protection</a:t>
            </a:r>
          </a:p>
          <a:p>
            <a:r>
              <a:rPr lang="en-US" dirty="0"/>
              <a:t>Using middleware to Protect Route</a:t>
            </a:r>
          </a:p>
          <a:p>
            <a:r>
              <a:rPr lang="en-US" dirty="0"/>
              <a:t>Understanding CSRF Attacks</a:t>
            </a:r>
          </a:p>
          <a:p>
            <a:r>
              <a:rPr lang="en-US" dirty="0"/>
              <a:t>Using a CSRF Token</a:t>
            </a:r>
          </a:p>
          <a:p>
            <a:r>
              <a:rPr lang="en-US" dirty="0"/>
              <a:t>Adding CSRF Protection</a:t>
            </a:r>
          </a:p>
          <a:p>
            <a:r>
              <a:rPr lang="en-US" dirty="0"/>
              <a:t>Providing User Feedback</a:t>
            </a:r>
          </a:p>
          <a:p>
            <a:r>
              <a:rPr lang="en-US" dirty="0"/>
              <a:t>Finishing the Flash Messages</a:t>
            </a:r>
          </a:p>
          <a:p>
            <a:r>
              <a:rPr lang="en-US" dirty="0"/>
              <a:t>Adding Additional Flash Messages</a:t>
            </a:r>
          </a:p>
        </p:txBody>
      </p:sp>
    </p:spTree>
    <p:extLst>
      <p:ext uri="{BB962C8B-B14F-4D97-AF65-F5344CB8AC3E}">
        <p14:creationId xmlns:p14="http://schemas.microsoft.com/office/powerpoint/2010/main" val="8334104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E215A-49B2-6DB0-0153-153ABBE48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8304"/>
          </a:xfrm>
        </p:spPr>
        <p:txBody>
          <a:bodyPr>
            <a:normAutofit fontScale="90000"/>
          </a:bodyPr>
          <a:lstStyle/>
          <a:p>
            <a:r>
              <a:rPr lang="en-US" dirty="0"/>
              <a:t>CSRF Attacks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4F04DE-0B01-06D3-9BCB-2DA19FD58A24}"/>
              </a:ext>
            </a:extLst>
          </p:cNvPr>
          <p:cNvSpPr txBox="1"/>
          <p:nvPr/>
        </p:nvSpPr>
        <p:spPr>
          <a:xfrm>
            <a:off x="4441371" y="943430"/>
            <a:ext cx="46198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Cross-Site Request Forgery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775F99-D0C2-BB47-5749-089BEFB8AA37}"/>
              </a:ext>
            </a:extLst>
          </p:cNvPr>
          <p:cNvSpPr/>
          <p:nvPr/>
        </p:nvSpPr>
        <p:spPr>
          <a:xfrm>
            <a:off x="4093029" y="1814286"/>
            <a:ext cx="2351314" cy="584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User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09BDAE-8C36-DE4B-F72F-A9B4A6BDB9ED}"/>
              </a:ext>
            </a:extLst>
          </p:cNvPr>
          <p:cNvSpPr/>
          <p:nvPr/>
        </p:nvSpPr>
        <p:spPr>
          <a:xfrm>
            <a:off x="4093029" y="2844225"/>
            <a:ext cx="2351314" cy="584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Frontend (views)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AB6E867-AF2A-B23D-5FC5-091C1F5496AE}"/>
              </a:ext>
            </a:extLst>
          </p:cNvPr>
          <p:cNvSpPr/>
          <p:nvPr/>
        </p:nvSpPr>
        <p:spPr>
          <a:xfrm>
            <a:off x="4093029" y="3758625"/>
            <a:ext cx="2351314" cy="885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Intended Request</a:t>
            </a:r>
          </a:p>
          <a:p>
            <a:pPr algn="ctr"/>
            <a:r>
              <a:rPr lang="en-US" sz="1600" dirty="0"/>
              <a:t>(e.g. send money to B)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B1762647-47B0-08D6-DB0E-049968848189}"/>
              </a:ext>
            </a:extLst>
          </p:cNvPr>
          <p:cNvCxnSpPr>
            <a:stCxn id="5" idx="2"/>
            <a:endCxn id="6" idx="0"/>
          </p:cNvCxnSpPr>
          <p:nvPr/>
        </p:nvCxnSpPr>
        <p:spPr>
          <a:xfrm rot="5400000">
            <a:off x="5046104" y="2621643"/>
            <a:ext cx="445164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8D225A78-B2D4-8DA4-6236-091ED0A99D10}"/>
              </a:ext>
            </a:extLst>
          </p:cNvPr>
          <p:cNvCxnSpPr>
            <a:stCxn id="6" idx="2"/>
            <a:endCxn id="7" idx="0"/>
          </p:cNvCxnSpPr>
          <p:nvPr/>
        </p:nvCxnSpPr>
        <p:spPr>
          <a:xfrm rot="5400000">
            <a:off x="5103874" y="3593812"/>
            <a:ext cx="329625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D58491C8-7E1E-9B3B-77E4-06535B2C22E0}"/>
              </a:ext>
            </a:extLst>
          </p:cNvPr>
          <p:cNvSpPr/>
          <p:nvPr/>
        </p:nvSpPr>
        <p:spPr>
          <a:xfrm>
            <a:off x="4093029" y="4970781"/>
            <a:ext cx="2351314" cy="6553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Server(Node App)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233EA17-04EC-FE1C-AED3-EF1FEA94BE7D}"/>
              </a:ext>
            </a:extLst>
          </p:cNvPr>
          <p:cNvSpPr/>
          <p:nvPr/>
        </p:nvSpPr>
        <p:spPr>
          <a:xfrm>
            <a:off x="4099379" y="6022854"/>
            <a:ext cx="2351314" cy="584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79DCCA50-64C7-454A-D4B4-D03A3D627A0E}"/>
              </a:ext>
            </a:extLst>
          </p:cNvPr>
          <p:cNvCxnSpPr>
            <a:stCxn id="7" idx="2"/>
            <a:endCxn id="12" idx="0"/>
          </p:cNvCxnSpPr>
          <p:nvPr/>
        </p:nvCxnSpPr>
        <p:spPr>
          <a:xfrm rot="5400000">
            <a:off x="5105581" y="4807676"/>
            <a:ext cx="326210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DC3F7F96-BDD6-A8BA-69C8-1CF21C91D7ED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 rot="16200000" flipH="1">
            <a:off x="5073484" y="5821302"/>
            <a:ext cx="396754" cy="63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A5B2D310-D173-804B-789E-D4B0E6063550}"/>
              </a:ext>
            </a:extLst>
          </p:cNvPr>
          <p:cNvCxnSpPr>
            <a:stCxn id="6" idx="3"/>
          </p:cNvCxnSpPr>
          <p:nvPr/>
        </p:nvCxnSpPr>
        <p:spPr>
          <a:xfrm>
            <a:off x="6444343" y="3136613"/>
            <a:ext cx="1442357" cy="1298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8133BBA3-1BF8-BC22-8DF9-2686660D38C6}"/>
              </a:ext>
            </a:extLst>
          </p:cNvPr>
          <p:cNvSpPr/>
          <p:nvPr/>
        </p:nvSpPr>
        <p:spPr>
          <a:xfrm>
            <a:off x="7886700" y="2857212"/>
            <a:ext cx="2084614" cy="584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Cookie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3230CAE1-3123-E9BE-9975-14E95246FEEA}"/>
              </a:ext>
            </a:extLst>
          </p:cNvPr>
          <p:cNvCxnSpPr/>
          <p:nvPr/>
        </p:nvCxnSpPr>
        <p:spPr>
          <a:xfrm>
            <a:off x="6444343" y="5460713"/>
            <a:ext cx="1442357" cy="1298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52F7648A-274A-2632-5199-C354B1CE5525}"/>
              </a:ext>
            </a:extLst>
          </p:cNvPr>
          <p:cNvSpPr/>
          <p:nvPr/>
        </p:nvSpPr>
        <p:spPr>
          <a:xfrm>
            <a:off x="7886700" y="5181312"/>
            <a:ext cx="2084614" cy="584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Session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91D27A3-E4AA-22C0-D2FF-5C566190E46D}"/>
              </a:ext>
            </a:extLst>
          </p:cNvPr>
          <p:cNvCxnSpPr>
            <a:stCxn id="5" idx="1"/>
          </p:cNvCxnSpPr>
          <p:nvPr/>
        </p:nvCxnSpPr>
        <p:spPr>
          <a:xfrm flipH="1">
            <a:off x="2019300" y="2106674"/>
            <a:ext cx="2073729" cy="750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9D84A82E-DAE4-0B04-6D30-A355DAD0EFB0}"/>
              </a:ext>
            </a:extLst>
          </p:cNvPr>
          <p:cNvSpPr/>
          <p:nvPr/>
        </p:nvSpPr>
        <p:spPr>
          <a:xfrm>
            <a:off x="849993" y="2976799"/>
            <a:ext cx="2351314" cy="584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Fake Site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61F88A1-90FC-3243-B0F0-0A6D6AFFAF60}"/>
              </a:ext>
            </a:extLst>
          </p:cNvPr>
          <p:cNvSpPr/>
          <p:nvPr/>
        </p:nvSpPr>
        <p:spPr>
          <a:xfrm>
            <a:off x="838200" y="3875204"/>
            <a:ext cx="2351314" cy="885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Intended Request</a:t>
            </a:r>
          </a:p>
          <a:p>
            <a:pPr algn="ctr"/>
            <a:r>
              <a:rPr lang="en-US" sz="1600" dirty="0"/>
              <a:t>(e.g. send money to C)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14A1C5CF-8F05-5978-8985-6B3BD16C1529}"/>
              </a:ext>
            </a:extLst>
          </p:cNvPr>
          <p:cNvCxnSpPr>
            <a:endCxn id="29" idx="0"/>
          </p:cNvCxnSpPr>
          <p:nvPr/>
        </p:nvCxnSpPr>
        <p:spPr>
          <a:xfrm rot="5400000">
            <a:off x="1849045" y="3710391"/>
            <a:ext cx="329625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7FE7B7FF-B8EE-AAF2-BFC0-3FE5262B90DF}"/>
              </a:ext>
            </a:extLst>
          </p:cNvPr>
          <p:cNvCxnSpPr>
            <a:stCxn id="29" idx="2"/>
            <a:endCxn id="12" idx="1"/>
          </p:cNvCxnSpPr>
          <p:nvPr/>
        </p:nvCxnSpPr>
        <p:spPr>
          <a:xfrm rot="16200000" flipH="1">
            <a:off x="2784798" y="3990209"/>
            <a:ext cx="537291" cy="207917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60409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EC866-557C-75B1-D097-962693C3B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19E10-D92D-D2D6-6076-77A3561AF9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88429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Authentication</a:t>
            </a:r>
          </a:p>
          <a:p>
            <a:r>
              <a:rPr lang="en-US" dirty="0"/>
              <a:t>Authentication means that not every visitor of the page can view and interact with everything.</a:t>
            </a:r>
          </a:p>
          <a:p>
            <a:r>
              <a:rPr lang="en-US" dirty="0"/>
              <a:t>Authentication has to happen on the server-side and builds up on sessions</a:t>
            </a:r>
          </a:p>
          <a:p>
            <a:r>
              <a:rPr lang="en-US" dirty="0"/>
              <a:t>You can protect routes by checking the (session-controlled) login status right before you access a controller action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907C933-8EAD-DDB4-D6B6-330E4A29F725}"/>
              </a:ext>
            </a:extLst>
          </p:cNvPr>
          <p:cNvSpPr txBox="1">
            <a:spLocks/>
          </p:cNvSpPr>
          <p:nvPr/>
        </p:nvSpPr>
        <p:spPr>
          <a:xfrm>
            <a:off x="6585857" y="1825625"/>
            <a:ext cx="5388429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Security &amp; UX</a:t>
            </a:r>
          </a:p>
          <a:p>
            <a:r>
              <a:rPr lang="en-US" dirty="0"/>
              <a:t>Passwords should be stored in a hashed form</a:t>
            </a:r>
          </a:p>
          <a:p>
            <a:r>
              <a:rPr lang="en-US" dirty="0"/>
              <a:t>CSRF attacks are a real issue and you should therefore include CSRF protection in ANY application you build!</a:t>
            </a:r>
          </a:p>
          <a:p>
            <a:r>
              <a:rPr lang="en-US" dirty="0"/>
              <a:t>For a better user experience, you can flash data/messages into the session which you then can display in your views.</a:t>
            </a:r>
          </a:p>
        </p:txBody>
      </p:sp>
    </p:spTree>
    <p:extLst>
      <p:ext uri="{BB962C8B-B14F-4D97-AF65-F5344CB8AC3E}">
        <p14:creationId xmlns:p14="http://schemas.microsoft.com/office/powerpoint/2010/main" val="15743302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43AB5-FD27-3806-A370-2B855C9AE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Sending Mails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A27C5-5295-99F3-9474-5FADD4F37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Resetting Passwords</a:t>
            </a:r>
          </a:p>
          <a:p>
            <a:r>
              <a:rPr lang="en-US" dirty="0"/>
              <a:t>Implementing the Token Logic</a:t>
            </a:r>
          </a:p>
          <a:p>
            <a:r>
              <a:rPr lang="en-US" dirty="0"/>
              <a:t>Creating the token</a:t>
            </a:r>
          </a:p>
          <a:p>
            <a:r>
              <a:rPr lang="en-US" dirty="0"/>
              <a:t>Creating the Reset Password Form</a:t>
            </a:r>
          </a:p>
          <a:p>
            <a:r>
              <a:rPr lang="en-US" dirty="0"/>
              <a:t>Adding Logic to Update the Password</a:t>
            </a:r>
          </a:p>
          <a:p>
            <a:r>
              <a:rPr lang="en-US" dirty="0"/>
              <a:t>Adding Authorization</a:t>
            </a:r>
          </a:p>
          <a:p>
            <a:r>
              <a:rPr lang="en-US" dirty="0"/>
              <a:t>Adding protection to Post Action</a:t>
            </a:r>
          </a:p>
          <a:p>
            <a:r>
              <a:rPr lang="en-US" dirty="0"/>
              <a:t>Editing Fails solve.</a:t>
            </a:r>
          </a:p>
        </p:txBody>
      </p:sp>
    </p:spTree>
    <p:extLst>
      <p:ext uri="{BB962C8B-B14F-4D97-AF65-F5344CB8AC3E}">
        <p14:creationId xmlns:p14="http://schemas.microsoft.com/office/powerpoint/2010/main" val="18286566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45B85-4F36-9B94-C183-4741F8A22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Summary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6BF83BB-22E6-CDA1-817E-02F3C1A40B57}"/>
              </a:ext>
            </a:extLst>
          </p:cNvPr>
          <p:cNvGrpSpPr/>
          <p:nvPr/>
        </p:nvGrpSpPr>
        <p:grpSpPr>
          <a:xfrm>
            <a:off x="838200" y="1690688"/>
            <a:ext cx="4386943" cy="3256189"/>
            <a:chOff x="838200" y="1690688"/>
            <a:chExt cx="4386943" cy="325618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B7EF395-D62B-2A37-ED17-2C9290BE5842}"/>
                </a:ext>
              </a:extLst>
            </p:cNvPr>
            <p:cNvSpPr/>
            <p:nvPr/>
          </p:nvSpPr>
          <p:spPr>
            <a:xfrm>
              <a:off x="838200" y="1690688"/>
              <a:ext cx="4386943" cy="602569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Password Resetting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EF73F77-3FC5-840B-5A09-3DAA9A8AAD60}"/>
                </a:ext>
              </a:extLst>
            </p:cNvPr>
            <p:cNvSpPr/>
            <p:nvPr/>
          </p:nvSpPr>
          <p:spPr>
            <a:xfrm>
              <a:off x="838200" y="2290763"/>
              <a:ext cx="4386943" cy="265611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Password resetting has to be implemented in a way that prevents users from resetting random user accounts.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Reset tokens have to be random, unguessable and unique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E2B7B468-74A1-12D8-0084-CE894C5E1C3F}"/>
              </a:ext>
            </a:extLst>
          </p:cNvPr>
          <p:cNvGrpSpPr/>
          <p:nvPr/>
        </p:nvGrpSpPr>
        <p:grpSpPr>
          <a:xfrm>
            <a:off x="6270171" y="1690688"/>
            <a:ext cx="4920343" cy="3256189"/>
            <a:chOff x="838200" y="1690688"/>
            <a:chExt cx="4386943" cy="325618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00FE559-7B81-2C63-5E80-A25CB0B90F05}"/>
                </a:ext>
              </a:extLst>
            </p:cNvPr>
            <p:cNvSpPr/>
            <p:nvPr/>
          </p:nvSpPr>
          <p:spPr>
            <a:xfrm>
              <a:off x="838200" y="1690688"/>
              <a:ext cx="4386943" cy="602569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Authorization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4066221-2EA2-AE0A-EDE0-0C341472933C}"/>
                </a:ext>
              </a:extLst>
            </p:cNvPr>
            <p:cNvSpPr/>
            <p:nvPr/>
          </p:nvSpPr>
          <p:spPr>
            <a:xfrm>
              <a:off x="838200" y="2290763"/>
              <a:ext cx="4386943" cy="265611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Authorization is an important part of pretty much every app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Not every authenticated user should be able to do everything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Instead, you want to lock down access by restricting the permissions of your users.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204119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3B8B-5FAB-65DF-ED9C-8680E31FB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81011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Forms, User Input &amp; Validation</a:t>
            </a:r>
          </a:p>
        </p:txBody>
      </p:sp>
    </p:spTree>
    <p:extLst>
      <p:ext uri="{BB962C8B-B14F-4D97-AF65-F5344CB8AC3E}">
        <p14:creationId xmlns:p14="http://schemas.microsoft.com/office/powerpoint/2010/main" val="39700562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BCCBE-D9E5-F1E6-9E5E-44DFD1989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8878"/>
          </a:xfrm>
        </p:spPr>
        <p:txBody>
          <a:bodyPr>
            <a:normAutofit fontScale="90000"/>
          </a:bodyPr>
          <a:lstStyle/>
          <a:p>
            <a:r>
              <a:rPr lang="en-US" dirty="0"/>
              <a:t>Why Validate?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AF4305-338D-0B44-270C-61AF0E1F772C}"/>
              </a:ext>
            </a:extLst>
          </p:cNvPr>
          <p:cNvSpPr/>
          <p:nvPr/>
        </p:nvSpPr>
        <p:spPr>
          <a:xfrm>
            <a:off x="4267200" y="579673"/>
            <a:ext cx="4180114" cy="69668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73E1F4-03F9-6B1E-2532-944E7B759E19}"/>
              </a:ext>
            </a:extLst>
          </p:cNvPr>
          <p:cNvSpPr/>
          <p:nvPr/>
        </p:nvSpPr>
        <p:spPr>
          <a:xfrm>
            <a:off x="4267200" y="1736157"/>
            <a:ext cx="4180114" cy="69668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&lt;form&gt;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1B0F102-A63E-CB89-D050-742151FDCC90}"/>
              </a:ext>
            </a:extLst>
          </p:cNvPr>
          <p:cNvSpPr/>
          <p:nvPr/>
        </p:nvSpPr>
        <p:spPr>
          <a:xfrm>
            <a:off x="4267200" y="3036994"/>
            <a:ext cx="4180114" cy="69668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Validation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22E5B4-18CE-D628-C141-A66FBDF51956}"/>
              </a:ext>
            </a:extLst>
          </p:cNvPr>
          <p:cNvSpPr/>
          <p:nvPr/>
        </p:nvSpPr>
        <p:spPr>
          <a:xfrm>
            <a:off x="4267200" y="4280804"/>
            <a:ext cx="4180114" cy="69668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&lt;Your Node Code&gt; (Model)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C60856E-AAEC-0DA0-9BA6-0D37346B7541}"/>
              </a:ext>
            </a:extLst>
          </p:cNvPr>
          <p:cNvSpPr/>
          <p:nvPr/>
        </p:nvSpPr>
        <p:spPr>
          <a:xfrm>
            <a:off x="4267200" y="5581642"/>
            <a:ext cx="4180114" cy="69668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Database/File  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D3DF57-E050-2143-8DD4-4DE079FDB4CD}"/>
              </a:ext>
            </a:extLst>
          </p:cNvPr>
          <p:cNvSpPr/>
          <p:nvPr/>
        </p:nvSpPr>
        <p:spPr>
          <a:xfrm>
            <a:off x="217714" y="3080656"/>
            <a:ext cx="3004457" cy="69668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 / Middleware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EB624F2D-31B2-BC84-BA05-32BBB16BE40C}"/>
              </a:ext>
            </a:extLst>
          </p:cNvPr>
          <p:cNvSpPr/>
          <p:nvPr/>
        </p:nvSpPr>
        <p:spPr>
          <a:xfrm>
            <a:off x="6008914" y="1088133"/>
            <a:ext cx="566058" cy="805543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962D9592-9D4A-6F7B-2170-750CB3C4E660}"/>
              </a:ext>
            </a:extLst>
          </p:cNvPr>
          <p:cNvSpPr/>
          <p:nvPr/>
        </p:nvSpPr>
        <p:spPr>
          <a:xfrm>
            <a:off x="6096000" y="2353475"/>
            <a:ext cx="566058" cy="805543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41E72A20-91A8-4B60-F9B6-812177D7D628}"/>
              </a:ext>
            </a:extLst>
          </p:cNvPr>
          <p:cNvSpPr/>
          <p:nvPr/>
        </p:nvSpPr>
        <p:spPr>
          <a:xfrm>
            <a:off x="6096000" y="3658721"/>
            <a:ext cx="566058" cy="805543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55EE6142-C726-D887-D4D1-0AEDA11114D8}"/>
              </a:ext>
            </a:extLst>
          </p:cNvPr>
          <p:cNvSpPr/>
          <p:nvPr/>
        </p:nvSpPr>
        <p:spPr>
          <a:xfrm>
            <a:off x="6183086" y="4876794"/>
            <a:ext cx="566058" cy="805543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7542557-3CCE-50CA-53E9-04589E816CC8}"/>
              </a:ext>
            </a:extLst>
          </p:cNvPr>
          <p:cNvCxnSpPr>
            <a:stCxn id="9" idx="3"/>
          </p:cNvCxnSpPr>
          <p:nvPr/>
        </p:nvCxnSpPr>
        <p:spPr>
          <a:xfrm flipV="1">
            <a:off x="3222171" y="3428998"/>
            <a:ext cx="104502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C8BC426B-F470-6846-CE7A-44F701092E2E}"/>
              </a:ext>
            </a:extLst>
          </p:cNvPr>
          <p:cNvCxnSpPr>
            <a:stCxn id="6" idx="3"/>
            <a:endCxn id="4" idx="3"/>
          </p:cNvCxnSpPr>
          <p:nvPr/>
        </p:nvCxnSpPr>
        <p:spPr>
          <a:xfrm flipV="1">
            <a:off x="8447314" y="928016"/>
            <a:ext cx="12700" cy="2457321"/>
          </a:xfrm>
          <a:prstGeom prst="bentConnector3">
            <a:avLst>
              <a:gd name="adj1" fmla="val 522857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208F32C-FB5F-6AB7-BC54-F82B336E290A}"/>
              </a:ext>
            </a:extLst>
          </p:cNvPr>
          <p:cNvSpPr txBox="1"/>
          <p:nvPr/>
        </p:nvSpPr>
        <p:spPr>
          <a:xfrm>
            <a:off x="9492343" y="2084499"/>
            <a:ext cx="1318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Reject Input</a:t>
            </a:r>
          </a:p>
        </p:txBody>
      </p:sp>
    </p:spTree>
    <p:extLst>
      <p:ext uri="{BB962C8B-B14F-4D97-AF65-F5344CB8AC3E}">
        <p14:creationId xmlns:p14="http://schemas.microsoft.com/office/powerpoint/2010/main" val="3123349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B3830-F69E-A3E3-7799-ED2F7968D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5AF6B-703F-DA92-88F0-AB9688BAD3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418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SELECT 	* 	FROM 	users 		WHERE 	age&gt;20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49FD36-2FD1-3066-F356-F945C0BAA04A}"/>
              </a:ext>
            </a:extLst>
          </p:cNvPr>
          <p:cNvSpPr/>
          <p:nvPr/>
        </p:nvSpPr>
        <p:spPr>
          <a:xfrm>
            <a:off x="1669143" y="3871233"/>
            <a:ext cx="373017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 Keywords / Syntax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26607F-C718-A9F3-C02D-CE1EC220DCBE}"/>
              </a:ext>
            </a:extLst>
          </p:cNvPr>
          <p:cNvSpPr/>
          <p:nvPr/>
        </p:nvSpPr>
        <p:spPr>
          <a:xfrm>
            <a:off x="7068457" y="3933372"/>
            <a:ext cx="3730172" cy="9144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Parameters / Data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991F1F-558D-A0A7-E6FE-A3F032942FCD}"/>
              </a:ext>
            </a:extLst>
          </p:cNvPr>
          <p:cNvSpPr/>
          <p:nvPr/>
        </p:nvSpPr>
        <p:spPr>
          <a:xfrm>
            <a:off x="838200" y="2336800"/>
            <a:ext cx="1092200" cy="2655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E381B02-9195-1AB7-DCB9-0B23DC919BCA}"/>
              </a:ext>
            </a:extLst>
          </p:cNvPr>
          <p:cNvSpPr/>
          <p:nvPr/>
        </p:nvSpPr>
        <p:spPr>
          <a:xfrm>
            <a:off x="2442029" y="2336800"/>
            <a:ext cx="838200" cy="26556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9E2D75-6D92-E4D6-78ED-DF4BAECA49BE}"/>
              </a:ext>
            </a:extLst>
          </p:cNvPr>
          <p:cNvSpPr/>
          <p:nvPr/>
        </p:nvSpPr>
        <p:spPr>
          <a:xfrm>
            <a:off x="3791858" y="2336800"/>
            <a:ext cx="838200" cy="2655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A01D416-8B39-9C62-7326-56139AD3665F}"/>
              </a:ext>
            </a:extLst>
          </p:cNvPr>
          <p:cNvSpPr/>
          <p:nvPr/>
        </p:nvSpPr>
        <p:spPr>
          <a:xfrm>
            <a:off x="5399315" y="2290876"/>
            <a:ext cx="838200" cy="26556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D2B0C54-41CC-BEA1-8991-6EC01C0E46F3}"/>
              </a:ext>
            </a:extLst>
          </p:cNvPr>
          <p:cNvSpPr/>
          <p:nvPr/>
        </p:nvSpPr>
        <p:spPr>
          <a:xfrm>
            <a:off x="7518401" y="2246370"/>
            <a:ext cx="838200" cy="2655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0E00A8-DD49-0352-4A0C-17AF628EE7B7}"/>
              </a:ext>
            </a:extLst>
          </p:cNvPr>
          <p:cNvSpPr/>
          <p:nvPr/>
        </p:nvSpPr>
        <p:spPr>
          <a:xfrm>
            <a:off x="9287330" y="2290649"/>
            <a:ext cx="838200" cy="26556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E1735A05-51A7-B5A9-E01F-6E2DC662F831}"/>
              </a:ext>
            </a:extLst>
          </p:cNvPr>
          <p:cNvCxnSpPr>
            <a:stCxn id="4" idx="0"/>
            <a:endCxn id="6" idx="2"/>
          </p:cNvCxnSpPr>
          <p:nvPr/>
        </p:nvCxnSpPr>
        <p:spPr>
          <a:xfrm rot="16200000" flipV="1">
            <a:off x="1824832" y="2161835"/>
            <a:ext cx="1268867" cy="214992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EF2245F1-5F30-F8EE-A4FB-65C9C507965B}"/>
              </a:ext>
            </a:extLst>
          </p:cNvPr>
          <p:cNvCxnSpPr>
            <a:stCxn id="5" idx="0"/>
            <a:endCxn id="7" idx="2"/>
          </p:cNvCxnSpPr>
          <p:nvPr/>
        </p:nvCxnSpPr>
        <p:spPr>
          <a:xfrm rot="16200000" flipV="1">
            <a:off x="5231833" y="231662"/>
            <a:ext cx="1331006" cy="60724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BE6364AE-440E-7F57-F960-72CBA5FB0149}"/>
              </a:ext>
            </a:extLst>
          </p:cNvPr>
          <p:cNvCxnSpPr>
            <a:stCxn id="4" idx="0"/>
            <a:endCxn id="8" idx="2"/>
          </p:cNvCxnSpPr>
          <p:nvPr/>
        </p:nvCxnSpPr>
        <p:spPr>
          <a:xfrm rot="5400000" flipH="1" flipV="1">
            <a:off x="3238160" y="2898436"/>
            <a:ext cx="1268867" cy="67672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0CDF7D5E-8ADA-F4A5-174F-C6FE19AF638B}"/>
              </a:ext>
            </a:extLst>
          </p:cNvPr>
          <p:cNvCxnSpPr>
            <a:stCxn id="5" idx="0"/>
            <a:endCxn id="9" idx="2"/>
          </p:cNvCxnSpPr>
          <p:nvPr/>
        </p:nvCxnSpPr>
        <p:spPr>
          <a:xfrm rot="16200000" flipV="1">
            <a:off x="6687514" y="1687343"/>
            <a:ext cx="1376930" cy="31151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6D2D66C5-F079-C12A-6F33-5B354BF987C8}"/>
              </a:ext>
            </a:extLst>
          </p:cNvPr>
          <p:cNvCxnSpPr>
            <a:stCxn id="4" idx="0"/>
            <a:endCxn id="10" idx="2"/>
          </p:cNvCxnSpPr>
          <p:nvPr/>
        </p:nvCxnSpPr>
        <p:spPr>
          <a:xfrm rot="5400000" flipH="1" flipV="1">
            <a:off x="5056217" y="989949"/>
            <a:ext cx="1359297" cy="44032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6E333101-47E1-D2B3-5F6E-E612273805D3}"/>
              </a:ext>
            </a:extLst>
          </p:cNvPr>
          <p:cNvCxnSpPr>
            <a:stCxn id="5" idx="0"/>
            <a:endCxn id="11" idx="2"/>
          </p:cNvCxnSpPr>
          <p:nvPr/>
        </p:nvCxnSpPr>
        <p:spPr>
          <a:xfrm rot="5400000" flipH="1" flipV="1">
            <a:off x="8631408" y="2858351"/>
            <a:ext cx="1377157" cy="77288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40867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BCCBE-D9E5-F1E6-9E5E-44DFD1989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3300" y="365126"/>
            <a:ext cx="3263898" cy="628878"/>
          </a:xfrm>
        </p:spPr>
        <p:txBody>
          <a:bodyPr>
            <a:noAutofit/>
          </a:bodyPr>
          <a:lstStyle/>
          <a:p>
            <a:r>
              <a:rPr lang="en-US" sz="3200" dirty="0"/>
              <a:t>How to Validate?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AF4305-338D-0B44-270C-61AF0E1F772C}"/>
              </a:ext>
            </a:extLst>
          </p:cNvPr>
          <p:cNvSpPr/>
          <p:nvPr/>
        </p:nvSpPr>
        <p:spPr>
          <a:xfrm>
            <a:off x="4267200" y="579673"/>
            <a:ext cx="4180114" cy="69668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Input (Form Input)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73E1F4-03F9-6B1E-2532-944E7B759E19}"/>
              </a:ext>
            </a:extLst>
          </p:cNvPr>
          <p:cNvSpPr/>
          <p:nvPr/>
        </p:nvSpPr>
        <p:spPr>
          <a:xfrm>
            <a:off x="4267200" y="1736157"/>
            <a:ext cx="4180114" cy="69668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Validate on Client-Side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1B0F102-A63E-CB89-D050-742151FDCC90}"/>
              </a:ext>
            </a:extLst>
          </p:cNvPr>
          <p:cNvSpPr/>
          <p:nvPr/>
        </p:nvSpPr>
        <p:spPr>
          <a:xfrm>
            <a:off x="4267200" y="3036994"/>
            <a:ext cx="4180114" cy="69668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Validation on Server-Side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22E5B4-18CE-D628-C141-A66FBDF51956}"/>
              </a:ext>
            </a:extLst>
          </p:cNvPr>
          <p:cNvSpPr/>
          <p:nvPr/>
        </p:nvSpPr>
        <p:spPr>
          <a:xfrm>
            <a:off x="4267200" y="4280804"/>
            <a:ext cx="4180114" cy="69668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 (Node App)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C60856E-AAEC-0DA0-9BA6-0D37346B7541}"/>
              </a:ext>
            </a:extLst>
          </p:cNvPr>
          <p:cNvSpPr/>
          <p:nvPr/>
        </p:nvSpPr>
        <p:spPr>
          <a:xfrm>
            <a:off x="4267200" y="5581642"/>
            <a:ext cx="4180114" cy="69668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D3DF57-E050-2143-8DD4-4DE079FDB4CD}"/>
              </a:ext>
            </a:extLst>
          </p:cNvPr>
          <p:cNvSpPr/>
          <p:nvPr/>
        </p:nvSpPr>
        <p:spPr>
          <a:xfrm>
            <a:off x="230414" y="579673"/>
            <a:ext cx="3004457" cy="69668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 / Middleware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EB624F2D-31B2-BC84-BA05-32BBB16BE40C}"/>
              </a:ext>
            </a:extLst>
          </p:cNvPr>
          <p:cNvSpPr/>
          <p:nvPr/>
        </p:nvSpPr>
        <p:spPr>
          <a:xfrm>
            <a:off x="6008914" y="1088133"/>
            <a:ext cx="566058" cy="805543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962D9592-9D4A-6F7B-2170-750CB3C4E660}"/>
              </a:ext>
            </a:extLst>
          </p:cNvPr>
          <p:cNvSpPr/>
          <p:nvPr/>
        </p:nvSpPr>
        <p:spPr>
          <a:xfrm>
            <a:off x="6096000" y="2353475"/>
            <a:ext cx="566058" cy="805543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41E72A20-91A8-4B60-F9B6-812177D7D628}"/>
              </a:ext>
            </a:extLst>
          </p:cNvPr>
          <p:cNvSpPr/>
          <p:nvPr/>
        </p:nvSpPr>
        <p:spPr>
          <a:xfrm>
            <a:off x="6096000" y="3658721"/>
            <a:ext cx="566058" cy="805543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55EE6142-C726-D887-D4D1-0AEDA11114D8}"/>
              </a:ext>
            </a:extLst>
          </p:cNvPr>
          <p:cNvSpPr/>
          <p:nvPr/>
        </p:nvSpPr>
        <p:spPr>
          <a:xfrm>
            <a:off x="6183086" y="4876794"/>
            <a:ext cx="566058" cy="805543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8AEE8C1-178E-287D-8AF6-9EE07BA4D746}"/>
              </a:ext>
            </a:extLst>
          </p:cNvPr>
          <p:cNvSpPr/>
          <p:nvPr/>
        </p:nvSpPr>
        <p:spPr>
          <a:xfrm>
            <a:off x="9143999" y="5617921"/>
            <a:ext cx="2743199" cy="69668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Built-in Validation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4EE2D0-9B03-8F24-4BD8-6AA876EF4E0E}"/>
              </a:ext>
            </a:extLst>
          </p:cNvPr>
          <p:cNvSpPr/>
          <p:nvPr/>
        </p:nvSpPr>
        <p:spPr>
          <a:xfrm>
            <a:off x="838200" y="4315490"/>
            <a:ext cx="2743199" cy="662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Validation Fails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FD5E08A-0EA6-2302-5B31-E7C472085712}"/>
              </a:ext>
            </a:extLst>
          </p:cNvPr>
          <p:cNvSpPr/>
          <p:nvPr/>
        </p:nvSpPr>
        <p:spPr>
          <a:xfrm>
            <a:off x="957945" y="1808333"/>
            <a:ext cx="2743199" cy="69668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Validation Fails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0DE81A03-006C-6F12-4B2B-5292CED8942A}"/>
              </a:ext>
            </a:extLst>
          </p:cNvPr>
          <p:cNvCxnSpPr>
            <a:stCxn id="7" idx="1"/>
            <a:endCxn id="14" idx="3"/>
          </p:cNvCxnSpPr>
          <p:nvPr/>
        </p:nvCxnSpPr>
        <p:spPr>
          <a:xfrm rot="10800000" flipV="1">
            <a:off x="3581400" y="4629146"/>
            <a:ext cx="685801" cy="1734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ABDC2D76-62A1-56BC-ABC0-4C092C928681}"/>
              </a:ext>
            </a:extLst>
          </p:cNvPr>
          <p:cNvCxnSpPr>
            <a:stCxn id="14" idx="1"/>
            <a:endCxn id="9" idx="1"/>
          </p:cNvCxnSpPr>
          <p:nvPr/>
        </p:nvCxnSpPr>
        <p:spPr>
          <a:xfrm rot="10800000">
            <a:off x="230414" y="928016"/>
            <a:ext cx="607786" cy="3718474"/>
          </a:xfrm>
          <a:prstGeom prst="bentConnector3">
            <a:avLst>
              <a:gd name="adj1" fmla="val 13044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4654DDD-E5DD-4AB6-9114-43AC1BB7E8D1}"/>
              </a:ext>
            </a:extLst>
          </p:cNvPr>
          <p:cNvCxnSpPr>
            <a:stCxn id="5" idx="1"/>
            <a:endCxn id="16" idx="3"/>
          </p:cNvCxnSpPr>
          <p:nvPr/>
        </p:nvCxnSpPr>
        <p:spPr>
          <a:xfrm flipH="1">
            <a:off x="3701144" y="2084500"/>
            <a:ext cx="566056" cy="72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996CD19-44FA-C477-9B30-639263CE5D03}"/>
              </a:ext>
            </a:extLst>
          </p:cNvPr>
          <p:cNvCxnSpPr>
            <a:stCxn id="16" idx="1"/>
          </p:cNvCxnSpPr>
          <p:nvPr/>
        </p:nvCxnSpPr>
        <p:spPr>
          <a:xfrm flipH="1">
            <a:off x="0" y="2156676"/>
            <a:ext cx="9579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963D7329-4A6A-4FC1-1A5A-38B2F1D2F5AE}"/>
              </a:ext>
            </a:extLst>
          </p:cNvPr>
          <p:cNvSpPr/>
          <p:nvPr/>
        </p:nvSpPr>
        <p:spPr>
          <a:xfrm rot="1329512">
            <a:off x="7667298" y="1583475"/>
            <a:ext cx="1298776" cy="34085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Optional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81AD433-7F04-F884-56E9-AE8BCE810A3D}"/>
              </a:ext>
            </a:extLst>
          </p:cNvPr>
          <p:cNvSpPr/>
          <p:nvPr/>
        </p:nvSpPr>
        <p:spPr>
          <a:xfrm rot="1329512">
            <a:off x="7741818" y="2848817"/>
            <a:ext cx="1298776" cy="34085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Required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1FD372D-33BC-9CEB-B118-1B8DAD9D439F}"/>
              </a:ext>
            </a:extLst>
          </p:cNvPr>
          <p:cNvSpPr/>
          <p:nvPr/>
        </p:nvSpPr>
        <p:spPr>
          <a:xfrm rot="1329512">
            <a:off x="10702733" y="5354849"/>
            <a:ext cx="1298776" cy="34085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Optional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8B475E10-92DF-FEAF-38B5-08B38EB2FF44}"/>
              </a:ext>
            </a:extLst>
          </p:cNvPr>
          <p:cNvCxnSpPr>
            <a:stCxn id="8" idx="3"/>
            <a:endCxn id="3" idx="1"/>
          </p:cNvCxnSpPr>
          <p:nvPr/>
        </p:nvCxnSpPr>
        <p:spPr>
          <a:xfrm>
            <a:off x="8447314" y="5929985"/>
            <a:ext cx="696685" cy="3627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075882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04D7E-B0C5-F1FD-6E61-4682BA56D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6027D-E096-317C-4C5A-8AA4642CD2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en-US" dirty="0"/>
              <a:t>Module Introduction</a:t>
            </a:r>
          </a:p>
          <a:p>
            <a:r>
              <a:rPr lang="en-US" dirty="0"/>
              <a:t>Why Should We use validation</a:t>
            </a:r>
          </a:p>
          <a:p>
            <a:r>
              <a:rPr lang="en-US" dirty="0"/>
              <a:t>How to validate input</a:t>
            </a:r>
          </a:p>
          <a:p>
            <a:r>
              <a:rPr lang="en-US" dirty="0"/>
              <a:t>Setup &amp; Basic Validation</a:t>
            </a:r>
          </a:p>
          <a:p>
            <a:r>
              <a:rPr lang="en-US" dirty="0"/>
              <a:t>Using validation Error Messages</a:t>
            </a:r>
          </a:p>
          <a:p>
            <a:r>
              <a:rPr lang="en-US" dirty="0"/>
              <a:t>Built-in &amp; Custom Validators</a:t>
            </a:r>
          </a:p>
          <a:p>
            <a:r>
              <a:rPr lang="en-US" dirty="0"/>
              <a:t>More validators</a:t>
            </a:r>
          </a:p>
          <a:p>
            <a:r>
              <a:rPr lang="en-US" dirty="0"/>
              <a:t>Checking for field equality</a:t>
            </a:r>
          </a:p>
          <a:p>
            <a:r>
              <a:rPr lang="en-US" dirty="0"/>
              <a:t>Adding Async Validation</a:t>
            </a:r>
          </a:p>
          <a:p>
            <a:r>
              <a:rPr lang="en-US" dirty="0"/>
              <a:t>Keeping User Input</a:t>
            </a:r>
          </a:p>
          <a:p>
            <a:r>
              <a:rPr lang="en-US" dirty="0"/>
              <a:t>Adding conditional CSS classes</a:t>
            </a:r>
          </a:p>
          <a:p>
            <a:r>
              <a:rPr lang="en-US" dirty="0"/>
              <a:t>Adding Validation to Login</a:t>
            </a:r>
          </a:p>
          <a:p>
            <a:r>
              <a:rPr lang="en-US" dirty="0"/>
              <a:t>Sanitizing Data</a:t>
            </a:r>
          </a:p>
          <a:p>
            <a:r>
              <a:rPr lang="en-US" dirty="0"/>
              <a:t>Validating Product Addition</a:t>
            </a:r>
          </a:p>
        </p:txBody>
      </p:sp>
    </p:spTree>
    <p:extLst>
      <p:ext uri="{BB962C8B-B14F-4D97-AF65-F5344CB8AC3E}">
        <p14:creationId xmlns:p14="http://schemas.microsoft.com/office/powerpoint/2010/main" val="26962886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97E5C-84FE-D107-189F-AE1511F16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25961"/>
          </a:xfrm>
        </p:spPr>
        <p:txBody>
          <a:bodyPr>
            <a:normAutofit/>
          </a:bodyPr>
          <a:lstStyle/>
          <a:p>
            <a:r>
              <a:rPr lang="en-US" sz="3600" dirty="0"/>
              <a:t>Module Introduction Error Handling</a:t>
            </a:r>
            <a:br>
              <a:rPr lang="en-US" sz="3600" dirty="0"/>
            </a:br>
            <a:r>
              <a:rPr lang="en-US" sz="3600" dirty="0"/>
              <a:t>Types of Errors &amp; Error Handling</a:t>
            </a:r>
            <a:br>
              <a:rPr lang="en-US" sz="3600" dirty="0"/>
            </a:br>
            <a:r>
              <a:rPr lang="en-US" sz="3600" dirty="0"/>
              <a:t>Analyzing the Error Handling in the Current Project</a:t>
            </a:r>
            <a:br>
              <a:rPr lang="en-US" sz="3600" dirty="0"/>
            </a:br>
            <a:r>
              <a:rPr lang="en-US" sz="3600" dirty="0"/>
              <a:t>Error – Some Theory</a:t>
            </a:r>
            <a:br>
              <a:rPr lang="en-US" sz="3600" dirty="0"/>
            </a:br>
            <a:r>
              <a:rPr lang="en-US" sz="3600" dirty="0"/>
              <a:t>Throwing Error in Code</a:t>
            </a:r>
            <a:br>
              <a:rPr lang="en-US" sz="3600" dirty="0"/>
            </a:br>
            <a:r>
              <a:rPr lang="en-US" sz="3600" dirty="0"/>
              <a:t>returning Error Pages</a:t>
            </a:r>
            <a:br>
              <a:rPr lang="en-US" sz="3600" dirty="0"/>
            </a:br>
            <a:r>
              <a:rPr lang="en-US" sz="3600" dirty="0"/>
              <a:t>using the Express.js Error Handling Middleware</a:t>
            </a:r>
            <a:br>
              <a:rPr lang="en-US" sz="3600" dirty="0"/>
            </a:b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7387938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4779E-8BC6-FA9A-6820-B7DBB76E7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Types of Errors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1873AA0-13FB-5AB9-D7DE-4724A13A49E1}"/>
              </a:ext>
            </a:extLst>
          </p:cNvPr>
          <p:cNvSpPr/>
          <p:nvPr/>
        </p:nvSpPr>
        <p:spPr>
          <a:xfrm>
            <a:off x="653142" y="1690688"/>
            <a:ext cx="3048001" cy="559026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Technical/ Networks Errors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879F18-8DD3-DA65-921D-3FC687FF780B}"/>
              </a:ext>
            </a:extLst>
          </p:cNvPr>
          <p:cNvSpPr/>
          <p:nvPr/>
        </p:nvSpPr>
        <p:spPr>
          <a:xfrm>
            <a:off x="3940628" y="1690688"/>
            <a:ext cx="3374572" cy="55902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“Expected” Errors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90B1CC-7C02-7F0A-3C01-BB111AD67374}"/>
              </a:ext>
            </a:extLst>
          </p:cNvPr>
          <p:cNvSpPr/>
          <p:nvPr/>
        </p:nvSpPr>
        <p:spPr>
          <a:xfrm>
            <a:off x="7717972" y="1690688"/>
            <a:ext cx="4310743" cy="559026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Bugs/Logical Errors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A07D947-550D-AD88-A418-926B942EB8CE}"/>
              </a:ext>
            </a:extLst>
          </p:cNvPr>
          <p:cNvSpPr/>
          <p:nvPr/>
        </p:nvSpPr>
        <p:spPr>
          <a:xfrm>
            <a:off x="653141" y="2869974"/>
            <a:ext cx="3048001" cy="55902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e.g. MongoDB server is down.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8D17FB-3E40-6835-47FC-D12F78A66A33}"/>
              </a:ext>
            </a:extLst>
          </p:cNvPr>
          <p:cNvSpPr/>
          <p:nvPr/>
        </p:nvSpPr>
        <p:spPr>
          <a:xfrm>
            <a:off x="653140" y="4328774"/>
            <a:ext cx="3048001" cy="55902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Show error page to user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799A5E7-CBC5-41A3-69BD-52DC5F31831C}"/>
              </a:ext>
            </a:extLst>
          </p:cNvPr>
          <p:cNvSpPr/>
          <p:nvPr/>
        </p:nvSpPr>
        <p:spPr>
          <a:xfrm>
            <a:off x="3940629" y="2869974"/>
            <a:ext cx="3374572" cy="55902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e.g. File can’t be read, database operation fails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2691C4F-A997-3EC1-EE0A-775812129CA2}"/>
              </a:ext>
            </a:extLst>
          </p:cNvPr>
          <p:cNvSpPr/>
          <p:nvPr/>
        </p:nvSpPr>
        <p:spPr>
          <a:xfrm>
            <a:off x="3940628" y="4328774"/>
            <a:ext cx="3374572" cy="55902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Inform user, possibly retry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483BD7F-7EE0-0195-AE9B-386B0BCD7663}"/>
              </a:ext>
            </a:extLst>
          </p:cNvPr>
          <p:cNvSpPr/>
          <p:nvPr/>
        </p:nvSpPr>
        <p:spPr>
          <a:xfrm>
            <a:off x="7717972" y="2869974"/>
            <a:ext cx="4310742" cy="55902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e.g. User object used when it doesn’t exist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AAB948-5201-46CE-F173-148A35E016F8}"/>
              </a:ext>
            </a:extLst>
          </p:cNvPr>
          <p:cNvSpPr/>
          <p:nvPr/>
        </p:nvSpPr>
        <p:spPr>
          <a:xfrm>
            <a:off x="7717970" y="4328774"/>
            <a:ext cx="4310741" cy="55902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Fix during development !</a:t>
            </a:r>
          </a:p>
        </p:txBody>
      </p:sp>
    </p:spTree>
    <p:extLst>
      <p:ext uri="{BB962C8B-B14F-4D97-AF65-F5344CB8AC3E}">
        <p14:creationId xmlns:p14="http://schemas.microsoft.com/office/powerpoint/2010/main" val="24246367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170C3-2D9F-1AFB-8447-E0B4B3F86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6607629" cy="491218"/>
          </a:xfrm>
        </p:spPr>
        <p:txBody>
          <a:bodyPr>
            <a:normAutofit fontScale="90000"/>
          </a:bodyPr>
          <a:lstStyle/>
          <a:p>
            <a:r>
              <a:rPr lang="en-US" dirty="0"/>
              <a:t>Working with Errors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0E98419-3B9C-3186-3E96-1DF5D4C804E8}"/>
              </a:ext>
            </a:extLst>
          </p:cNvPr>
          <p:cNvSpPr/>
          <p:nvPr/>
        </p:nvSpPr>
        <p:spPr>
          <a:xfrm>
            <a:off x="522514" y="1074057"/>
            <a:ext cx="4659086" cy="609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Error is thrown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E9FCFF1-605F-44FC-53FB-8C0AB7242582}"/>
              </a:ext>
            </a:extLst>
          </p:cNvPr>
          <p:cNvSpPr/>
          <p:nvPr/>
        </p:nvSpPr>
        <p:spPr>
          <a:xfrm>
            <a:off x="6705600" y="1074057"/>
            <a:ext cx="4659086" cy="609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 error is thrown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F1A4DA8-A68C-4FFE-88B0-B52F6D08E3BF}"/>
              </a:ext>
            </a:extLst>
          </p:cNvPr>
          <p:cNvSpPr/>
          <p:nvPr/>
        </p:nvSpPr>
        <p:spPr>
          <a:xfrm>
            <a:off x="391885" y="2380343"/>
            <a:ext cx="2002971" cy="130628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Synchronous Code:</a:t>
            </a:r>
          </a:p>
          <a:p>
            <a:pPr algn="ctr"/>
            <a:r>
              <a:rPr lang="en-US" dirty="0"/>
              <a:t>try-catch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BDE527-3845-230C-1408-9839AEBCA414}"/>
              </a:ext>
            </a:extLst>
          </p:cNvPr>
          <p:cNvSpPr/>
          <p:nvPr/>
        </p:nvSpPr>
        <p:spPr>
          <a:xfrm>
            <a:off x="3526970" y="2380343"/>
            <a:ext cx="2002971" cy="130628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Asynchronous Code:</a:t>
            </a:r>
          </a:p>
          <a:p>
            <a:pPr algn="ctr"/>
            <a:r>
              <a:rPr lang="en-US" dirty="0"/>
              <a:t>then()-catch()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6E778F1A-358A-B5C4-B952-DB04CA652DF8}"/>
              </a:ext>
            </a:extLst>
          </p:cNvPr>
          <p:cNvCxnSpPr>
            <a:stCxn id="4" idx="2"/>
            <a:endCxn id="6" idx="0"/>
          </p:cNvCxnSpPr>
          <p:nvPr/>
        </p:nvCxnSpPr>
        <p:spPr>
          <a:xfrm rot="5400000">
            <a:off x="1774371" y="1302657"/>
            <a:ext cx="696686" cy="14586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DA39F5FF-BCF3-2A67-D6CD-AC5C1F44711C}"/>
              </a:ext>
            </a:extLst>
          </p:cNvPr>
          <p:cNvCxnSpPr>
            <a:stCxn id="4" idx="2"/>
            <a:endCxn id="7" idx="0"/>
          </p:cNvCxnSpPr>
          <p:nvPr/>
        </p:nvCxnSpPr>
        <p:spPr>
          <a:xfrm rot="16200000" flipH="1">
            <a:off x="3341913" y="1193800"/>
            <a:ext cx="696686" cy="167639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E18CB8BF-700E-4724-57D4-5EC39DC31D5D}"/>
              </a:ext>
            </a:extLst>
          </p:cNvPr>
          <p:cNvSpPr/>
          <p:nvPr/>
        </p:nvSpPr>
        <p:spPr>
          <a:xfrm>
            <a:off x="391885" y="4078514"/>
            <a:ext cx="5138056" cy="3991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9021996C-ED45-FD47-8EB0-5BEC0191959A}"/>
              </a:ext>
            </a:extLst>
          </p:cNvPr>
          <p:cNvCxnSpPr>
            <a:stCxn id="6" idx="2"/>
            <a:endCxn id="12" idx="0"/>
          </p:cNvCxnSpPr>
          <p:nvPr/>
        </p:nvCxnSpPr>
        <p:spPr>
          <a:xfrm rot="16200000" flipH="1">
            <a:off x="1981200" y="3098800"/>
            <a:ext cx="391885" cy="15675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3A6D5570-1769-F063-5891-2AD7E3A2AC8B}"/>
              </a:ext>
            </a:extLst>
          </p:cNvPr>
          <p:cNvCxnSpPr>
            <a:stCxn id="7" idx="2"/>
            <a:endCxn id="12" idx="0"/>
          </p:cNvCxnSpPr>
          <p:nvPr/>
        </p:nvCxnSpPr>
        <p:spPr>
          <a:xfrm rot="5400000">
            <a:off x="3548743" y="3098800"/>
            <a:ext cx="391885" cy="15675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C9E464BF-795A-B4C7-0634-DB1722ACD40B}"/>
              </a:ext>
            </a:extLst>
          </p:cNvPr>
          <p:cNvSpPr/>
          <p:nvPr/>
        </p:nvSpPr>
        <p:spPr>
          <a:xfrm>
            <a:off x="522514" y="4862285"/>
            <a:ext cx="1872342" cy="9216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Directly Handle error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FF8A6F3-9ECA-4B88-F5AC-EF7CDE5F812A}"/>
              </a:ext>
            </a:extLst>
          </p:cNvPr>
          <p:cNvSpPr/>
          <p:nvPr/>
        </p:nvSpPr>
        <p:spPr>
          <a:xfrm>
            <a:off x="3309258" y="4862285"/>
            <a:ext cx="1872342" cy="9216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Express error handling function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941FE203-1CF3-A5E8-CADF-88DA050848B3}"/>
              </a:ext>
            </a:extLst>
          </p:cNvPr>
          <p:cNvCxnSpPr>
            <a:stCxn id="12" idx="2"/>
            <a:endCxn id="17" idx="0"/>
          </p:cNvCxnSpPr>
          <p:nvPr/>
        </p:nvCxnSpPr>
        <p:spPr>
          <a:xfrm rot="5400000">
            <a:off x="2017486" y="3918857"/>
            <a:ext cx="384627" cy="15022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99852737-FA08-CA78-6210-DC5048F435DA}"/>
              </a:ext>
            </a:extLst>
          </p:cNvPr>
          <p:cNvCxnSpPr>
            <a:stCxn id="12" idx="2"/>
            <a:endCxn id="18" idx="0"/>
          </p:cNvCxnSpPr>
          <p:nvPr/>
        </p:nvCxnSpPr>
        <p:spPr>
          <a:xfrm rot="16200000" flipH="1">
            <a:off x="3410858" y="4027713"/>
            <a:ext cx="384627" cy="128451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C87687BF-FF8F-3783-7C06-7EFAD1609DB3}"/>
              </a:ext>
            </a:extLst>
          </p:cNvPr>
          <p:cNvSpPr/>
          <p:nvPr/>
        </p:nvSpPr>
        <p:spPr>
          <a:xfrm>
            <a:off x="7445829" y="2380343"/>
            <a:ext cx="3178629" cy="10450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Validate values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9D784E2-8688-D9F4-D51A-2D8C2F29694E}"/>
              </a:ext>
            </a:extLst>
          </p:cNvPr>
          <p:cNvSpPr/>
          <p:nvPr/>
        </p:nvSpPr>
        <p:spPr>
          <a:xfrm>
            <a:off x="6705600" y="4122058"/>
            <a:ext cx="5138056" cy="3991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D6CE0C3-6F38-174C-4A87-90ECD1195B39}"/>
              </a:ext>
            </a:extLst>
          </p:cNvPr>
          <p:cNvSpPr/>
          <p:nvPr/>
        </p:nvSpPr>
        <p:spPr>
          <a:xfrm>
            <a:off x="6836229" y="4905829"/>
            <a:ext cx="1872342" cy="9216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Throw error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1A715EB-059A-4F5B-5216-F31C6E0925DA}"/>
              </a:ext>
            </a:extLst>
          </p:cNvPr>
          <p:cNvSpPr/>
          <p:nvPr/>
        </p:nvSpPr>
        <p:spPr>
          <a:xfrm>
            <a:off x="9622973" y="4905829"/>
            <a:ext cx="1872342" cy="9216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Directly handle “error”</a:t>
            </a: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4F504BA6-3D3A-1890-76FC-DA0344382861}"/>
              </a:ext>
            </a:extLst>
          </p:cNvPr>
          <p:cNvCxnSpPr>
            <a:stCxn id="26" idx="2"/>
            <a:endCxn id="27" idx="0"/>
          </p:cNvCxnSpPr>
          <p:nvPr/>
        </p:nvCxnSpPr>
        <p:spPr>
          <a:xfrm rot="5400000">
            <a:off x="8331201" y="3962401"/>
            <a:ext cx="384627" cy="15022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BF67A397-198E-DADD-BDFA-D7CE67A41DED}"/>
              </a:ext>
            </a:extLst>
          </p:cNvPr>
          <p:cNvCxnSpPr>
            <a:stCxn id="26" idx="2"/>
            <a:endCxn id="28" idx="0"/>
          </p:cNvCxnSpPr>
          <p:nvPr/>
        </p:nvCxnSpPr>
        <p:spPr>
          <a:xfrm rot="16200000" flipH="1">
            <a:off x="9724573" y="4071257"/>
            <a:ext cx="384627" cy="128451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92331A2E-4A65-782D-FFFC-DD6B5D40D918}"/>
              </a:ext>
            </a:extLst>
          </p:cNvPr>
          <p:cNvCxnSpPr>
            <a:stCxn id="5" idx="2"/>
            <a:endCxn id="23" idx="0"/>
          </p:cNvCxnSpPr>
          <p:nvPr/>
        </p:nvCxnSpPr>
        <p:spPr>
          <a:xfrm rot="16200000" flipH="1">
            <a:off x="8686800" y="2031999"/>
            <a:ext cx="696686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126D8E36-141F-9E17-6518-619DA264E406}"/>
              </a:ext>
            </a:extLst>
          </p:cNvPr>
          <p:cNvCxnSpPr>
            <a:cxnSpLocks/>
            <a:stCxn id="23" idx="2"/>
            <a:endCxn id="26" idx="0"/>
          </p:cNvCxnSpPr>
          <p:nvPr/>
        </p:nvCxnSpPr>
        <p:spPr>
          <a:xfrm rot="16200000" flipH="1">
            <a:off x="8806543" y="3653973"/>
            <a:ext cx="696686" cy="23948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599B6A97-16A2-53C2-3566-251CF869E8DB}"/>
              </a:ext>
            </a:extLst>
          </p:cNvPr>
          <p:cNvSpPr/>
          <p:nvPr/>
        </p:nvSpPr>
        <p:spPr>
          <a:xfrm>
            <a:off x="391885" y="6081486"/>
            <a:ext cx="11451771" cy="6096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668FA61-A2B1-CA38-6EB7-0DBF72F36D99}"/>
              </a:ext>
            </a:extLst>
          </p:cNvPr>
          <p:cNvSpPr/>
          <p:nvPr/>
        </p:nvSpPr>
        <p:spPr>
          <a:xfrm>
            <a:off x="751114" y="6146800"/>
            <a:ext cx="3037116" cy="4789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Error Page (e.g. 500 page)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8384210-E883-49C0-DB84-46292A9CAB76}"/>
              </a:ext>
            </a:extLst>
          </p:cNvPr>
          <p:cNvSpPr/>
          <p:nvPr/>
        </p:nvSpPr>
        <p:spPr>
          <a:xfrm>
            <a:off x="4441370" y="6173561"/>
            <a:ext cx="3352799" cy="4789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Intended Page/ Response with error information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901542C-D8C1-F2AE-33D0-C0349B26B21B}"/>
              </a:ext>
            </a:extLst>
          </p:cNvPr>
          <p:cNvSpPr/>
          <p:nvPr/>
        </p:nvSpPr>
        <p:spPr>
          <a:xfrm>
            <a:off x="8240486" y="6173562"/>
            <a:ext cx="3352799" cy="4789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Redirect</a:t>
            </a:r>
          </a:p>
        </p:txBody>
      </p:sp>
    </p:spTree>
    <p:extLst>
      <p:ext uri="{BB962C8B-B14F-4D97-AF65-F5344CB8AC3E}">
        <p14:creationId xmlns:p14="http://schemas.microsoft.com/office/powerpoint/2010/main" val="78062660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FDC49-3CC9-3AC0-387D-78A1C2444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7043057" cy="186418"/>
          </a:xfrm>
        </p:spPr>
        <p:txBody>
          <a:bodyPr>
            <a:normAutofit fontScale="90000"/>
          </a:bodyPr>
          <a:lstStyle/>
          <a:p>
            <a:r>
              <a:rPr lang="en-US" dirty="0"/>
              <a:t>Errors&amp; Http Response Codes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864BD75-997A-1EAA-F0EC-6910A946450E}"/>
              </a:ext>
            </a:extLst>
          </p:cNvPr>
          <p:cNvSpPr/>
          <p:nvPr/>
        </p:nvSpPr>
        <p:spPr>
          <a:xfrm>
            <a:off x="435429" y="1030515"/>
            <a:ext cx="2481942" cy="69668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2xx(Success)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C373D89-7708-FFF9-C3E6-EE4313ECD662}"/>
              </a:ext>
            </a:extLst>
          </p:cNvPr>
          <p:cNvSpPr/>
          <p:nvPr/>
        </p:nvSpPr>
        <p:spPr>
          <a:xfrm>
            <a:off x="435429" y="1988456"/>
            <a:ext cx="2481942" cy="69668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3xx(Redirect)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2E1571-C057-7A85-7AC6-1E376CC98811}"/>
              </a:ext>
            </a:extLst>
          </p:cNvPr>
          <p:cNvSpPr/>
          <p:nvPr/>
        </p:nvSpPr>
        <p:spPr>
          <a:xfrm>
            <a:off x="435429" y="2775856"/>
            <a:ext cx="2481942" cy="69668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4xx(Client-side error)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E473A5-D680-304B-9BB0-1CCDA63137AD}"/>
              </a:ext>
            </a:extLst>
          </p:cNvPr>
          <p:cNvSpPr/>
          <p:nvPr/>
        </p:nvSpPr>
        <p:spPr>
          <a:xfrm>
            <a:off x="435429" y="5130793"/>
            <a:ext cx="2481942" cy="69668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5xx(Server-side error)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E132A80-7991-AB89-6172-5CA0059C52C6}"/>
              </a:ext>
            </a:extLst>
          </p:cNvPr>
          <p:cNvSpPr/>
          <p:nvPr/>
        </p:nvSpPr>
        <p:spPr>
          <a:xfrm>
            <a:off x="3657601" y="1030515"/>
            <a:ext cx="1828799" cy="30480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200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4F1CCB7-CBE5-3449-E1D8-E2141E2EF7E9}"/>
              </a:ext>
            </a:extLst>
          </p:cNvPr>
          <p:cNvSpPr/>
          <p:nvPr/>
        </p:nvSpPr>
        <p:spPr>
          <a:xfrm>
            <a:off x="3657600" y="1531256"/>
            <a:ext cx="1828799" cy="30480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201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34168D7-CAB7-70C8-6345-C0B5246E0CE1}"/>
              </a:ext>
            </a:extLst>
          </p:cNvPr>
          <p:cNvSpPr/>
          <p:nvPr/>
        </p:nvSpPr>
        <p:spPr>
          <a:xfrm>
            <a:off x="3657600" y="2031997"/>
            <a:ext cx="1828799" cy="30480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301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8901F0-3F5A-8467-726A-D0378E56BDF4}"/>
              </a:ext>
            </a:extLst>
          </p:cNvPr>
          <p:cNvSpPr/>
          <p:nvPr/>
        </p:nvSpPr>
        <p:spPr>
          <a:xfrm>
            <a:off x="3657599" y="2815769"/>
            <a:ext cx="1828799" cy="30480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401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8E1172A-0D93-5E91-354F-0275B1AC5A2A}"/>
              </a:ext>
            </a:extLst>
          </p:cNvPr>
          <p:cNvSpPr/>
          <p:nvPr/>
        </p:nvSpPr>
        <p:spPr>
          <a:xfrm>
            <a:off x="3657596" y="3389086"/>
            <a:ext cx="1828799" cy="30480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403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26EF581-0B8B-60CF-697A-ABC0C1E6B360}"/>
              </a:ext>
            </a:extLst>
          </p:cNvPr>
          <p:cNvSpPr/>
          <p:nvPr/>
        </p:nvSpPr>
        <p:spPr>
          <a:xfrm>
            <a:off x="3657596" y="3810002"/>
            <a:ext cx="1828799" cy="30480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404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B7B8C22-FB22-6B67-0BF9-267FA84D600C}"/>
              </a:ext>
            </a:extLst>
          </p:cNvPr>
          <p:cNvSpPr/>
          <p:nvPr/>
        </p:nvSpPr>
        <p:spPr>
          <a:xfrm>
            <a:off x="3657595" y="4296222"/>
            <a:ext cx="1828799" cy="30480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422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5D76AD2-D773-2852-684E-92ED5C90BEFE}"/>
              </a:ext>
            </a:extLst>
          </p:cNvPr>
          <p:cNvSpPr/>
          <p:nvPr/>
        </p:nvSpPr>
        <p:spPr>
          <a:xfrm>
            <a:off x="3657596" y="5181598"/>
            <a:ext cx="1828799" cy="30480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500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B650F4D-2D85-15E2-41D8-82B416DBB4D4}"/>
              </a:ext>
            </a:extLst>
          </p:cNvPr>
          <p:cNvSpPr/>
          <p:nvPr/>
        </p:nvSpPr>
        <p:spPr>
          <a:xfrm>
            <a:off x="6052458" y="1066800"/>
            <a:ext cx="4310743" cy="30480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Operation succeeded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F09A481-37CC-3305-C004-25C7723B2BBF}"/>
              </a:ext>
            </a:extLst>
          </p:cNvPr>
          <p:cNvSpPr/>
          <p:nvPr/>
        </p:nvSpPr>
        <p:spPr>
          <a:xfrm>
            <a:off x="6052457" y="1567541"/>
            <a:ext cx="4310743" cy="30480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Success, resource created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0784766-8AB0-8239-C139-F91D631D87B1}"/>
              </a:ext>
            </a:extLst>
          </p:cNvPr>
          <p:cNvSpPr/>
          <p:nvPr/>
        </p:nvSpPr>
        <p:spPr>
          <a:xfrm>
            <a:off x="6052457" y="2068282"/>
            <a:ext cx="4310743" cy="30480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Moved permanently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8270D72-E9DA-8681-C272-478F88A1E4C4}"/>
              </a:ext>
            </a:extLst>
          </p:cNvPr>
          <p:cNvSpPr/>
          <p:nvPr/>
        </p:nvSpPr>
        <p:spPr>
          <a:xfrm>
            <a:off x="6052456" y="2852054"/>
            <a:ext cx="4310743" cy="30480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Not authenticated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A4E83F-09BA-D9E9-ADD1-76F36BEE2DF2}"/>
              </a:ext>
            </a:extLst>
          </p:cNvPr>
          <p:cNvSpPr/>
          <p:nvPr/>
        </p:nvSpPr>
        <p:spPr>
          <a:xfrm>
            <a:off x="6052456" y="3352795"/>
            <a:ext cx="4310743" cy="30480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Not authorized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693670F-00F3-E285-E670-F3DF02646C71}"/>
              </a:ext>
            </a:extLst>
          </p:cNvPr>
          <p:cNvSpPr/>
          <p:nvPr/>
        </p:nvSpPr>
        <p:spPr>
          <a:xfrm>
            <a:off x="6052455" y="3773716"/>
            <a:ext cx="4310743" cy="30480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Not  found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8AF75D1-8930-684B-D0D8-C5A0083EE000}"/>
              </a:ext>
            </a:extLst>
          </p:cNvPr>
          <p:cNvSpPr/>
          <p:nvPr/>
        </p:nvSpPr>
        <p:spPr>
          <a:xfrm>
            <a:off x="6052454" y="4194632"/>
            <a:ext cx="4310743" cy="30480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Invalid input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410B5CF-87A6-679F-1773-D2D2715A21D0}"/>
              </a:ext>
            </a:extLst>
          </p:cNvPr>
          <p:cNvSpPr/>
          <p:nvPr/>
        </p:nvSpPr>
        <p:spPr>
          <a:xfrm>
            <a:off x="6052453" y="5217883"/>
            <a:ext cx="4310743" cy="30480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Server-side error</a:t>
            </a:r>
          </a:p>
        </p:txBody>
      </p:sp>
    </p:spTree>
    <p:extLst>
      <p:ext uri="{BB962C8B-B14F-4D97-AF65-F5344CB8AC3E}">
        <p14:creationId xmlns:p14="http://schemas.microsoft.com/office/powerpoint/2010/main" val="89098701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7385E-B225-D945-8E36-8452A8296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127171" cy="505732"/>
          </a:xfrm>
        </p:spPr>
        <p:txBody>
          <a:bodyPr>
            <a:normAutofit fontScale="90000"/>
          </a:bodyPr>
          <a:lstStyle/>
          <a:p>
            <a:r>
              <a:rPr lang="en-US" dirty="0"/>
              <a:t>Module Summary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63B72F6-D1B8-75B3-5FC0-964542AAA3C3}"/>
              </a:ext>
            </a:extLst>
          </p:cNvPr>
          <p:cNvSpPr/>
          <p:nvPr/>
        </p:nvSpPr>
        <p:spPr>
          <a:xfrm>
            <a:off x="838199" y="1168393"/>
            <a:ext cx="5127171" cy="69668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Types of Errors &amp; Handling Errors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8086AE-0DA6-24BB-63AD-0EFDE81F08DB}"/>
              </a:ext>
            </a:extLst>
          </p:cNvPr>
          <p:cNvSpPr/>
          <p:nvPr/>
        </p:nvSpPr>
        <p:spPr>
          <a:xfrm>
            <a:off x="6629399" y="1168393"/>
            <a:ext cx="5127171" cy="69668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Errors &amp; Status Code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7F77CA-00F4-9E7E-2F5F-45C981D542A7}"/>
              </a:ext>
            </a:extLst>
          </p:cNvPr>
          <p:cNvSpPr/>
          <p:nvPr/>
        </p:nvSpPr>
        <p:spPr>
          <a:xfrm>
            <a:off x="838199" y="1865078"/>
            <a:ext cx="5127171" cy="42309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You can differentiate between different types of errors – technical errors (which are thrown) and “expected errors” (e.g. invalid user input).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Error handling can be done with custom if-checks, try-catch, then()-catch() etc.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You can use the express error handling middleware to handle all unhandled errors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165B74-0093-BA31-14E0-482DB422D9FA}"/>
              </a:ext>
            </a:extLst>
          </p:cNvPr>
          <p:cNvSpPr/>
          <p:nvPr/>
        </p:nvSpPr>
        <p:spPr>
          <a:xfrm>
            <a:off x="6629399" y="1865078"/>
            <a:ext cx="5127171" cy="42309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When returning responses, it can make sense to also set an appropriate Http status code – this lets the browser know what went wrong.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You got success (2xx), redirect(3xx),client-side errors(4xx) and server-side errors(5xx) codes to choose from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Setting status codes does NOT mean that the response is incomplete or the app crashed!</a:t>
            </a:r>
          </a:p>
        </p:txBody>
      </p:sp>
    </p:spTree>
    <p:extLst>
      <p:ext uri="{BB962C8B-B14F-4D97-AF65-F5344CB8AC3E}">
        <p14:creationId xmlns:p14="http://schemas.microsoft.com/office/powerpoint/2010/main" val="244087269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D94A2-3AED-3517-DA6D-2D8637A6F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Add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3AAB1-D821-76B6-89F1-F2A35FC1BF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lnSpcReduction="10000"/>
          </a:bodyPr>
          <a:lstStyle/>
          <a:p>
            <a:r>
              <a:rPr lang="en-US" dirty="0"/>
              <a:t>Adding a File Picker to the Frontend.</a:t>
            </a:r>
          </a:p>
          <a:p>
            <a:r>
              <a:rPr lang="en-US" dirty="0"/>
              <a:t>Handling Multipart Form Data</a:t>
            </a:r>
          </a:p>
          <a:p>
            <a:r>
              <a:rPr lang="en-US" dirty="0"/>
              <a:t>Handling file uploads with </a:t>
            </a:r>
            <a:r>
              <a:rPr lang="en-US" dirty="0" err="1"/>
              <a:t>multer</a:t>
            </a:r>
            <a:endParaRPr lang="en-US" dirty="0"/>
          </a:p>
          <a:p>
            <a:r>
              <a:rPr lang="en-US" dirty="0"/>
              <a:t>Configuring </a:t>
            </a:r>
            <a:r>
              <a:rPr lang="en-US" dirty="0" err="1"/>
              <a:t>multer</a:t>
            </a:r>
            <a:r>
              <a:rPr lang="en-US" dirty="0"/>
              <a:t> to adjust filename &amp; </a:t>
            </a:r>
            <a:r>
              <a:rPr lang="en-US" dirty="0" err="1"/>
              <a:t>filepath</a:t>
            </a:r>
            <a:endParaRPr lang="en-US" dirty="0"/>
          </a:p>
          <a:p>
            <a:r>
              <a:rPr lang="en-US" dirty="0"/>
              <a:t>Filtering files by </a:t>
            </a:r>
            <a:r>
              <a:rPr lang="en-US" dirty="0" err="1"/>
              <a:t>mimetype</a:t>
            </a:r>
            <a:endParaRPr lang="en-US" dirty="0"/>
          </a:p>
          <a:p>
            <a:r>
              <a:rPr lang="en-US" dirty="0"/>
              <a:t>Storing file data in database</a:t>
            </a:r>
          </a:p>
          <a:p>
            <a:r>
              <a:rPr lang="en-US" dirty="0"/>
              <a:t>Downloading files with authentication</a:t>
            </a:r>
          </a:p>
          <a:p>
            <a:r>
              <a:rPr lang="en-US" dirty="0"/>
              <a:t>Setting File Type headers</a:t>
            </a:r>
          </a:p>
          <a:p>
            <a:r>
              <a:rPr lang="en-US" dirty="0"/>
              <a:t>Restricting File Access</a:t>
            </a:r>
          </a:p>
          <a:p>
            <a:r>
              <a:rPr lang="en-US" dirty="0"/>
              <a:t>Streaming Data vs Preloading Data</a:t>
            </a:r>
          </a:p>
          <a:p>
            <a:r>
              <a:rPr lang="en-US" dirty="0"/>
              <a:t>Using </a:t>
            </a:r>
            <a:r>
              <a:rPr lang="en-US" dirty="0" err="1"/>
              <a:t>PDFKit</a:t>
            </a:r>
            <a:r>
              <a:rPr lang="en-US" dirty="0"/>
              <a:t> for .pdf </a:t>
            </a:r>
            <a:r>
              <a:rPr lang="en-US" dirty="0" err="1"/>
              <a:t>Gerneration</a:t>
            </a:r>
            <a:endParaRPr lang="en-US" dirty="0"/>
          </a:p>
          <a:p>
            <a:r>
              <a:rPr lang="en-US" dirty="0"/>
              <a:t>Generating .pdf Files with Order Data</a:t>
            </a:r>
          </a:p>
          <a:p>
            <a:r>
              <a:rPr lang="en-US" dirty="0"/>
              <a:t>Deleting Files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387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25187-17CA-ADC0-B5FA-7D5069A51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5389"/>
          </a:xfrm>
        </p:spPr>
        <p:txBody>
          <a:bodyPr>
            <a:normAutofit fontScale="90000"/>
          </a:bodyPr>
          <a:lstStyle/>
          <a:p>
            <a:r>
              <a:rPr lang="en-US" dirty="0"/>
              <a:t>NoSQL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941AEE4-517A-FE96-7C75-28055E35B054}"/>
              </a:ext>
            </a:extLst>
          </p:cNvPr>
          <p:cNvSpPr/>
          <p:nvPr/>
        </p:nvSpPr>
        <p:spPr>
          <a:xfrm>
            <a:off x="838200" y="986121"/>
            <a:ext cx="1832430" cy="1738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357768-861E-4A3E-C002-CDD4CFD06238}"/>
              </a:ext>
            </a:extLst>
          </p:cNvPr>
          <p:cNvSpPr/>
          <p:nvPr/>
        </p:nvSpPr>
        <p:spPr>
          <a:xfrm>
            <a:off x="838199" y="2917398"/>
            <a:ext cx="1832430" cy="1738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Collections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8A09EA-9A0E-65A5-CC3C-0F2E9CE3A52A}"/>
              </a:ext>
            </a:extLst>
          </p:cNvPr>
          <p:cNvSpPr/>
          <p:nvPr/>
        </p:nvSpPr>
        <p:spPr>
          <a:xfrm>
            <a:off x="838198" y="4856783"/>
            <a:ext cx="1832430" cy="1738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178E06F-611C-86B8-0B77-7DCFFE3B3D3B}"/>
              </a:ext>
            </a:extLst>
          </p:cNvPr>
          <p:cNvSpPr/>
          <p:nvPr/>
        </p:nvSpPr>
        <p:spPr>
          <a:xfrm>
            <a:off x="3062514" y="1378857"/>
            <a:ext cx="7794172" cy="66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Shop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39595D-CD43-6361-D403-B3257F3347A3}"/>
              </a:ext>
            </a:extLst>
          </p:cNvPr>
          <p:cNvSpPr/>
          <p:nvPr/>
        </p:nvSpPr>
        <p:spPr>
          <a:xfrm>
            <a:off x="3062514" y="3429000"/>
            <a:ext cx="3309257" cy="66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16E9171-FFB9-0E0F-008C-92CD01C5C962}"/>
              </a:ext>
            </a:extLst>
          </p:cNvPr>
          <p:cNvSpPr/>
          <p:nvPr/>
        </p:nvSpPr>
        <p:spPr>
          <a:xfrm>
            <a:off x="7678057" y="3428999"/>
            <a:ext cx="3309257" cy="66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Orders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C01A8A3F-C9D2-1548-07FF-4297EE64F065}"/>
              </a:ext>
            </a:extLst>
          </p:cNvPr>
          <p:cNvCxnSpPr>
            <a:stCxn id="7" idx="2"/>
            <a:endCxn id="8" idx="0"/>
          </p:cNvCxnSpPr>
          <p:nvPr/>
        </p:nvCxnSpPr>
        <p:spPr>
          <a:xfrm rot="5400000">
            <a:off x="5145995" y="1615395"/>
            <a:ext cx="1384754" cy="224245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F6F22DDB-C41A-9182-A931-A134D4C9A02F}"/>
              </a:ext>
            </a:extLst>
          </p:cNvPr>
          <p:cNvCxnSpPr>
            <a:stCxn id="7" idx="2"/>
            <a:endCxn id="9" idx="0"/>
          </p:cNvCxnSpPr>
          <p:nvPr/>
        </p:nvCxnSpPr>
        <p:spPr>
          <a:xfrm rot="16200000" flipH="1">
            <a:off x="7453767" y="1550079"/>
            <a:ext cx="1384753" cy="23730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68AEFBA8-E36F-F665-1613-5C08AF885AD1}"/>
              </a:ext>
            </a:extLst>
          </p:cNvPr>
          <p:cNvSpPr/>
          <p:nvPr/>
        </p:nvSpPr>
        <p:spPr>
          <a:xfrm>
            <a:off x="3062514" y="4856783"/>
            <a:ext cx="3309257" cy="66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{name: ‘Ram’, age: 32}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A588E2C-F687-CDEA-CB90-C15462065776}"/>
              </a:ext>
            </a:extLst>
          </p:cNvPr>
          <p:cNvSpPr/>
          <p:nvPr/>
        </p:nvSpPr>
        <p:spPr>
          <a:xfrm>
            <a:off x="3091543" y="5725939"/>
            <a:ext cx="3309257" cy="66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{name: ‘Shyam’}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5951989-258E-F8F8-17B0-948FF8DBFBD0}"/>
              </a:ext>
            </a:extLst>
          </p:cNvPr>
          <p:cNvSpPr/>
          <p:nvPr/>
        </p:nvSpPr>
        <p:spPr>
          <a:xfrm>
            <a:off x="7678058" y="4856783"/>
            <a:ext cx="3309257" cy="66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{…}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F6D9E70-BB34-1114-CF7F-DAC00676CB41}"/>
              </a:ext>
            </a:extLst>
          </p:cNvPr>
          <p:cNvSpPr/>
          <p:nvPr/>
        </p:nvSpPr>
        <p:spPr>
          <a:xfrm>
            <a:off x="7707087" y="5725939"/>
            <a:ext cx="3309257" cy="66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{…}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5E72970-F922-9F34-81D7-BE4A50F13721}"/>
              </a:ext>
            </a:extLst>
          </p:cNvPr>
          <p:cNvSpPr txBox="1"/>
          <p:nvPr/>
        </p:nvSpPr>
        <p:spPr>
          <a:xfrm>
            <a:off x="6371771" y="6391328"/>
            <a:ext cx="15552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Schemaless</a:t>
            </a:r>
            <a:r>
              <a:rPr lang="en-US" sz="2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!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4812B5DC-42BB-DA43-FAE3-9E18985CDE81}"/>
              </a:ext>
            </a:extLst>
          </p:cNvPr>
          <p:cNvSpPr/>
          <p:nvPr/>
        </p:nvSpPr>
        <p:spPr>
          <a:xfrm rot="11996879">
            <a:off x="5530254" y="6000995"/>
            <a:ext cx="863895" cy="665390"/>
          </a:xfrm>
          <a:prstGeom prst="rightArrow">
            <a:avLst>
              <a:gd name="adj1" fmla="val 31681"/>
              <a:gd name="adj2" fmla="val 50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184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E4EB3-8C53-5E0C-CAC1-17DA2F77E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NoSQL?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7302D5-9923-BDED-9BED-AAE800979D46}"/>
              </a:ext>
            </a:extLst>
          </p:cNvPr>
          <p:cNvSpPr/>
          <p:nvPr/>
        </p:nvSpPr>
        <p:spPr>
          <a:xfrm>
            <a:off x="337457" y="4607227"/>
            <a:ext cx="1788886" cy="422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47615CA-6074-FA5E-FB36-47649FD6A771}"/>
              </a:ext>
            </a:extLst>
          </p:cNvPr>
          <p:cNvSpPr/>
          <p:nvPr/>
        </p:nvSpPr>
        <p:spPr>
          <a:xfrm>
            <a:off x="1231900" y="1482151"/>
            <a:ext cx="1788886" cy="422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2C20AA8-E231-8361-E35A-C6B5E28B1CFC}"/>
              </a:ext>
            </a:extLst>
          </p:cNvPr>
          <p:cNvGrpSpPr/>
          <p:nvPr/>
        </p:nvGrpSpPr>
        <p:grpSpPr>
          <a:xfrm>
            <a:off x="337457" y="5029835"/>
            <a:ext cx="4640943" cy="1661251"/>
            <a:chOff x="337457" y="5029835"/>
            <a:chExt cx="4640943" cy="166125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7F71CED-E3DF-0C06-2B4D-95694BD6A8C3}"/>
                </a:ext>
              </a:extLst>
            </p:cNvPr>
            <p:cNvSpPr/>
            <p:nvPr/>
          </p:nvSpPr>
          <p:spPr>
            <a:xfrm>
              <a:off x="337457" y="5029835"/>
              <a:ext cx="4640943" cy="166125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F65E32A-23C6-DA6B-2919-6C43CCD17656}"/>
                </a:ext>
              </a:extLst>
            </p:cNvPr>
            <p:cNvSpPr/>
            <p:nvPr/>
          </p:nvSpPr>
          <p:spPr>
            <a:xfrm>
              <a:off x="667657" y="5212957"/>
              <a:ext cx="3918857" cy="4789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{ id: 1, title: ’Chair’, price: 120 } 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38ECAF0-6B31-0295-F308-5C3B4B75B6F2}"/>
                </a:ext>
              </a:extLst>
            </p:cNvPr>
            <p:cNvSpPr/>
            <p:nvPr/>
          </p:nvSpPr>
          <p:spPr>
            <a:xfrm>
              <a:off x="667657" y="5860460"/>
              <a:ext cx="3918857" cy="4789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/>
                <a:t>{ id: 2, name: ‘Book’, price: 20 } 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2D5B4F61-9DA8-63F6-F878-C4F58F5D014A}"/>
              </a:ext>
            </a:extLst>
          </p:cNvPr>
          <p:cNvSpPr/>
          <p:nvPr/>
        </p:nvSpPr>
        <p:spPr>
          <a:xfrm>
            <a:off x="5972629" y="4535572"/>
            <a:ext cx="1788886" cy="422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12469CB-BD66-1A42-91F2-1F1803916473}"/>
              </a:ext>
            </a:extLst>
          </p:cNvPr>
          <p:cNvGrpSpPr/>
          <p:nvPr/>
        </p:nvGrpSpPr>
        <p:grpSpPr>
          <a:xfrm>
            <a:off x="5842000" y="5032163"/>
            <a:ext cx="4640943" cy="1661251"/>
            <a:chOff x="337457" y="5029835"/>
            <a:chExt cx="4640943" cy="1661251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EA31FC6-8A85-712D-23AB-157FA2B889E9}"/>
                </a:ext>
              </a:extLst>
            </p:cNvPr>
            <p:cNvSpPr/>
            <p:nvPr/>
          </p:nvSpPr>
          <p:spPr>
            <a:xfrm>
              <a:off x="337457" y="5029835"/>
              <a:ext cx="4640943" cy="166125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8DC9603-962A-7038-8942-06C65CE2593B}"/>
                </a:ext>
              </a:extLst>
            </p:cNvPr>
            <p:cNvSpPr/>
            <p:nvPr/>
          </p:nvSpPr>
          <p:spPr>
            <a:xfrm>
              <a:off x="667657" y="5212957"/>
              <a:ext cx="3918857" cy="4789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{ id: 1, name: ’Ram’, age: 32 } 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1B7D500-49CA-BF2D-D09F-FD4C27AAF961}"/>
                </a:ext>
              </a:extLst>
            </p:cNvPr>
            <p:cNvSpPr/>
            <p:nvPr/>
          </p:nvSpPr>
          <p:spPr>
            <a:xfrm>
              <a:off x="667657" y="5860460"/>
              <a:ext cx="3918857" cy="4789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/>
                <a:t>{ id: 2, name: ‘Mohan’, age: 20 } 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6010C3E-945D-2CB1-D84D-5DFDD07C34A5}"/>
              </a:ext>
            </a:extLst>
          </p:cNvPr>
          <p:cNvGrpSpPr/>
          <p:nvPr/>
        </p:nvGrpSpPr>
        <p:grpSpPr>
          <a:xfrm>
            <a:off x="1231900" y="1895808"/>
            <a:ext cx="10408557" cy="1661251"/>
            <a:chOff x="337457" y="5029835"/>
            <a:chExt cx="4640943" cy="166125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80B6195-15EB-8F5D-2DBB-52D6F6BE391B}"/>
                </a:ext>
              </a:extLst>
            </p:cNvPr>
            <p:cNvSpPr/>
            <p:nvPr/>
          </p:nvSpPr>
          <p:spPr>
            <a:xfrm>
              <a:off x="337457" y="5029835"/>
              <a:ext cx="4640943" cy="166125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0249D2B-29BF-AF82-8ABA-9E4472298954}"/>
                </a:ext>
              </a:extLst>
            </p:cNvPr>
            <p:cNvSpPr/>
            <p:nvPr/>
          </p:nvSpPr>
          <p:spPr>
            <a:xfrm>
              <a:off x="667657" y="5212957"/>
              <a:ext cx="3918857" cy="4789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{id: 123, user: { id: 1, name: ’Ram’, age: 32 }, product: { id: 2, name: ‘Book’, price: 20 }  }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5F967DB-24A0-7327-C64B-C45958B2E51E}"/>
                </a:ext>
              </a:extLst>
            </p:cNvPr>
            <p:cNvSpPr/>
            <p:nvPr/>
          </p:nvSpPr>
          <p:spPr>
            <a:xfrm>
              <a:off x="667657" y="5860460"/>
              <a:ext cx="3918857" cy="4789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{id: 123, user: { id: 1, name: ’Ram’, age: 32 }, product: { id: 2, name: ‘Book’, price: 20 }  }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496AAB1F-50AB-F904-4394-266F82645BE7}"/>
                  </a:ext>
                </a:extLst>
              </p14:cNvPr>
              <p14:cNvContentPartPr/>
              <p14:nvPr/>
            </p14:nvContentPartPr>
            <p14:xfrm>
              <a:off x="3227434" y="1823223"/>
              <a:ext cx="3390120" cy="82008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496AAB1F-50AB-F904-4394-266F82645BE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18434" y="1814223"/>
                <a:ext cx="3407760" cy="83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612C5A5E-7FA8-47E6-14E0-375B7C40A0D2}"/>
                  </a:ext>
                </a:extLst>
              </p14:cNvPr>
              <p14:cNvContentPartPr/>
              <p14:nvPr/>
            </p14:nvContentPartPr>
            <p14:xfrm>
              <a:off x="627154" y="2031663"/>
              <a:ext cx="5519880" cy="357588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612C5A5E-7FA8-47E6-14E0-375B7C40A0D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9514" y="2013663"/>
                <a:ext cx="5555520" cy="3611520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174F33EF-6A2D-1B7A-D83E-50CB15B73642}"/>
              </a:ext>
            </a:extLst>
          </p:cNvPr>
          <p:cNvSpPr txBox="1"/>
          <p:nvPr/>
        </p:nvSpPr>
        <p:spPr>
          <a:xfrm>
            <a:off x="4922494" y="1378857"/>
            <a:ext cx="1559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Duplicate Data</a:t>
            </a:r>
          </a:p>
        </p:txBody>
      </p:sp>
    </p:spTree>
    <p:extLst>
      <p:ext uri="{BB962C8B-B14F-4D97-AF65-F5344CB8AC3E}">
        <p14:creationId xmlns:p14="http://schemas.microsoft.com/office/powerpoint/2010/main" val="3078488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4AD8E-0C71-6E75-6BFF-D059DE899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 Characteristics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0CCCD84-6577-F207-B5E8-CE19D7AB6B43}"/>
              </a:ext>
            </a:extLst>
          </p:cNvPr>
          <p:cNvGrpSpPr/>
          <p:nvPr/>
        </p:nvGrpSpPr>
        <p:grpSpPr>
          <a:xfrm>
            <a:off x="1538513" y="1690688"/>
            <a:ext cx="9815287" cy="1629455"/>
            <a:chOff x="1538513" y="1690688"/>
            <a:chExt cx="9815287" cy="162945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D6B5FFA-204B-1841-6D10-A38B05692276}"/>
                </a:ext>
              </a:extLst>
            </p:cNvPr>
            <p:cNvSpPr/>
            <p:nvPr/>
          </p:nvSpPr>
          <p:spPr>
            <a:xfrm>
              <a:off x="1538514" y="1690688"/>
              <a:ext cx="4005944" cy="6025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NO Data Schema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81675E7-0E1E-7825-F26D-7D26F96BCA42}"/>
                </a:ext>
              </a:extLst>
            </p:cNvPr>
            <p:cNvSpPr/>
            <p:nvPr/>
          </p:nvSpPr>
          <p:spPr>
            <a:xfrm>
              <a:off x="6999514" y="1690688"/>
              <a:ext cx="4354286" cy="6025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No Structure required !</a:t>
              </a:r>
            </a:p>
          </p:txBody>
        </p:sp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BC383C3A-B876-5E4C-C146-C0A55441C2BC}"/>
                </a:ext>
              </a:extLst>
            </p:cNvPr>
            <p:cNvSpPr/>
            <p:nvPr/>
          </p:nvSpPr>
          <p:spPr>
            <a:xfrm>
              <a:off x="5849257" y="1821316"/>
              <a:ext cx="727528" cy="43542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9BFE19A-249F-8DAD-00E1-0E661B5F123B}"/>
                </a:ext>
              </a:extLst>
            </p:cNvPr>
            <p:cNvSpPr/>
            <p:nvPr/>
          </p:nvSpPr>
          <p:spPr>
            <a:xfrm>
              <a:off x="1538513" y="2539774"/>
              <a:ext cx="3918858" cy="3010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{name, id, age}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DABFAE9-11B5-28BF-211D-1CAFD6C27085}"/>
                </a:ext>
              </a:extLst>
            </p:cNvPr>
            <p:cNvSpPr/>
            <p:nvPr/>
          </p:nvSpPr>
          <p:spPr>
            <a:xfrm>
              <a:off x="1538513" y="3019084"/>
              <a:ext cx="3918858" cy="3010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{id, age}</a:t>
              </a: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6B8E89F2-FE4C-E916-4B6C-B5FD4B073B59}"/>
              </a:ext>
            </a:extLst>
          </p:cNvPr>
          <p:cNvSpPr/>
          <p:nvPr/>
        </p:nvSpPr>
        <p:spPr>
          <a:xfrm>
            <a:off x="1451427" y="3443402"/>
            <a:ext cx="4005944" cy="60256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 Data Relations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3232E54-F2AB-E343-DB63-E05A3170D227}"/>
              </a:ext>
            </a:extLst>
          </p:cNvPr>
          <p:cNvSpPr/>
          <p:nvPr/>
        </p:nvSpPr>
        <p:spPr>
          <a:xfrm>
            <a:off x="6912427" y="3443402"/>
            <a:ext cx="4354286" cy="60256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No/ Few Connections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BF344745-488A-6CE4-B186-BD9B8855B34E}"/>
              </a:ext>
            </a:extLst>
          </p:cNvPr>
          <p:cNvSpPr/>
          <p:nvPr/>
        </p:nvSpPr>
        <p:spPr>
          <a:xfrm>
            <a:off x="5762170" y="3574030"/>
            <a:ext cx="727528" cy="435429"/>
          </a:xfrm>
          <a:prstGeom prst="rightArrow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55D5480-301A-8545-E4B1-CFC1B4510F6F}"/>
              </a:ext>
            </a:extLst>
          </p:cNvPr>
          <p:cNvSpPr/>
          <p:nvPr/>
        </p:nvSpPr>
        <p:spPr>
          <a:xfrm>
            <a:off x="1451427" y="4637428"/>
            <a:ext cx="4492173" cy="180351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 CAN relate documents but you don’t have to (and you shouldn’t do it too much or your queries become slow)</a:t>
            </a:r>
          </a:p>
        </p:txBody>
      </p:sp>
    </p:spTree>
    <p:extLst>
      <p:ext uri="{BB962C8B-B14F-4D97-AF65-F5344CB8AC3E}">
        <p14:creationId xmlns:p14="http://schemas.microsoft.com/office/powerpoint/2010/main" val="646686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9C803B5F-FE3B-F820-3B81-6FBA51AFA7CA}"/>
              </a:ext>
            </a:extLst>
          </p:cNvPr>
          <p:cNvSpPr/>
          <p:nvPr/>
        </p:nvSpPr>
        <p:spPr>
          <a:xfrm>
            <a:off x="9855200" y="2090057"/>
            <a:ext cx="1669143" cy="325129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814C7F-6645-D62B-F1CF-72BDB4094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Horizontal vs Vertical Scaling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3078B02-801D-0540-2C42-E54C0ED21D61}"/>
              </a:ext>
            </a:extLst>
          </p:cNvPr>
          <p:cNvSpPr/>
          <p:nvPr/>
        </p:nvSpPr>
        <p:spPr>
          <a:xfrm>
            <a:off x="838200" y="1480457"/>
            <a:ext cx="5257800" cy="478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Horizontal Scaling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5345B1-F4AE-6345-434A-E535DB6D3286}"/>
              </a:ext>
            </a:extLst>
          </p:cNvPr>
          <p:cNvSpPr/>
          <p:nvPr/>
        </p:nvSpPr>
        <p:spPr>
          <a:xfrm>
            <a:off x="6629400" y="1451202"/>
            <a:ext cx="5257800" cy="47897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Vertical Scaling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22F7C1-46AA-2F16-9D4D-EDF6F67271BD}"/>
              </a:ext>
            </a:extLst>
          </p:cNvPr>
          <p:cNvSpPr/>
          <p:nvPr/>
        </p:nvSpPr>
        <p:spPr>
          <a:xfrm>
            <a:off x="493486" y="2612571"/>
            <a:ext cx="1262743" cy="17417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522CBB-AE4C-E05C-188F-44EC011740EA}"/>
              </a:ext>
            </a:extLst>
          </p:cNvPr>
          <p:cNvSpPr/>
          <p:nvPr/>
        </p:nvSpPr>
        <p:spPr>
          <a:xfrm>
            <a:off x="2204357" y="2612571"/>
            <a:ext cx="1262743" cy="17417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7B6E938-14C1-607F-26A5-90598DDF0072}"/>
              </a:ext>
            </a:extLst>
          </p:cNvPr>
          <p:cNvSpPr/>
          <p:nvPr/>
        </p:nvSpPr>
        <p:spPr>
          <a:xfrm>
            <a:off x="3949699" y="2612571"/>
            <a:ext cx="1262743" cy="17417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031F401-5DE2-B888-F6E0-62CAC89E2821}"/>
              </a:ext>
            </a:extLst>
          </p:cNvPr>
          <p:cNvSpPr/>
          <p:nvPr/>
        </p:nvSpPr>
        <p:spPr>
          <a:xfrm>
            <a:off x="667657" y="2873829"/>
            <a:ext cx="914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0401A83-EBC8-C109-E5BC-E9894A7731CD}"/>
              </a:ext>
            </a:extLst>
          </p:cNvPr>
          <p:cNvSpPr/>
          <p:nvPr/>
        </p:nvSpPr>
        <p:spPr>
          <a:xfrm>
            <a:off x="2378528" y="2873829"/>
            <a:ext cx="914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31632B4-899D-2521-05E4-94E64E3592F3}"/>
              </a:ext>
            </a:extLst>
          </p:cNvPr>
          <p:cNvSpPr/>
          <p:nvPr/>
        </p:nvSpPr>
        <p:spPr>
          <a:xfrm>
            <a:off x="4123870" y="2873829"/>
            <a:ext cx="914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1B491E7-A743-F40A-04A1-2356B3159492}"/>
              </a:ext>
            </a:extLst>
          </p:cNvPr>
          <p:cNvSpPr/>
          <p:nvPr/>
        </p:nvSpPr>
        <p:spPr>
          <a:xfrm>
            <a:off x="667657" y="4046992"/>
            <a:ext cx="914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1CDCEEB-6008-210B-59B6-B1248398B77E}"/>
              </a:ext>
            </a:extLst>
          </p:cNvPr>
          <p:cNvSpPr/>
          <p:nvPr/>
        </p:nvSpPr>
        <p:spPr>
          <a:xfrm>
            <a:off x="2378528" y="4046992"/>
            <a:ext cx="914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16394AC-A439-AFA2-1251-146739538A95}"/>
              </a:ext>
            </a:extLst>
          </p:cNvPr>
          <p:cNvSpPr/>
          <p:nvPr/>
        </p:nvSpPr>
        <p:spPr>
          <a:xfrm>
            <a:off x="4123870" y="4046992"/>
            <a:ext cx="914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680F4BE-0D18-5CE6-4892-5CC8190FFA30}"/>
              </a:ext>
            </a:extLst>
          </p:cNvPr>
          <p:cNvSpPr/>
          <p:nvPr/>
        </p:nvSpPr>
        <p:spPr>
          <a:xfrm>
            <a:off x="667657" y="3643313"/>
            <a:ext cx="914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F1268AD-00B9-8C86-ED2C-F6CB37BC7E40}"/>
              </a:ext>
            </a:extLst>
          </p:cNvPr>
          <p:cNvSpPr/>
          <p:nvPr/>
        </p:nvSpPr>
        <p:spPr>
          <a:xfrm>
            <a:off x="2378528" y="3643313"/>
            <a:ext cx="914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2E88379-F701-BDD6-8314-2F41C239279B}"/>
              </a:ext>
            </a:extLst>
          </p:cNvPr>
          <p:cNvSpPr/>
          <p:nvPr/>
        </p:nvSpPr>
        <p:spPr>
          <a:xfrm>
            <a:off x="4123870" y="3643313"/>
            <a:ext cx="914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9EF4E18-4931-06CC-66F9-59DCA40F8A46}"/>
              </a:ext>
            </a:extLst>
          </p:cNvPr>
          <p:cNvGrpSpPr/>
          <p:nvPr/>
        </p:nvGrpSpPr>
        <p:grpSpPr>
          <a:xfrm>
            <a:off x="5695041" y="2612571"/>
            <a:ext cx="1262743" cy="1741715"/>
            <a:chOff x="5695041" y="2612571"/>
            <a:chExt cx="1262743" cy="174171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5BF1690-4D89-0198-7C0A-25A55E62A696}"/>
                </a:ext>
              </a:extLst>
            </p:cNvPr>
            <p:cNvSpPr/>
            <p:nvPr/>
          </p:nvSpPr>
          <p:spPr>
            <a:xfrm>
              <a:off x="5695041" y="2612571"/>
              <a:ext cx="1262743" cy="174171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55B09B9-9788-2C75-8469-3141835BDFAF}"/>
                </a:ext>
              </a:extLst>
            </p:cNvPr>
            <p:cNvSpPr/>
            <p:nvPr/>
          </p:nvSpPr>
          <p:spPr>
            <a:xfrm>
              <a:off x="5869212" y="2873829"/>
              <a:ext cx="9144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70098FA-3BE7-6FD8-AB11-3FD2BD27CA72}"/>
                </a:ext>
              </a:extLst>
            </p:cNvPr>
            <p:cNvSpPr/>
            <p:nvPr/>
          </p:nvSpPr>
          <p:spPr>
            <a:xfrm>
              <a:off x="5869212" y="4046992"/>
              <a:ext cx="9144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072ED28-1AAA-E16B-29CD-D281B778503E}"/>
                </a:ext>
              </a:extLst>
            </p:cNvPr>
            <p:cNvSpPr/>
            <p:nvPr/>
          </p:nvSpPr>
          <p:spPr>
            <a:xfrm>
              <a:off x="5869212" y="3643313"/>
              <a:ext cx="9144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3A06FAA-DB2D-C03A-A834-266667464A93}"/>
              </a:ext>
            </a:extLst>
          </p:cNvPr>
          <p:cNvGrpSpPr/>
          <p:nvPr/>
        </p:nvGrpSpPr>
        <p:grpSpPr>
          <a:xfrm>
            <a:off x="7821386" y="2873829"/>
            <a:ext cx="858157" cy="1077686"/>
            <a:chOff x="5695041" y="2612571"/>
            <a:chExt cx="1262743" cy="174171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AF76095-20A2-872F-7A27-3E973684C22B}"/>
                </a:ext>
              </a:extLst>
            </p:cNvPr>
            <p:cNvSpPr/>
            <p:nvPr/>
          </p:nvSpPr>
          <p:spPr>
            <a:xfrm>
              <a:off x="5695041" y="2612571"/>
              <a:ext cx="1262743" cy="174171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18D0DE8-AE69-97DA-E301-79FACCEE5560}"/>
                </a:ext>
              </a:extLst>
            </p:cNvPr>
            <p:cNvSpPr/>
            <p:nvPr/>
          </p:nvSpPr>
          <p:spPr>
            <a:xfrm>
              <a:off x="5869212" y="2873829"/>
              <a:ext cx="914400" cy="3048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7FEA0A66-0FFD-80BE-4CDD-88CB4BA29FF9}"/>
                </a:ext>
              </a:extLst>
            </p:cNvPr>
            <p:cNvSpPr/>
            <p:nvPr/>
          </p:nvSpPr>
          <p:spPr>
            <a:xfrm>
              <a:off x="5869212" y="4046992"/>
              <a:ext cx="914400" cy="3048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4BFD0F8-B7E8-BA00-E3E5-1B5FCC70E4D9}"/>
                </a:ext>
              </a:extLst>
            </p:cNvPr>
            <p:cNvSpPr/>
            <p:nvPr/>
          </p:nvSpPr>
          <p:spPr>
            <a:xfrm>
              <a:off x="5869212" y="3643313"/>
              <a:ext cx="914400" cy="3048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E476BF6-A249-F38B-240E-E6937FCBF951}"/>
              </a:ext>
            </a:extLst>
          </p:cNvPr>
          <p:cNvGrpSpPr/>
          <p:nvPr/>
        </p:nvGrpSpPr>
        <p:grpSpPr>
          <a:xfrm>
            <a:off x="10259786" y="2237922"/>
            <a:ext cx="858157" cy="1077686"/>
            <a:chOff x="5695041" y="2612571"/>
            <a:chExt cx="1262743" cy="174171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E620E747-90F5-A377-5436-BC47B311C0CE}"/>
                </a:ext>
              </a:extLst>
            </p:cNvPr>
            <p:cNvSpPr/>
            <p:nvPr/>
          </p:nvSpPr>
          <p:spPr>
            <a:xfrm>
              <a:off x="5695041" y="2612571"/>
              <a:ext cx="1262743" cy="174171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7C370135-4852-8FE6-86D6-93357D1F1F1C}"/>
                </a:ext>
              </a:extLst>
            </p:cNvPr>
            <p:cNvSpPr/>
            <p:nvPr/>
          </p:nvSpPr>
          <p:spPr>
            <a:xfrm>
              <a:off x="5869212" y="2873829"/>
              <a:ext cx="914400" cy="3048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40F6560-300F-336B-C582-309CB5BD9F27}"/>
                </a:ext>
              </a:extLst>
            </p:cNvPr>
            <p:cNvSpPr/>
            <p:nvPr/>
          </p:nvSpPr>
          <p:spPr>
            <a:xfrm>
              <a:off x="5869212" y="4046992"/>
              <a:ext cx="914400" cy="3048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8CA8C086-41C2-AA9F-5310-C2062C251761}"/>
                </a:ext>
              </a:extLst>
            </p:cNvPr>
            <p:cNvSpPr/>
            <p:nvPr/>
          </p:nvSpPr>
          <p:spPr>
            <a:xfrm>
              <a:off x="5869212" y="3643313"/>
              <a:ext cx="914400" cy="3048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ABD0EF1-50F7-0BC3-0C46-D24F9DA46966}"/>
              </a:ext>
            </a:extLst>
          </p:cNvPr>
          <p:cNvGrpSpPr/>
          <p:nvPr/>
        </p:nvGrpSpPr>
        <p:grpSpPr>
          <a:xfrm>
            <a:off x="10259786" y="4199392"/>
            <a:ext cx="858157" cy="1077686"/>
            <a:chOff x="5695041" y="2612571"/>
            <a:chExt cx="1262743" cy="174171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5C5F6227-9113-4510-6033-F80847DBD53B}"/>
                </a:ext>
              </a:extLst>
            </p:cNvPr>
            <p:cNvSpPr/>
            <p:nvPr/>
          </p:nvSpPr>
          <p:spPr>
            <a:xfrm>
              <a:off x="5695041" y="2612571"/>
              <a:ext cx="1262743" cy="174171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0DC8442-FF47-EFBE-059C-9C3F653585CF}"/>
                </a:ext>
              </a:extLst>
            </p:cNvPr>
            <p:cNvSpPr/>
            <p:nvPr/>
          </p:nvSpPr>
          <p:spPr>
            <a:xfrm>
              <a:off x="5869212" y="2873829"/>
              <a:ext cx="914400" cy="3048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DA40EC20-FED5-0F40-30AC-2EE25128F965}"/>
                </a:ext>
              </a:extLst>
            </p:cNvPr>
            <p:cNvSpPr/>
            <p:nvPr/>
          </p:nvSpPr>
          <p:spPr>
            <a:xfrm>
              <a:off x="5869212" y="4046992"/>
              <a:ext cx="914400" cy="3048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2F0D491A-CF02-D6A9-F5BA-7A84CAFF28D2}"/>
                </a:ext>
              </a:extLst>
            </p:cNvPr>
            <p:cNvSpPr/>
            <p:nvPr/>
          </p:nvSpPr>
          <p:spPr>
            <a:xfrm>
              <a:off x="5869212" y="3643313"/>
              <a:ext cx="914400" cy="3048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583DB609-84E3-BA86-8853-AA7A5B7331CC}"/>
              </a:ext>
            </a:extLst>
          </p:cNvPr>
          <p:cNvSpPr/>
          <p:nvPr/>
        </p:nvSpPr>
        <p:spPr>
          <a:xfrm rot="19483836">
            <a:off x="8853714" y="3035482"/>
            <a:ext cx="689431" cy="5704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835A3E7-530D-B349-C7E0-6487DF8A8E60}"/>
              </a:ext>
            </a:extLst>
          </p:cNvPr>
          <p:cNvSpPr/>
          <p:nvPr/>
        </p:nvSpPr>
        <p:spPr>
          <a:xfrm>
            <a:off x="838200" y="5007427"/>
            <a:ext cx="5257800" cy="1485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More Servers (and merge Data into one Database)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E96914F8-1FE4-44F7-0F17-C14B9B73E8BB}"/>
              </a:ext>
            </a:extLst>
          </p:cNvPr>
          <p:cNvSpPr/>
          <p:nvPr/>
        </p:nvSpPr>
        <p:spPr>
          <a:xfrm>
            <a:off x="6629400" y="5564602"/>
            <a:ext cx="5257800" cy="846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Improve Server Capacity/Hardware</a:t>
            </a:r>
          </a:p>
        </p:txBody>
      </p:sp>
    </p:spTree>
    <p:extLst>
      <p:ext uri="{BB962C8B-B14F-4D97-AF65-F5344CB8AC3E}">
        <p14:creationId xmlns:p14="http://schemas.microsoft.com/office/powerpoint/2010/main" val="1653041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7C891-E59A-1D1E-B9DB-676C312EF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vs NoSQL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D5C870-2826-C2ED-E96C-7D77F0857BD1}"/>
              </a:ext>
            </a:extLst>
          </p:cNvPr>
          <p:cNvSpPr/>
          <p:nvPr/>
        </p:nvSpPr>
        <p:spPr>
          <a:xfrm>
            <a:off x="838199" y="1567543"/>
            <a:ext cx="4009571" cy="740228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E5CFA6-38A4-FF9B-9361-B93FD6FEE4CC}"/>
              </a:ext>
            </a:extLst>
          </p:cNvPr>
          <p:cNvSpPr/>
          <p:nvPr/>
        </p:nvSpPr>
        <p:spPr>
          <a:xfrm>
            <a:off x="6847113" y="1567543"/>
            <a:ext cx="4009571" cy="74022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NoSQL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EF7718B-3CFA-4FD4-E21E-73BD189F04EA}"/>
              </a:ext>
            </a:extLst>
          </p:cNvPr>
          <p:cNvGrpSpPr/>
          <p:nvPr/>
        </p:nvGrpSpPr>
        <p:grpSpPr>
          <a:xfrm>
            <a:off x="838199" y="2522992"/>
            <a:ext cx="10018485" cy="473074"/>
            <a:chOff x="838199" y="2522992"/>
            <a:chExt cx="10018485" cy="74022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2A22A85-47EF-8878-5ED6-B46BAFC3617B}"/>
                </a:ext>
              </a:extLst>
            </p:cNvPr>
            <p:cNvSpPr/>
            <p:nvPr/>
          </p:nvSpPr>
          <p:spPr>
            <a:xfrm>
              <a:off x="838199" y="2522992"/>
              <a:ext cx="4009571" cy="7402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 uses Schemas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E005943-828F-A8AE-C057-3EB38DD953C4}"/>
                </a:ext>
              </a:extLst>
            </p:cNvPr>
            <p:cNvSpPr/>
            <p:nvPr/>
          </p:nvSpPr>
          <p:spPr>
            <a:xfrm>
              <a:off x="6847113" y="2522992"/>
              <a:ext cx="4009571" cy="7402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Schema-less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E7D3B81-BB21-AE68-61D4-14E027BC7390}"/>
              </a:ext>
            </a:extLst>
          </p:cNvPr>
          <p:cNvGrpSpPr/>
          <p:nvPr/>
        </p:nvGrpSpPr>
        <p:grpSpPr>
          <a:xfrm>
            <a:off x="838198" y="3170236"/>
            <a:ext cx="10018486" cy="1325563"/>
            <a:chOff x="838198" y="2522992"/>
            <a:chExt cx="10018486" cy="169817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55BC685-A079-24B4-54D8-110AB407516C}"/>
                </a:ext>
              </a:extLst>
            </p:cNvPr>
            <p:cNvSpPr/>
            <p:nvPr/>
          </p:nvSpPr>
          <p:spPr>
            <a:xfrm>
              <a:off x="838199" y="2522992"/>
              <a:ext cx="4009571" cy="7402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Relations !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A16C00A-345C-E241-997D-CAA3BDEB2AA8}"/>
                </a:ext>
              </a:extLst>
            </p:cNvPr>
            <p:cNvSpPr/>
            <p:nvPr/>
          </p:nvSpPr>
          <p:spPr>
            <a:xfrm>
              <a:off x="6847113" y="2522992"/>
              <a:ext cx="4009571" cy="7402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No(or very few) Relations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205ABAA-9275-790A-B2A7-398A81B75356}"/>
                </a:ext>
              </a:extLst>
            </p:cNvPr>
            <p:cNvSpPr/>
            <p:nvPr/>
          </p:nvSpPr>
          <p:spPr>
            <a:xfrm>
              <a:off x="838198" y="3480935"/>
              <a:ext cx="4009571" cy="7402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 is distributed across multiple tables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4A3F174-4D32-4C1F-0BBE-A6C97C85B060}"/>
                </a:ext>
              </a:extLst>
            </p:cNvPr>
            <p:cNvSpPr/>
            <p:nvPr/>
          </p:nvSpPr>
          <p:spPr>
            <a:xfrm>
              <a:off x="6847112" y="3480935"/>
              <a:ext cx="4009571" cy="7402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 is typically merged/ nested in a few collections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5F67F49-3024-2857-7C6C-C9F0E8E8813F}"/>
              </a:ext>
            </a:extLst>
          </p:cNvPr>
          <p:cNvGrpSpPr/>
          <p:nvPr/>
        </p:nvGrpSpPr>
        <p:grpSpPr>
          <a:xfrm>
            <a:off x="838198" y="4665744"/>
            <a:ext cx="10018486" cy="1698171"/>
            <a:chOff x="838198" y="2522992"/>
            <a:chExt cx="10018486" cy="1698171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17877D9-6452-5C13-E470-606EDD19EAAF}"/>
                </a:ext>
              </a:extLst>
            </p:cNvPr>
            <p:cNvSpPr/>
            <p:nvPr/>
          </p:nvSpPr>
          <p:spPr>
            <a:xfrm>
              <a:off x="838199" y="2522992"/>
              <a:ext cx="4009571" cy="7402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Horizontal scaling is difficult/impossible;</a:t>
              </a:r>
              <a:br>
                <a:rPr lang="en-US" dirty="0"/>
              </a:br>
              <a:r>
                <a:rPr lang="en-US" dirty="0"/>
                <a:t>Vertical scaling is possible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E6154A0-5B3E-6778-1F52-8AE17A0BC5E0}"/>
                </a:ext>
              </a:extLst>
            </p:cNvPr>
            <p:cNvSpPr/>
            <p:nvPr/>
          </p:nvSpPr>
          <p:spPr>
            <a:xfrm>
              <a:off x="6847113" y="2522992"/>
              <a:ext cx="4009571" cy="7402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Both horizontal and vertical scaling is possible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07353D6-4636-F619-7070-CBCF2A65ADF7}"/>
                </a:ext>
              </a:extLst>
            </p:cNvPr>
            <p:cNvSpPr/>
            <p:nvPr/>
          </p:nvSpPr>
          <p:spPr>
            <a:xfrm>
              <a:off x="838198" y="3480935"/>
              <a:ext cx="4009571" cy="7402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Limitations for lots of (thousands) read &amp; write queries per second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686565C-C769-0E94-0348-A0CA48F285A9}"/>
                </a:ext>
              </a:extLst>
            </p:cNvPr>
            <p:cNvSpPr/>
            <p:nvPr/>
          </p:nvSpPr>
          <p:spPr>
            <a:xfrm>
              <a:off x="6847112" y="3480935"/>
              <a:ext cx="4009571" cy="7402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Great performance for mass read &amp; write requests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32763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1966</TotalTime>
  <Words>2632</Words>
  <Application>Microsoft Office PowerPoint</Application>
  <PresentationFormat>Widescreen</PresentationFormat>
  <Paragraphs>501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1" baseType="lpstr">
      <vt:lpstr>Arial</vt:lpstr>
      <vt:lpstr>Calibri</vt:lpstr>
      <vt:lpstr>Calibri Light</vt:lpstr>
      <vt:lpstr>Office Theme</vt:lpstr>
      <vt:lpstr>PowerPoint Presentation</vt:lpstr>
      <vt:lpstr>What’s SQL?</vt:lpstr>
      <vt:lpstr>Core SQL Database Characteristics</vt:lpstr>
      <vt:lpstr>SQL Queries</vt:lpstr>
      <vt:lpstr>NoSQL</vt:lpstr>
      <vt:lpstr>What’s NoSQL?</vt:lpstr>
      <vt:lpstr>NoSQL Characteristics</vt:lpstr>
      <vt:lpstr>Horizontal vs Vertical Scaling</vt:lpstr>
      <vt:lpstr>SQL vs NoSQL</vt:lpstr>
      <vt:lpstr>PowerPoint Presentation</vt:lpstr>
      <vt:lpstr>Sequelize</vt:lpstr>
      <vt:lpstr>What is Sequelize ?</vt:lpstr>
      <vt:lpstr>Core Concepts</vt:lpstr>
      <vt:lpstr>Sequelize</vt:lpstr>
      <vt:lpstr>Adding One–to-Many Relationship</vt:lpstr>
      <vt:lpstr>PowerPoint Presentation</vt:lpstr>
      <vt:lpstr>Module Summary</vt:lpstr>
      <vt:lpstr>NoSQL Databases/ MonogoDB</vt:lpstr>
      <vt:lpstr>What? MonogoDB</vt:lpstr>
      <vt:lpstr>How it works</vt:lpstr>
      <vt:lpstr>JSON (BSON) Data Format</vt:lpstr>
      <vt:lpstr>What’s NoSQL?</vt:lpstr>
      <vt:lpstr>NoSQL Characteristics</vt:lpstr>
      <vt:lpstr>PowerPoint Presentation</vt:lpstr>
      <vt:lpstr>Module Summary</vt:lpstr>
      <vt:lpstr>What is Mongoose?</vt:lpstr>
      <vt:lpstr>Core Concepts</vt:lpstr>
      <vt:lpstr>Sessions &amp; Cookies</vt:lpstr>
      <vt:lpstr>What’s a Cookie?</vt:lpstr>
      <vt:lpstr>What’s a Cookie?</vt:lpstr>
      <vt:lpstr>PowerPoint Presentation</vt:lpstr>
      <vt:lpstr>Module Summary</vt:lpstr>
      <vt:lpstr>PowerPoint Presentation</vt:lpstr>
      <vt:lpstr>CSRF Attacks</vt:lpstr>
      <vt:lpstr>Module Summary</vt:lpstr>
      <vt:lpstr>Sending Mails</vt:lpstr>
      <vt:lpstr>Module Summary</vt:lpstr>
      <vt:lpstr>Forms, User Input &amp; Validation</vt:lpstr>
      <vt:lpstr>Why Validate?</vt:lpstr>
      <vt:lpstr>How to Validate?</vt:lpstr>
      <vt:lpstr>PowerPoint Presentation</vt:lpstr>
      <vt:lpstr>Module Introduction Error Handling Types of Errors &amp; Error Handling Analyzing the Error Handling in the Current Project Error – Some Theory Throwing Error in Code returning Error Pages using the Express.js Error Handling Middleware </vt:lpstr>
      <vt:lpstr>Different Types of Errors</vt:lpstr>
      <vt:lpstr>Working with Errors</vt:lpstr>
      <vt:lpstr>Errors&amp; Http Response Codes</vt:lpstr>
      <vt:lpstr>Module Summary</vt:lpstr>
      <vt:lpstr>File Add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Piyush Chaturvedi</dc:creator>
  <cp:lastModifiedBy>Piyush Chaturvedi</cp:lastModifiedBy>
  <cp:revision>24</cp:revision>
  <dcterms:created xsi:type="dcterms:W3CDTF">2023-04-28T11:21:44Z</dcterms:created>
  <dcterms:modified xsi:type="dcterms:W3CDTF">2023-06-30T12:36:45Z</dcterms:modified>
</cp:coreProperties>
</file>