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3" r:id="rId7"/>
    <p:sldId id="265" r:id="rId8"/>
    <p:sldId id="261" r:id="rId9"/>
    <p:sldId id="262" r:id="rId10"/>
    <p:sldId id="264" r:id="rId11"/>
    <p:sldId id="272" r:id="rId12"/>
    <p:sldId id="267" r:id="rId13"/>
    <p:sldId id="268" r:id="rId14"/>
    <p:sldId id="269" r:id="rId15"/>
    <p:sldId id="270" r:id="rId16"/>
    <p:sldId id="271" r:id="rId17"/>
    <p:sldId id="273" r:id="rId18"/>
    <p:sldId id="274" r:id="rId19"/>
    <p:sldId id="275" r:id="rId20"/>
    <p:sldId id="276"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23A48A-085A-4679-A775-B19EA1CB6A6D}" v="4" dt="2022-02-21T00:04:47.9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thari, Himanshi (kotharhi)" userId="09edf470-ad7a-46a1-b6f6-17e0ffab6446" providerId="ADAL" clId="{FB23A48A-085A-4679-A775-B19EA1CB6A6D}"/>
    <pc:docChg chg="undo custSel modSld">
      <pc:chgData name="Kothari, Himanshi (kotharhi)" userId="09edf470-ad7a-46a1-b6f6-17e0ffab6446" providerId="ADAL" clId="{FB23A48A-085A-4679-A775-B19EA1CB6A6D}" dt="2022-02-21T00:04:55.419" v="9" actId="368"/>
      <pc:docMkLst>
        <pc:docMk/>
      </pc:docMkLst>
      <pc:sldChg chg="modSp mod">
        <pc:chgData name="Kothari, Himanshi (kotharhi)" userId="09edf470-ad7a-46a1-b6f6-17e0ffab6446" providerId="ADAL" clId="{FB23A48A-085A-4679-A775-B19EA1CB6A6D}" dt="2022-02-21T00:04:55.419" v="9" actId="368"/>
        <pc:sldMkLst>
          <pc:docMk/>
          <pc:sldMk cId="3500032212" sldId="276"/>
        </pc:sldMkLst>
        <pc:graphicFrameChg chg="mod modGraphic">
          <ac:chgData name="Kothari, Himanshi (kotharhi)" userId="09edf470-ad7a-46a1-b6f6-17e0ffab6446" providerId="ADAL" clId="{FB23A48A-085A-4679-A775-B19EA1CB6A6D}" dt="2022-02-21T00:04:55.419" v="9" actId="368"/>
          <ac:graphicFrameMkLst>
            <pc:docMk/>
            <pc:sldMk cId="3500032212" sldId="276"/>
            <ac:graphicFrameMk id="11" creationId="{466A7A25-DDBE-40DE-B2DA-A554BC34967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85402-7BAE-4021-AEEC-EBF48280D5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2F7337-6061-4CD2-9DEC-CBDF72F36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A77F27-7C6B-4DD2-A5A9-895B15E5AF4B}"/>
              </a:ext>
            </a:extLst>
          </p:cNvPr>
          <p:cNvSpPr>
            <a:spLocks noGrp="1"/>
          </p:cNvSpPr>
          <p:nvPr>
            <p:ph type="dt" sz="half" idx="10"/>
          </p:nvPr>
        </p:nvSpPr>
        <p:spPr/>
        <p:txBody>
          <a:bodyPr/>
          <a:lstStyle/>
          <a:p>
            <a:fld id="{221A722C-B562-45B6-944A-2615B91CF427}" type="datetimeFigureOut">
              <a:rPr lang="en-IN" smtClean="0"/>
              <a:t>20-02-2022</a:t>
            </a:fld>
            <a:endParaRPr lang="en-IN"/>
          </a:p>
        </p:txBody>
      </p:sp>
      <p:sp>
        <p:nvSpPr>
          <p:cNvPr id="5" name="Footer Placeholder 4">
            <a:extLst>
              <a:ext uri="{FF2B5EF4-FFF2-40B4-BE49-F238E27FC236}">
                <a16:creationId xmlns:a16="http://schemas.microsoft.com/office/drawing/2014/main" id="{E92092FE-767E-4728-904D-872F350E07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D97AC7-FD75-4ADF-B0BB-DE00BAC79C22}"/>
              </a:ext>
            </a:extLst>
          </p:cNvPr>
          <p:cNvSpPr>
            <a:spLocks noGrp="1"/>
          </p:cNvSpPr>
          <p:nvPr>
            <p:ph type="sldNum" sz="quarter" idx="12"/>
          </p:nvPr>
        </p:nvSpPr>
        <p:spPr/>
        <p:txBody>
          <a:bodyPr/>
          <a:lstStyle/>
          <a:p>
            <a:fld id="{F6A6A4F3-EEEE-479A-B238-3E0C38893BAD}" type="slidenum">
              <a:rPr lang="en-IN" smtClean="0"/>
              <a:t>‹#›</a:t>
            </a:fld>
            <a:endParaRPr lang="en-IN"/>
          </a:p>
        </p:txBody>
      </p:sp>
    </p:spTree>
    <p:extLst>
      <p:ext uri="{BB962C8B-B14F-4D97-AF65-F5344CB8AC3E}">
        <p14:creationId xmlns:p14="http://schemas.microsoft.com/office/powerpoint/2010/main" val="74188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61D0E-1F4A-4804-939A-05958246CD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5BCC14-060C-495F-90E9-3827FD82B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16B8A7-FFD4-4694-A4DA-0143CB205F83}"/>
              </a:ext>
            </a:extLst>
          </p:cNvPr>
          <p:cNvSpPr>
            <a:spLocks noGrp="1"/>
          </p:cNvSpPr>
          <p:nvPr>
            <p:ph type="dt" sz="half" idx="10"/>
          </p:nvPr>
        </p:nvSpPr>
        <p:spPr/>
        <p:txBody>
          <a:bodyPr/>
          <a:lstStyle/>
          <a:p>
            <a:fld id="{221A722C-B562-45B6-944A-2615B91CF427}" type="datetimeFigureOut">
              <a:rPr lang="en-IN" smtClean="0"/>
              <a:t>20-02-2022</a:t>
            </a:fld>
            <a:endParaRPr lang="en-IN"/>
          </a:p>
        </p:txBody>
      </p:sp>
      <p:sp>
        <p:nvSpPr>
          <p:cNvPr id="5" name="Footer Placeholder 4">
            <a:extLst>
              <a:ext uri="{FF2B5EF4-FFF2-40B4-BE49-F238E27FC236}">
                <a16:creationId xmlns:a16="http://schemas.microsoft.com/office/drawing/2014/main" id="{AD0B6B4C-FC50-4885-98B9-0EE19AEE44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76E906-2BC8-42FB-A06F-8C12522C43BE}"/>
              </a:ext>
            </a:extLst>
          </p:cNvPr>
          <p:cNvSpPr>
            <a:spLocks noGrp="1"/>
          </p:cNvSpPr>
          <p:nvPr>
            <p:ph type="sldNum" sz="quarter" idx="12"/>
          </p:nvPr>
        </p:nvSpPr>
        <p:spPr/>
        <p:txBody>
          <a:bodyPr/>
          <a:lstStyle/>
          <a:p>
            <a:fld id="{F6A6A4F3-EEEE-479A-B238-3E0C38893BAD}" type="slidenum">
              <a:rPr lang="en-IN" smtClean="0"/>
              <a:t>‹#›</a:t>
            </a:fld>
            <a:endParaRPr lang="en-IN"/>
          </a:p>
        </p:txBody>
      </p:sp>
    </p:spTree>
    <p:extLst>
      <p:ext uri="{BB962C8B-B14F-4D97-AF65-F5344CB8AC3E}">
        <p14:creationId xmlns:p14="http://schemas.microsoft.com/office/powerpoint/2010/main" val="274909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716F49-D891-42C2-A104-82AD97420B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C61BAA-AA76-428C-A00E-E5C3F1791C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8CEB6E-8B64-4088-A154-656D83CA87D9}"/>
              </a:ext>
            </a:extLst>
          </p:cNvPr>
          <p:cNvSpPr>
            <a:spLocks noGrp="1"/>
          </p:cNvSpPr>
          <p:nvPr>
            <p:ph type="dt" sz="half" idx="10"/>
          </p:nvPr>
        </p:nvSpPr>
        <p:spPr/>
        <p:txBody>
          <a:bodyPr/>
          <a:lstStyle/>
          <a:p>
            <a:fld id="{221A722C-B562-45B6-944A-2615B91CF427}" type="datetimeFigureOut">
              <a:rPr lang="en-IN" smtClean="0"/>
              <a:t>20-02-2022</a:t>
            </a:fld>
            <a:endParaRPr lang="en-IN"/>
          </a:p>
        </p:txBody>
      </p:sp>
      <p:sp>
        <p:nvSpPr>
          <p:cNvPr id="5" name="Footer Placeholder 4">
            <a:extLst>
              <a:ext uri="{FF2B5EF4-FFF2-40B4-BE49-F238E27FC236}">
                <a16:creationId xmlns:a16="http://schemas.microsoft.com/office/drawing/2014/main" id="{E2D37FC2-6AE7-431E-BB60-59F448FA36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95924B-EA4B-405E-9174-12C8DFFEB36A}"/>
              </a:ext>
            </a:extLst>
          </p:cNvPr>
          <p:cNvSpPr>
            <a:spLocks noGrp="1"/>
          </p:cNvSpPr>
          <p:nvPr>
            <p:ph type="sldNum" sz="quarter" idx="12"/>
          </p:nvPr>
        </p:nvSpPr>
        <p:spPr/>
        <p:txBody>
          <a:bodyPr/>
          <a:lstStyle/>
          <a:p>
            <a:fld id="{F6A6A4F3-EEEE-479A-B238-3E0C38893BAD}" type="slidenum">
              <a:rPr lang="en-IN" smtClean="0"/>
              <a:t>‹#›</a:t>
            </a:fld>
            <a:endParaRPr lang="en-IN"/>
          </a:p>
        </p:txBody>
      </p:sp>
    </p:spTree>
    <p:extLst>
      <p:ext uri="{BB962C8B-B14F-4D97-AF65-F5344CB8AC3E}">
        <p14:creationId xmlns:p14="http://schemas.microsoft.com/office/powerpoint/2010/main" val="321091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B669-6A11-44A6-8933-4901BE4578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8674A1-9CF8-4C5F-8A86-3FE8F28057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F1971E-9CCB-447B-AB6A-8E13BA475427}"/>
              </a:ext>
            </a:extLst>
          </p:cNvPr>
          <p:cNvSpPr>
            <a:spLocks noGrp="1"/>
          </p:cNvSpPr>
          <p:nvPr>
            <p:ph type="dt" sz="half" idx="10"/>
          </p:nvPr>
        </p:nvSpPr>
        <p:spPr/>
        <p:txBody>
          <a:bodyPr/>
          <a:lstStyle/>
          <a:p>
            <a:fld id="{221A722C-B562-45B6-944A-2615B91CF427}" type="datetimeFigureOut">
              <a:rPr lang="en-IN" smtClean="0"/>
              <a:t>20-02-2022</a:t>
            </a:fld>
            <a:endParaRPr lang="en-IN"/>
          </a:p>
        </p:txBody>
      </p:sp>
      <p:sp>
        <p:nvSpPr>
          <p:cNvPr id="5" name="Footer Placeholder 4">
            <a:extLst>
              <a:ext uri="{FF2B5EF4-FFF2-40B4-BE49-F238E27FC236}">
                <a16:creationId xmlns:a16="http://schemas.microsoft.com/office/drawing/2014/main" id="{B358B7FF-E826-41DC-B006-10D86A6CCE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A1E9FF-9544-463F-A436-299B951CDC66}"/>
              </a:ext>
            </a:extLst>
          </p:cNvPr>
          <p:cNvSpPr>
            <a:spLocks noGrp="1"/>
          </p:cNvSpPr>
          <p:nvPr>
            <p:ph type="sldNum" sz="quarter" idx="12"/>
          </p:nvPr>
        </p:nvSpPr>
        <p:spPr/>
        <p:txBody>
          <a:bodyPr/>
          <a:lstStyle/>
          <a:p>
            <a:fld id="{F6A6A4F3-EEEE-479A-B238-3E0C38893BAD}" type="slidenum">
              <a:rPr lang="en-IN" smtClean="0"/>
              <a:t>‹#›</a:t>
            </a:fld>
            <a:endParaRPr lang="en-IN"/>
          </a:p>
        </p:txBody>
      </p:sp>
    </p:spTree>
    <p:extLst>
      <p:ext uri="{BB962C8B-B14F-4D97-AF65-F5344CB8AC3E}">
        <p14:creationId xmlns:p14="http://schemas.microsoft.com/office/powerpoint/2010/main" val="305014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C9BA-DDBC-49C3-B22C-FAA2779230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E6319E-B36E-42F1-9499-2EC55CC94E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7B68BC-C0FE-4686-9000-7E7E609CD810}"/>
              </a:ext>
            </a:extLst>
          </p:cNvPr>
          <p:cNvSpPr>
            <a:spLocks noGrp="1"/>
          </p:cNvSpPr>
          <p:nvPr>
            <p:ph type="dt" sz="half" idx="10"/>
          </p:nvPr>
        </p:nvSpPr>
        <p:spPr/>
        <p:txBody>
          <a:bodyPr/>
          <a:lstStyle/>
          <a:p>
            <a:fld id="{221A722C-B562-45B6-944A-2615B91CF427}" type="datetimeFigureOut">
              <a:rPr lang="en-IN" smtClean="0"/>
              <a:t>20-02-2022</a:t>
            </a:fld>
            <a:endParaRPr lang="en-IN"/>
          </a:p>
        </p:txBody>
      </p:sp>
      <p:sp>
        <p:nvSpPr>
          <p:cNvPr id="5" name="Footer Placeholder 4">
            <a:extLst>
              <a:ext uri="{FF2B5EF4-FFF2-40B4-BE49-F238E27FC236}">
                <a16:creationId xmlns:a16="http://schemas.microsoft.com/office/drawing/2014/main" id="{A72C063B-B768-4E2D-AD52-28E001BD56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0D85D4-E442-4DC1-A752-EE6B64939F34}"/>
              </a:ext>
            </a:extLst>
          </p:cNvPr>
          <p:cNvSpPr>
            <a:spLocks noGrp="1"/>
          </p:cNvSpPr>
          <p:nvPr>
            <p:ph type="sldNum" sz="quarter" idx="12"/>
          </p:nvPr>
        </p:nvSpPr>
        <p:spPr/>
        <p:txBody>
          <a:bodyPr/>
          <a:lstStyle/>
          <a:p>
            <a:fld id="{F6A6A4F3-EEEE-479A-B238-3E0C38893BAD}" type="slidenum">
              <a:rPr lang="en-IN" smtClean="0"/>
              <a:t>‹#›</a:t>
            </a:fld>
            <a:endParaRPr lang="en-IN"/>
          </a:p>
        </p:txBody>
      </p:sp>
    </p:spTree>
    <p:extLst>
      <p:ext uri="{BB962C8B-B14F-4D97-AF65-F5344CB8AC3E}">
        <p14:creationId xmlns:p14="http://schemas.microsoft.com/office/powerpoint/2010/main" val="2474983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C47B-C7C4-4912-A1C5-E01CA0C88C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CA77BF-62E9-49E6-B7B6-840518FA10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67F33F-412A-4FF6-B97D-DB6899C10E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A6F79E-5044-46FA-8FF0-8CE22F15A3C3}"/>
              </a:ext>
            </a:extLst>
          </p:cNvPr>
          <p:cNvSpPr>
            <a:spLocks noGrp="1"/>
          </p:cNvSpPr>
          <p:nvPr>
            <p:ph type="dt" sz="half" idx="10"/>
          </p:nvPr>
        </p:nvSpPr>
        <p:spPr/>
        <p:txBody>
          <a:bodyPr/>
          <a:lstStyle/>
          <a:p>
            <a:fld id="{221A722C-B562-45B6-944A-2615B91CF427}" type="datetimeFigureOut">
              <a:rPr lang="en-IN" smtClean="0"/>
              <a:t>20-02-2022</a:t>
            </a:fld>
            <a:endParaRPr lang="en-IN"/>
          </a:p>
        </p:txBody>
      </p:sp>
      <p:sp>
        <p:nvSpPr>
          <p:cNvPr id="6" name="Footer Placeholder 5">
            <a:extLst>
              <a:ext uri="{FF2B5EF4-FFF2-40B4-BE49-F238E27FC236}">
                <a16:creationId xmlns:a16="http://schemas.microsoft.com/office/drawing/2014/main" id="{4B8B7D20-18CA-4FD8-8A82-1E9A790348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665F5A-2A9C-416F-8FE1-FF69F001D08C}"/>
              </a:ext>
            </a:extLst>
          </p:cNvPr>
          <p:cNvSpPr>
            <a:spLocks noGrp="1"/>
          </p:cNvSpPr>
          <p:nvPr>
            <p:ph type="sldNum" sz="quarter" idx="12"/>
          </p:nvPr>
        </p:nvSpPr>
        <p:spPr/>
        <p:txBody>
          <a:bodyPr/>
          <a:lstStyle/>
          <a:p>
            <a:fld id="{F6A6A4F3-EEEE-479A-B238-3E0C38893BAD}" type="slidenum">
              <a:rPr lang="en-IN" smtClean="0"/>
              <a:t>‹#›</a:t>
            </a:fld>
            <a:endParaRPr lang="en-IN"/>
          </a:p>
        </p:txBody>
      </p:sp>
    </p:spTree>
    <p:extLst>
      <p:ext uri="{BB962C8B-B14F-4D97-AF65-F5344CB8AC3E}">
        <p14:creationId xmlns:p14="http://schemas.microsoft.com/office/powerpoint/2010/main" val="3021309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73A5-4138-4F6A-8825-7EC4F765CD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5054EF-E89E-40F0-8245-7020788DE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987D24-287A-4E94-A809-6340A1E3C9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594EA7-3D3C-4B6E-B5B2-92CDBA85CA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90D165-19FC-4EA7-A2CE-431EA56F04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1443EC-E02F-4D74-9BAA-3313CDD06D4E}"/>
              </a:ext>
            </a:extLst>
          </p:cNvPr>
          <p:cNvSpPr>
            <a:spLocks noGrp="1"/>
          </p:cNvSpPr>
          <p:nvPr>
            <p:ph type="dt" sz="half" idx="10"/>
          </p:nvPr>
        </p:nvSpPr>
        <p:spPr/>
        <p:txBody>
          <a:bodyPr/>
          <a:lstStyle/>
          <a:p>
            <a:fld id="{221A722C-B562-45B6-944A-2615B91CF427}" type="datetimeFigureOut">
              <a:rPr lang="en-IN" smtClean="0"/>
              <a:t>20-02-2022</a:t>
            </a:fld>
            <a:endParaRPr lang="en-IN"/>
          </a:p>
        </p:txBody>
      </p:sp>
      <p:sp>
        <p:nvSpPr>
          <p:cNvPr id="8" name="Footer Placeholder 7">
            <a:extLst>
              <a:ext uri="{FF2B5EF4-FFF2-40B4-BE49-F238E27FC236}">
                <a16:creationId xmlns:a16="http://schemas.microsoft.com/office/drawing/2014/main" id="{AD3932F7-5695-47C5-AF79-3C7B418BA4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5ED282-C423-48FA-98D3-0DF360855191}"/>
              </a:ext>
            </a:extLst>
          </p:cNvPr>
          <p:cNvSpPr>
            <a:spLocks noGrp="1"/>
          </p:cNvSpPr>
          <p:nvPr>
            <p:ph type="sldNum" sz="quarter" idx="12"/>
          </p:nvPr>
        </p:nvSpPr>
        <p:spPr/>
        <p:txBody>
          <a:bodyPr/>
          <a:lstStyle/>
          <a:p>
            <a:fld id="{F6A6A4F3-EEEE-479A-B238-3E0C38893BAD}" type="slidenum">
              <a:rPr lang="en-IN" smtClean="0"/>
              <a:t>‹#›</a:t>
            </a:fld>
            <a:endParaRPr lang="en-IN"/>
          </a:p>
        </p:txBody>
      </p:sp>
    </p:spTree>
    <p:extLst>
      <p:ext uri="{BB962C8B-B14F-4D97-AF65-F5344CB8AC3E}">
        <p14:creationId xmlns:p14="http://schemas.microsoft.com/office/powerpoint/2010/main" val="2622885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A366-775A-40DD-AD04-4E96E9A432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419F56-DC93-4F83-8B25-FCE64D070EFE}"/>
              </a:ext>
            </a:extLst>
          </p:cNvPr>
          <p:cNvSpPr>
            <a:spLocks noGrp="1"/>
          </p:cNvSpPr>
          <p:nvPr>
            <p:ph type="dt" sz="half" idx="10"/>
          </p:nvPr>
        </p:nvSpPr>
        <p:spPr/>
        <p:txBody>
          <a:bodyPr/>
          <a:lstStyle/>
          <a:p>
            <a:fld id="{221A722C-B562-45B6-944A-2615B91CF427}" type="datetimeFigureOut">
              <a:rPr lang="en-IN" smtClean="0"/>
              <a:t>20-02-2022</a:t>
            </a:fld>
            <a:endParaRPr lang="en-IN"/>
          </a:p>
        </p:txBody>
      </p:sp>
      <p:sp>
        <p:nvSpPr>
          <p:cNvPr id="4" name="Footer Placeholder 3">
            <a:extLst>
              <a:ext uri="{FF2B5EF4-FFF2-40B4-BE49-F238E27FC236}">
                <a16:creationId xmlns:a16="http://schemas.microsoft.com/office/drawing/2014/main" id="{C6EFEE08-CB01-4773-94AB-AED935197A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E5CE34-5E81-4FED-9C5E-1E5CDBC449D0}"/>
              </a:ext>
            </a:extLst>
          </p:cNvPr>
          <p:cNvSpPr>
            <a:spLocks noGrp="1"/>
          </p:cNvSpPr>
          <p:nvPr>
            <p:ph type="sldNum" sz="quarter" idx="12"/>
          </p:nvPr>
        </p:nvSpPr>
        <p:spPr/>
        <p:txBody>
          <a:bodyPr/>
          <a:lstStyle/>
          <a:p>
            <a:fld id="{F6A6A4F3-EEEE-479A-B238-3E0C38893BAD}" type="slidenum">
              <a:rPr lang="en-IN" smtClean="0"/>
              <a:t>‹#›</a:t>
            </a:fld>
            <a:endParaRPr lang="en-IN"/>
          </a:p>
        </p:txBody>
      </p:sp>
    </p:spTree>
    <p:extLst>
      <p:ext uri="{BB962C8B-B14F-4D97-AF65-F5344CB8AC3E}">
        <p14:creationId xmlns:p14="http://schemas.microsoft.com/office/powerpoint/2010/main" val="501095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D7C7D8-C474-4244-8F27-A164B4B25366}"/>
              </a:ext>
            </a:extLst>
          </p:cNvPr>
          <p:cNvSpPr>
            <a:spLocks noGrp="1"/>
          </p:cNvSpPr>
          <p:nvPr>
            <p:ph type="dt" sz="half" idx="10"/>
          </p:nvPr>
        </p:nvSpPr>
        <p:spPr/>
        <p:txBody>
          <a:bodyPr/>
          <a:lstStyle/>
          <a:p>
            <a:fld id="{221A722C-B562-45B6-944A-2615B91CF427}" type="datetimeFigureOut">
              <a:rPr lang="en-IN" smtClean="0"/>
              <a:t>20-02-2022</a:t>
            </a:fld>
            <a:endParaRPr lang="en-IN"/>
          </a:p>
        </p:txBody>
      </p:sp>
      <p:sp>
        <p:nvSpPr>
          <p:cNvPr id="3" name="Footer Placeholder 2">
            <a:extLst>
              <a:ext uri="{FF2B5EF4-FFF2-40B4-BE49-F238E27FC236}">
                <a16:creationId xmlns:a16="http://schemas.microsoft.com/office/drawing/2014/main" id="{1D52D8B7-F481-48C1-A8EC-CEC6EDB6C6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694C53-6810-483E-9C4F-0FC4BEF4CADF}"/>
              </a:ext>
            </a:extLst>
          </p:cNvPr>
          <p:cNvSpPr>
            <a:spLocks noGrp="1"/>
          </p:cNvSpPr>
          <p:nvPr>
            <p:ph type="sldNum" sz="quarter" idx="12"/>
          </p:nvPr>
        </p:nvSpPr>
        <p:spPr/>
        <p:txBody>
          <a:bodyPr/>
          <a:lstStyle/>
          <a:p>
            <a:fld id="{F6A6A4F3-EEEE-479A-B238-3E0C38893BAD}" type="slidenum">
              <a:rPr lang="en-IN" smtClean="0"/>
              <a:t>‹#›</a:t>
            </a:fld>
            <a:endParaRPr lang="en-IN"/>
          </a:p>
        </p:txBody>
      </p:sp>
    </p:spTree>
    <p:extLst>
      <p:ext uri="{BB962C8B-B14F-4D97-AF65-F5344CB8AC3E}">
        <p14:creationId xmlns:p14="http://schemas.microsoft.com/office/powerpoint/2010/main" val="323311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9BEB-B27D-486B-8850-7097A05FA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50AED9-0ABF-4CC8-BB69-C3D8891D3E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43883B-055B-49AC-94B2-5A7BEC1E3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529F8-2583-41A9-8913-BF63333347F8}"/>
              </a:ext>
            </a:extLst>
          </p:cNvPr>
          <p:cNvSpPr>
            <a:spLocks noGrp="1"/>
          </p:cNvSpPr>
          <p:nvPr>
            <p:ph type="dt" sz="half" idx="10"/>
          </p:nvPr>
        </p:nvSpPr>
        <p:spPr/>
        <p:txBody>
          <a:bodyPr/>
          <a:lstStyle/>
          <a:p>
            <a:fld id="{221A722C-B562-45B6-944A-2615B91CF427}" type="datetimeFigureOut">
              <a:rPr lang="en-IN" smtClean="0"/>
              <a:t>20-02-2022</a:t>
            </a:fld>
            <a:endParaRPr lang="en-IN"/>
          </a:p>
        </p:txBody>
      </p:sp>
      <p:sp>
        <p:nvSpPr>
          <p:cNvPr id="6" name="Footer Placeholder 5">
            <a:extLst>
              <a:ext uri="{FF2B5EF4-FFF2-40B4-BE49-F238E27FC236}">
                <a16:creationId xmlns:a16="http://schemas.microsoft.com/office/drawing/2014/main" id="{B5E241DF-E98D-4DC1-BD92-6ECF71D7BC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4C64EE-F30A-4287-B154-ABC5C6DF05EA}"/>
              </a:ext>
            </a:extLst>
          </p:cNvPr>
          <p:cNvSpPr>
            <a:spLocks noGrp="1"/>
          </p:cNvSpPr>
          <p:nvPr>
            <p:ph type="sldNum" sz="quarter" idx="12"/>
          </p:nvPr>
        </p:nvSpPr>
        <p:spPr/>
        <p:txBody>
          <a:bodyPr/>
          <a:lstStyle/>
          <a:p>
            <a:fld id="{F6A6A4F3-EEEE-479A-B238-3E0C38893BAD}" type="slidenum">
              <a:rPr lang="en-IN" smtClean="0"/>
              <a:t>‹#›</a:t>
            </a:fld>
            <a:endParaRPr lang="en-IN"/>
          </a:p>
        </p:txBody>
      </p:sp>
    </p:spTree>
    <p:extLst>
      <p:ext uri="{BB962C8B-B14F-4D97-AF65-F5344CB8AC3E}">
        <p14:creationId xmlns:p14="http://schemas.microsoft.com/office/powerpoint/2010/main" val="215336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9F7E-053E-47AF-A58A-D8AEDB580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0D5186-E995-4007-983E-20A4BC00C8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B2D89E-6E28-4EE0-B178-039FA70EC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24DFC-2CCA-4B7F-8E9A-CA7906F9C7E4}"/>
              </a:ext>
            </a:extLst>
          </p:cNvPr>
          <p:cNvSpPr>
            <a:spLocks noGrp="1"/>
          </p:cNvSpPr>
          <p:nvPr>
            <p:ph type="dt" sz="half" idx="10"/>
          </p:nvPr>
        </p:nvSpPr>
        <p:spPr/>
        <p:txBody>
          <a:bodyPr/>
          <a:lstStyle/>
          <a:p>
            <a:fld id="{221A722C-B562-45B6-944A-2615B91CF427}" type="datetimeFigureOut">
              <a:rPr lang="en-IN" smtClean="0"/>
              <a:t>20-02-2022</a:t>
            </a:fld>
            <a:endParaRPr lang="en-IN"/>
          </a:p>
        </p:txBody>
      </p:sp>
      <p:sp>
        <p:nvSpPr>
          <p:cNvPr id="6" name="Footer Placeholder 5">
            <a:extLst>
              <a:ext uri="{FF2B5EF4-FFF2-40B4-BE49-F238E27FC236}">
                <a16:creationId xmlns:a16="http://schemas.microsoft.com/office/drawing/2014/main" id="{06A9D8EF-078D-4E27-AF9C-1E57210665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8E158D-6332-47F6-BCCC-9B1075728117}"/>
              </a:ext>
            </a:extLst>
          </p:cNvPr>
          <p:cNvSpPr>
            <a:spLocks noGrp="1"/>
          </p:cNvSpPr>
          <p:nvPr>
            <p:ph type="sldNum" sz="quarter" idx="12"/>
          </p:nvPr>
        </p:nvSpPr>
        <p:spPr/>
        <p:txBody>
          <a:bodyPr/>
          <a:lstStyle/>
          <a:p>
            <a:fld id="{F6A6A4F3-EEEE-479A-B238-3E0C38893BAD}" type="slidenum">
              <a:rPr lang="en-IN" smtClean="0"/>
              <a:t>‹#›</a:t>
            </a:fld>
            <a:endParaRPr lang="en-IN"/>
          </a:p>
        </p:txBody>
      </p:sp>
    </p:spTree>
    <p:extLst>
      <p:ext uri="{BB962C8B-B14F-4D97-AF65-F5344CB8AC3E}">
        <p14:creationId xmlns:p14="http://schemas.microsoft.com/office/powerpoint/2010/main" val="3740051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08CF30-E9A9-4165-A932-D6139EE704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119DFC-D4AD-4603-B876-CD31060AF0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13FA2-6ECC-43B2-B903-B8239C2798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A722C-B562-45B6-944A-2615B91CF427}" type="datetimeFigureOut">
              <a:rPr lang="en-IN" smtClean="0"/>
              <a:t>20-02-2022</a:t>
            </a:fld>
            <a:endParaRPr lang="en-IN"/>
          </a:p>
        </p:txBody>
      </p:sp>
      <p:sp>
        <p:nvSpPr>
          <p:cNvPr id="5" name="Footer Placeholder 4">
            <a:extLst>
              <a:ext uri="{FF2B5EF4-FFF2-40B4-BE49-F238E27FC236}">
                <a16:creationId xmlns:a16="http://schemas.microsoft.com/office/drawing/2014/main" id="{261FFCDA-317D-4936-93EE-2AD294AF0D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08899F-69CC-4A88-8E54-E4DF29F828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6A4F3-EEEE-479A-B238-3E0C38893BAD}" type="slidenum">
              <a:rPr lang="en-IN" smtClean="0"/>
              <a:t>‹#›</a:t>
            </a:fld>
            <a:endParaRPr lang="en-IN"/>
          </a:p>
        </p:txBody>
      </p:sp>
    </p:spTree>
    <p:extLst>
      <p:ext uri="{BB962C8B-B14F-4D97-AF65-F5344CB8AC3E}">
        <p14:creationId xmlns:p14="http://schemas.microsoft.com/office/powerpoint/2010/main" val="2272290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AE979160-1653-4C56-8C86-C340866065C9}"/>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latin typeface="Times New Roman" panose="02020603050405020304" pitchFamily="18" charset="0"/>
                <a:cs typeface="Times New Roman" panose="02020603050405020304" pitchFamily="18" charset="0"/>
              </a:rPr>
              <a:t>Kothari Himanshi</a:t>
            </a:r>
          </a:p>
          <a:p>
            <a:r>
              <a:rPr lang="en-IN" sz="2000" b="0" i="0" dirty="0">
                <a:solidFill>
                  <a:srgbClr val="080808"/>
                </a:solidFill>
                <a:effectLst/>
                <a:latin typeface="Times New Roman" panose="02020603050405020304" pitchFamily="18" charset="0"/>
                <a:cs typeface="Times New Roman" panose="02020603050405020304" pitchFamily="18" charset="0"/>
              </a:rPr>
              <a:t>M14529802</a:t>
            </a:r>
            <a:endParaRPr lang="en-IN" sz="2000" dirty="0">
              <a:solidFill>
                <a:srgbClr val="080808"/>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64E18A1-5D5D-4F19-9029-E287604E7E7C}"/>
              </a:ext>
            </a:extLst>
          </p:cNvPr>
          <p:cNvSpPr>
            <a:spLocks noGrp="1"/>
          </p:cNvSpPr>
          <p:nvPr>
            <p:ph type="ctrTitle"/>
          </p:nvPr>
        </p:nvSpPr>
        <p:spPr>
          <a:xfrm>
            <a:off x="3204642" y="2353641"/>
            <a:ext cx="5782716" cy="2150719"/>
          </a:xfrm>
          <a:noFill/>
        </p:spPr>
        <p:txBody>
          <a:bodyPr anchor="ctr">
            <a:normAutofit/>
          </a:bodyPr>
          <a:lstStyle/>
          <a:p>
            <a:r>
              <a:rPr lang="en-US" sz="3600" b="1" dirty="0">
                <a:solidFill>
                  <a:srgbClr val="080808"/>
                </a:solidFill>
                <a:latin typeface="Times New Roman" panose="02020603050405020304" pitchFamily="18" charset="0"/>
                <a:cs typeface="Times New Roman" panose="02020603050405020304" pitchFamily="18" charset="0"/>
              </a:rPr>
              <a:t>Boston </a:t>
            </a:r>
            <a:r>
              <a:rPr lang="en-US" sz="3600" b="1">
                <a:solidFill>
                  <a:srgbClr val="080808"/>
                </a:solidFill>
                <a:latin typeface="Times New Roman" panose="02020603050405020304" pitchFamily="18" charset="0"/>
                <a:cs typeface="Times New Roman" panose="02020603050405020304" pitchFamily="18" charset="0"/>
              </a:rPr>
              <a:t>Housing Data</a:t>
            </a:r>
            <a:br>
              <a:rPr lang="en-US" sz="3600" b="1">
                <a:solidFill>
                  <a:srgbClr val="080808"/>
                </a:solidFill>
                <a:latin typeface="Times New Roman" panose="02020603050405020304" pitchFamily="18" charset="0"/>
                <a:cs typeface="Times New Roman" panose="02020603050405020304" pitchFamily="18" charset="0"/>
              </a:rPr>
            </a:br>
            <a:r>
              <a:rPr lang="en-US" sz="3600" b="1">
                <a:solidFill>
                  <a:srgbClr val="080808"/>
                </a:solidFill>
                <a:latin typeface="Times New Roman" panose="02020603050405020304" pitchFamily="18" charset="0"/>
                <a:cs typeface="Times New Roman" panose="02020603050405020304" pitchFamily="18" charset="0"/>
              </a:rPr>
              <a:t>- Part A</a:t>
            </a:r>
            <a:endParaRPr lang="en-IN" sz="3600" b="1" dirty="0">
              <a:solidFill>
                <a:srgbClr val="080808"/>
              </a:solidFill>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915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 name="Rectangle 14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CA43C4-D35C-4493-95BF-6EFE02A8FB0B}"/>
              </a:ext>
            </a:extLst>
          </p:cNvPr>
          <p:cNvSpPr>
            <a:spLocks noGrp="1"/>
          </p:cNvSpPr>
          <p:nvPr>
            <p:ph type="title"/>
          </p:nvPr>
        </p:nvSpPr>
        <p:spPr>
          <a:xfrm>
            <a:off x="643467" y="321734"/>
            <a:ext cx="10905066" cy="1135737"/>
          </a:xfrm>
        </p:spPr>
        <p:txBody>
          <a:bodyPr>
            <a:normAutofit/>
          </a:bodyPr>
          <a:lstStyle/>
          <a:p>
            <a:r>
              <a:rPr lang="en-US" sz="3600" b="1" dirty="0">
                <a:latin typeface="Times New Roman" panose="02020603050405020304" pitchFamily="18" charset="0"/>
                <a:cs typeface="Times New Roman" panose="02020603050405020304" pitchFamily="18" charset="0"/>
              </a:rPr>
              <a:t>Bivariate Analysis – Scatter Plots</a:t>
            </a:r>
            <a:br>
              <a:rPr lang="en-US" sz="36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(Training Data)</a:t>
            </a:r>
            <a:endParaRPr lang="en-IN" sz="3600" b="1" dirty="0">
              <a:latin typeface="Times New Roman" panose="02020603050405020304" pitchFamily="18" charset="0"/>
              <a:cs typeface="Times New Roman" panose="02020603050405020304" pitchFamily="18" charset="0"/>
            </a:endParaRPr>
          </a:p>
        </p:txBody>
      </p:sp>
      <p:sp>
        <p:nvSpPr>
          <p:cNvPr id="2061" name="Content Placeholder 2053">
            <a:extLst>
              <a:ext uri="{FF2B5EF4-FFF2-40B4-BE49-F238E27FC236}">
                <a16:creationId xmlns:a16="http://schemas.microsoft.com/office/drawing/2014/main" id="{11AD7F9C-370E-4C89-B1C4-EFACF3ED343A}"/>
              </a:ext>
            </a:extLst>
          </p:cNvPr>
          <p:cNvSpPr>
            <a:spLocks noGrp="1"/>
          </p:cNvSpPr>
          <p:nvPr>
            <p:ph idx="1"/>
          </p:nvPr>
        </p:nvSpPr>
        <p:spPr>
          <a:xfrm>
            <a:off x="643469" y="1782981"/>
            <a:ext cx="4008384" cy="4393982"/>
          </a:xfrm>
        </p:spPr>
        <p:txBody>
          <a:bodyPr>
            <a:normAutofit/>
          </a:bodyPr>
          <a:lstStyle/>
          <a:p>
            <a:r>
              <a:rPr lang="en-US" sz="2000" dirty="0">
                <a:latin typeface="Times New Roman" panose="02020603050405020304" pitchFamily="18" charset="0"/>
                <a:cs typeface="Times New Roman" panose="02020603050405020304" pitchFamily="18" charset="0"/>
              </a:rPr>
              <a:t>We can see through the scatterplots that there is clear linear correlation between </a:t>
            </a:r>
            <a:r>
              <a:rPr lang="en-US" sz="2000" i="1" dirty="0" err="1">
                <a:latin typeface="Times New Roman" panose="02020603050405020304" pitchFamily="18" charset="0"/>
                <a:cs typeface="Times New Roman" panose="02020603050405020304" pitchFamily="18" charset="0"/>
              </a:rPr>
              <a:t>medv</a:t>
            </a:r>
            <a:r>
              <a:rPr lang="en-US" sz="2000" dirty="0">
                <a:latin typeface="Times New Roman" panose="02020603050405020304" pitchFamily="18" charset="0"/>
                <a:cs typeface="Times New Roman" panose="02020603050405020304" pitchFamily="18" charset="0"/>
              </a:rPr>
              <a:t> and </a:t>
            </a:r>
            <a:r>
              <a:rPr lang="en-US" sz="2000" i="1" dirty="0" err="1">
                <a:latin typeface="Times New Roman" panose="02020603050405020304" pitchFamily="18" charset="0"/>
                <a:cs typeface="Times New Roman" panose="02020603050405020304" pitchFamily="18" charset="0"/>
              </a:rPr>
              <a:t>lstat</a:t>
            </a:r>
            <a:r>
              <a:rPr lang="en-US" sz="2000" dirty="0">
                <a:latin typeface="Times New Roman" panose="02020603050405020304" pitchFamily="18" charset="0"/>
                <a:cs typeface="Times New Roman" panose="02020603050405020304" pitchFamily="18" charset="0"/>
              </a:rPr>
              <a:t> variables as well as </a:t>
            </a:r>
            <a:r>
              <a:rPr lang="en-US" sz="2000" i="1" dirty="0">
                <a:latin typeface="Times New Roman" panose="02020603050405020304" pitchFamily="18" charset="0"/>
                <a:cs typeface="Times New Roman" panose="02020603050405020304" pitchFamily="18" charset="0"/>
              </a:rPr>
              <a:t>rm</a:t>
            </a:r>
            <a:r>
              <a:rPr lang="en-US" sz="2000" dirty="0">
                <a:latin typeface="Times New Roman" panose="02020603050405020304" pitchFamily="18" charset="0"/>
                <a:cs typeface="Times New Roman" panose="02020603050405020304" pitchFamily="18" charset="0"/>
              </a:rPr>
              <a:t> and </a:t>
            </a:r>
            <a:r>
              <a:rPr lang="en-US" sz="2000" i="1" dirty="0" err="1">
                <a:latin typeface="Times New Roman" panose="02020603050405020304" pitchFamily="18" charset="0"/>
                <a:cs typeface="Times New Roman" panose="02020603050405020304" pitchFamily="18" charset="0"/>
              </a:rPr>
              <a:t>medv</a:t>
            </a:r>
            <a:r>
              <a:rPr lang="en-US" sz="2000" dirty="0">
                <a:latin typeface="Times New Roman" panose="02020603050405020304" pitchFamily="18" charset="0"/>
                <a:cs typeface="Times New Roman" panose="02020603050405020304" pitchFamily="18" charset="0"/>
              </a:rPr>
              <a:t> variables</a:t>
            </a:r>
          </a:p>
          <a:p>
            <a:r>
              <a:rPr lang="en-US" sz="2000" dirty="0">
                <a:latin typeface="Times New Roman" panose="02020603050405020304" pitchFamily="18" charset="0"/>
                <a:cs typeface="Times New Roman" panose="02020603050405020304" pitchFamily="18" charset="0"/>
              </a:rPr>
              <a:t>This is validated by the correlation plot seen in the earlier slide</a:t>
            </a:r>
          </a:p>
        </p:txBody>
      </p:sp>
      <p:grpSp>
        <p:nvGrpSpPr>
          <p:cNvPr id="148" name="Group 14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9" name="Isosceles Triangle 14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4703F636-A49B-4D4D-A906-FFD9ABC7FCA1}"/>
              </a:ext>
            </a:extLst>
          </p:cNvPr>
          <p:cNvPicPr>
            <a:picLocks noChangeAspect="1"/>
          </p:cNvPicPr>
          <p:nvPr/>
        </p:nvPicPr>
        <p:blipFill>
          <a:blip r:embed="rId2"/>
          <a:stretch>
            <a:fillRect/>
          </a:stretch>
        </p:blipFill>
        <p:spPr>
          <a:xfrm>
            <a:off x="4967973" y="2280124"/>
            <a:ext cx="6580559" cy="3208023"/>
          </a:xfrm>
          <a:prstGeom prst="rect">
            <a:avLst/>
          </a:prstGeom>
        </p:spPr>
      </p:pic>
      <p:grpSp>
        <p:nvGrpSpPr>
          <p:cNvPr id="152" name="Group 15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53" name="Rectangle 15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Isosceles Triangle 15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040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AE979160-1653-4C56-8C86-C340866065C9}"/>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latin typeface="Times New Roman" panose="02020603050405020304" pitchFamily="18" charset="0"/>
                <a:cs typeface="Times New Roman" panose="02020603050405020304" pitchFamily="18" charset="0"/>
              </a:rPr>
              <a:t>Kothari Himanshi</a:t>
            </a:r>
          </a:p>
          <a:p>
            <a:r>
              <a:rPr lang="en-IN" sz="2000" b="0" i="0" dirty="0">
                <a:solidFill>
                  <a:srgbClr val="080808"/>
                </a:solidFill>
                <a:effectLst/>
                <a:latin typeface="Times New Roman" panose="02020603050405020304" pitchFamily="18" charset="0"/>
                <a:cs typeface="Times New Roman" panose="02020603050405020304" pitchFamily="18" charset="0"/>
              </a:rPr>
              <a:t>M14529802</a:t>
            </a:r>
            <a:endParaRPr lang="en-IN" sz="2000" dirty="0">
              <a:solidFill>
                <a:srgbClr val="080808"/>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64E18A1-5D5D-4F19-9029-E287604E7E7C}"/>
              </a:ext>
            </a:extLst>
          </p:cNvPr>
          <p:cNvSpPr>
            <a:spLocks noGrp="1"/>
          </p:cNvSpPr>
          <p:nvPr>
            <p:ph type="ctrTitle"/>
          </p:nvPr>
        </p:nvSpPr>
        <p:spPr>
          <a:xfrm>
            <a:off x="3204642" y="2353641"/>
            <a:ext cx="5782716" cy="2150719"/>
          </a:xfrm>
          <a:noFill/>
        </p:spPr>
        <p:txBody>
          <a:bodyPr anchor="ctr">
            <a:normAutofit/>
          </a:bodyPr>
          <a:lstStyle/>
          <a:p>
            <a:r>
              <a:rPr lang="en-US" sz="3600" b="1" dirty="0">
                <a:solidFill>
                  <a:srgbClr val="080808"/>
                </a:solidFill>
                <a:latin typeface="Times New Roman" panose="02020603050405020304" pitchFamily="18" charset="0"/>
                <a:cs typeface="Times New Roman" panose="02020603050405020304" pitchFamily="18" charset="0"/>
              </a:rPr>
              <a:t>Boston Housing Data</a:t>
            </a:r>
            <a:br>
              <a:rPr lang="en-US" sz="3600" b="1" dirty="0">
                <a:solidFill>
                  <a:srgbClr val="080808"/>
                </a:solidFill>
                <a:latin typeface="Times New Roman" panose="02020603050405020304" pitchFamily="18" charset="0"/>
                <a:cs typeface="Times New Roman" panose="02020603050405020304" pitchFamily="18" charset="0"/>
              </a:rPr>
            </a:br>
            <a:r>
              <a:rPr lang="en-US" sz="3600" b="1" dirty="0">
                <a:solidFill>
                  <a:srgbClr val="080808"/>
                </a:solidFill>
                <a:latin typeface="Times New Roman" panose="02020603050405020304" pitchFamily="18" charset="0"/>
                <a:cs typeface="Times New Roman" panose="02020603050405020304" pitchFamily="18" charset="0"/>
              </a:rPr>
              <a:t>- Part B</a:t>
            </a:r>
            <a:endParaRPr lang="en-IN" sz="3600" b="1" dirty="0">
              <a:solidFill>
                <a:srgbClr val="080808"/>
              </a:solidFill>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4172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83ED00-AAD2-40FE-BB5C-4174355969C9}"/>
              </a:ext>
            </a:extLst>
          </p:cNvPr>
          <p:cNvSpPr>
            <a:spLocks noGrp="1"/>
          </p:cNvSpPr>
          <p:nvPr>
            <p:ph type="title"/>
          </p:nvPr>
        </p:nvSpPr>
        <p:spPr>
          <a:xfrm>
            <a:off x="643467" y="1698171"/>
            <a:ext cx="3962061" cy="4516360"/>
          </a:xfrm>
        </p:spPr>
        <p:txBody>
          <a:bodyPr anchor="t">
            <a:normAutofit/>
          </a:bodyPr>
          <a:lstStyle/>
          <a:p>
            <a:r>
              <a:rPr lang="en-US" sz="3600" b="1">
                <a:latin typeface="Times New Roman" panose="02020603050405020304" pitchFamily="18" charset="0"/>
                <a:cs typeface="Times New Roman" panose="02020603050405020304" pitchFamily="18" charset="0"/>
              </a:rPr>
              <a:t>Full model vs Null Model</a:t>
            </a:r>
            <a:endParaRPr lang="en-IN" sz="3600" b="1">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90D7AC2-9FA6-4E0D-8DF0-9C615F77F201}"/>
              </a:ext>
            </a:extLst>
          </p:cNvPr>
          <p:cNvSpPr>
            <a:spLocks noGrp="1"/>
          </p:cNvSpPr>
          <p:nvPr>
            <p:ph idx="1"/>
          </p:nvPr>
        </p:nvSpPr>
        <p:spPr>
          <a:xfrm>
            <a:off x="5070020" y="1698170"/>
            <a:ext cx="6478513" cy="4516361"/>
          </a:xfrm>
        </p:spPr>
        <p:txBody>
          <a:bodyPr numCol="2">
            <a:normAutofit/>
          </a:bodyPr>
          <a:lstStyle/>
          <a:p>
            <a:pPr marL="0" indent="0">
              <a:buNone/>
            </a:pPr>
            <a:r>
              <a:rPr lang="en-US" sz="2000" dirty="0">
                <a:latin typeface="Times New Roman" panose="02020603050405020304" pitchFamily="18" charset="0"/>
                <a:cs typeface="Times New Roman" panose="02020603050405020304" pitchFamily="18" charset="0"/>
              </a:rPr>
              <a:t>Full Model:</a:t>
            </a:r>
          </a:p>
          <a:p>
            <a:pPr marL="0" indent="0">
              <a:buNone/>
            </a:pPr>
            <a:r>
              <a:rPr lang="en-IN" sz="2000" dirty="0">
                <a:latin typeface="Times New Roman" panose="02020603050405020304" pitchFamily="18" charset="0"/>
                <a:cs typeface="Times New Roman" panose="02020603050405020304" pitchFamily="18" charset="0"/>
              </a:rPr>
              <a:t>MSE: 20.69</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Null Model:</a:t>
            </a:r>
          </a:p>
          <a:p>
            <a:pPr marL="0" indent="0">
              <a:buNone/>
            </a:pPr>
            <a:r>
              <a:rPr lang="en-IN" sz="2000" dirty="0">
                <a:latin typeface="Times New Roman" panose="02020603050405020304" pitchFamily="18" charset="0"/>
                <a:cs typeface="Times New Roman" panose="02020603050405020304" pitchFamily="18" charset="0"/>
              </a:rPr>
              <a:t>MSE: 82.82</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3" name="Table 12">
            <a:extLst>
              <a:ext uri="{FF2B5EF4-FFF2-40B4-BE49-F238E27FC236}">
                <a16:creationId xmlns:a16="http://schemas.microsoft.com/office/drawing/2014/main" id="{ECEF1DC2-095F-45DE-9409-05BE1A160D8A}"/>
              </a:ext>
            </a:extLst>
          </p:cNvPr>
          <p:cNvGraphicFramePr>
            <a:graphicFrameLocks noGrp="1"/>
          </p:cNvGraphicFramePr>
          <p:nvPr>
            <p:extLst>
              <p:ext uri="{D42A27DB-BD31-4B8C-83A1-F6EECF244321}">
                <p14:modId xmlns:p14="http://schemas.microsoft.com/office/powerpoint/2010/main" val="703637939"/>
              </p:ext>
            </p:extLst>
          </p:nvPr>
        </p:nvGraphicFramePr>
        <p:xfrm>
          <a:off x="7114902" y="1698170"/>
          <a:ext cx="3842659" cy="2761860"/>
        </p:xfrm>
        <a:graphic>
          <a:graphicData uri="http://schemas.openxmlformats.org/drawingml/2006/table">
            <a:tbl>
              <a:tblPr>
                <a:tableStyleId>{5C22544A-7EE6-4342-B048-85BDC9FD1C3A}</a:tableStyleId>
              </a:tblPr>
              <a:tblGrid>
                <a:gridCol w="835189">
                  <a:extLst>
                    <a:ext uri="{9D8B030D-6E8A-4147-A177-3AD203B41FA5}">
                      <a16:colId xmlns:a16="http://schemas.microsoft.com/office/drawing/2014/main" val="1396769629"/>
                    </a:ext>
                  </a:extLst>
                </a:gridCol>
                <a:gridCol w="701874">
                  <a:extLst>
                    <a:ext uri="{9D8B030D-6E8A-4147-A177-3AD203B41FA5}">
                      <a16:colId xmlns:a16="http://schemas.microsoft.com/office/drawing/2014/main" val="148205526"/>
                    </a:ext>
                  </a:extLst>
                </a:gridCol>
                <a:gridCol w="768532">
                  <a:extLst>
                    <a:ext uri="{9D8B030D-6E8A-4147-A177-3AD203B41FA5}">
                      <a16:colId xmlns:a16="http://schemas.microsoft.com/office/drawing/2014/main" val="1205425474"/>
                    </a:ext>
                  </a:extLst>
                </a:gridCol>
                <a:gridCol w="768532">
                  <a:extLst>
                    <a:ext uri="{9D8B030D-6E8A-4147-A177-3AD203B41FA5}">
                      <a16:colId xmlns:a16="http://schemas.microsoft.com/office/drawing/2014/main" val="2504336529"/>
                    </a:ext>
                  </a:extLst>
                </a:gridCol>
                <a:gridCol w="768532">
                  <a:extLst>
                    <a:ext uri="{9D8B030D-6E8A-4147-A177-3AD203B41FA5}">
                      <a16:colId xmlns:a16="http://schemas.microsoft.com/office/drawing/2014/main" val="777037703"/>
                    </a:ext>
                  </a:extLst>
                </a:gridCol>
              </a:tblGrid>
              <a:tr h="184124">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Estimate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Std. Error</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t value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Pr(&gt;|t|)</a:t>
                      </a:r>
                    </a:p>
                  </a:txBody>
                  <a:tcPr marL="7620" marR="7620" marT="7620" marB="0" anchor="b"/>
                </a:tc>
                <a:extLst>
                  <a:ext uri="{0D108BD9-81ED-4DB2-BD59-A6C34878D82A}">
                    <a16:rowId xmlns:a16="http://schemas.microsoft.com/office/drawing/2014/main" val="3197592400"/>
                  </a:ext>
                </a:extLst>
              </a:tr>
              <a:tr h="184124">
                <a:tc>
                  <a:txBody>
                    <a:bodyPr/>
                    <a:lstStyle/>
                    <a:p>
                      <a:pPr algn="l" fontAlgn="b"/>
                      <a:r>
                        <a:rPr lang="en-IN" sz="1100" b="0" i="0" u="none" strike="noStrike">
                          <a:solidFill>
                            <a:srgbClr val="000000"/>
                          </a:solidFill>
                          <a:effectLst/>
                          <a:latin typeface="Calibri" panose="020F0502020204030204" pitchFamily="34" charset="0"/>
                        </a:rPr>
                        <a:t>(Intercept)</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32.26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5.68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5.68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a:t>
                      </a:r>
                    </a:p>
                  </a:txBody>
                  <a:tcPr marL="7620" marR="7620" marT="7620" marB="0" anchor="b"/>
                </a:tc>
                <a:extLst>
                  <a:ext uri="{0D108BD9-81ED-4DB2-BD59-A6C34878D82A}">
                    <a16:rowId xmlns:a16="http://schemas.microsoft.com/office/drawing/2014/main" val="57949508"/>
                  </a:ext>
                </a:extLst>
              </a:tr>
              <a:tr h="184124">
                <a:tc>
                  <a:txBody>
                    <a:bodyPr/>
                    <a:lstStyle/>
                    <a:p>
                      <a:pPr algn="l" fontAlgn="b"/>
                      <a:r>
                        <a:rPr lang="en-IN" sz="1100" b="0" i="0" u="none" strike="noStrike">
                          <a:solidFill>
                            <a:srgbClr val="000000"/>
                          </a:solidFill>
                          <a:effectLst/>
                          <a:latin typeface="Calibri" panose="020F0502020204030204" pitchFamily="34" charset="0"/>
                        </a:rPr>
                        <a:t>crim</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-0.10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-3.05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a:t>
                      </a:r>
                    </a:p>
                  </a:txBody>
                  <a:tcPr marL="7620" marR="7620" marT="7620" marB="0" anchor="b"/>
                </a:tc>
                <a:extLst>
                  <a:ext uri="{0D108BD9-81ED-4DB2-BD59-A6C34878D82A}">
                    <a16:rowId xmlns:a16="http://schemas.microsoft.com/office/drawing/2014/main" val="2819503640"/>
                  </a:ext>
                </a:extLst>
              </a:tr>
              <a:tr h="184124">
                <a:tc>
                  <a:txBody>
                    <a:bodyPr/>
                    <a:lstStyle/>
                    <a:p>
                      <a:pPr algn="l" fontAlgn="b"/>
                      <a:r>
                        <a:rPr lang="en-IN" sz="1100" b="0" i="0" u="none" strike="noStrike">
                          <a:solidFill>
                            <a:srgbClr val="000000"/>
                          </a:solidFill>
                          <a:effectLst/>
                          <a:latin typeface="Calibri" panose="020F0502020204030204" pitchFamily="34" charset="0"/>
                        </a:rPr>
                        <a:t>zn</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0.01</a:t>
                      </a:r>
                    </a:p>
                  </a:txBody>
                  <a:tcPr marL="7620" marR="7620" marT="7620" marB="0" anchor="b"/>
                </a:tc>
                <a:extLst>
                  <a:ext uri="{0D108BD9-81ED-4DB2-BD59-A6C34878D82A}">
                    <a16:rowId xmlns:a16="http://schemas.microsoft.com/office/drawing/2014/main" val="314440417"/>
                  </a:ext>
                </a:extLst>
              </a:tr>
              <a:tr h="184124">
                <a:tc>
                  <a:txBody>
                    <a:bodyPr/>
                    <a:lstStyle/>
                    <a:p>
                      <a:pPr algn="l" fontAlgn="b"/>
                      <a:r>
                        <a:rPr lang="en-IN" sz="1100" b="0" i="0" u="none" strike="noStrike">
                          <a:solidFill>
                            <a:srgbClr val="000000"/>
                          </a:solidFill>
                          <a:effectLst/>
                          <a:latin typeface="Calibri" panose="020F0502020204030204" pitchFamily="34" charset="0"/>
                        </a:rPr>
                        <a:t>indus</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0.97</a:t>
                      </a:r>
                    </a:p>
                  </a:txBody>
                  <a:tcPr marL="7620" marR="7620" marT="7620" marB="0" anchor="b"/>
                </a:tc>
                <a:extLst>
                  <a:ext uri="{0D108BD9-81ED-4DB2-BD59-A6C34878D82A}">
                    <a16:rowId xmlns:a16="http://schemas.microsoft.com/office/drawing/2014/main" val="517126068"/>
                  </a:ext>
                </a:extLst>
              </a:tr>
              <a:tr h="184124">
                <a:tc>
                  <a:txBody>
                    <a:bodyPr/>
                    <a:lstStyle/>
                    <a:p>
                      <a:pPr algn="l" fontAlgn="b"/>
                      <a:r>
                        <a:rPr lang="en-IN" sz="1100" b="0" i="0" u="none" strike="noStrike">
                          <a:solidFill>
                            <a:srgbClr val="000000"/>
                          </a:solidFill>
                          <a:effectLst/>
                          <a:latin typeface="Calibri" panose="020F0502020204030204" pitchFamily="34" charset="0"/>
                        </a:rPr>
                        <a:t>chas</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3.84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0.97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3.96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a:t>
                      </a:r>
                    </a:p>
                  </a:txBody>
                  <a:tcPr marL="7620" marR="7620" marT="7620" marB="0" anchor="b"/>
                </a:tc>
                <a:extLst>
                  <a:ext uri="{0D108BD9-81ED-4DB2-BD59-A6C34878D82A}">
                    <a16:rowId xmlns:a16="http://schemas.microsoft.com/office/drawing/2014/main" val="950823671"/>
                  </a:ext>
                </a:extLst>
              </a:tr>
              <a:tr h="184124">
                <a:tc>
                  <a:txBody>
                    <a:bodyPr/>
                    <a:lstStyle/>
                    <a:p>
                      <a:pPr algn="l" fontAlgn="b"/>
                      <a:r>
                        <a:rPr lang="en-IN" sz="1100" b="0" i="0" u="none" strike="noStrike">
                          <a:solidFill>
                            <a:srgbClr val="000000"/>
                          </a:solidFill>
                          <a:effectLst/>
                          <a:latin typeface="Calibri" panose="020F0502020204030204" pitchFamily="34" charset="0"/>
                        </a:rPr>
                        <a:t>nox</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-17.54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4.27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-4.11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a:t>
                      </a:r>
                    </a:p>
                  </a:txBody>
                  <a:tcPr marL="7620" marR="7620" marT="7620" marB="0" anchor="b"/>
                </a:tc>
                <a:extLst>
                  <a:ext uri="{0D108BD9-81ED-4DB2-BD59-A6C34878D82A}">
                    <a16:rowId xmlns:a16="http://schemas.microsoft.com/office/drawing/2014/main" val="1084168591"/>
                  </a:ext>
                </a:extLst>
              </a:tr>
              <a:tr h="184124">
                <a:tc>
                  <a:txBody>
                    <a:bodyPr/>
                    <a:lstStyle/>
                    <a:p>
                      <a:pPr algn="l" fontAlgn="b"/>
                      <a:r>
                        <a:rPr lang="en-IN" sz="1100" b="0" i="0" u="none" strike="noStrike">
                          <a:solidFill>
                            <a:srgbClr val="000000"/>
                          </a:solidFill>
                          <a:effectLst/>
                          <a:latin typeface="Calibri" panose="020F0502020204030204" pitchFamily="34" charset="0"/>
                        </a:rPr>
                        <a:t>rm</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4.23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0.49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8.62</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&lt; 2e-16</a:t>
                      </a:r>
                    </a:p>
                  </a:txBody>
                  <a:tcPr marL="7620" marR="7620" marT="7620" marB="0" anchor="b"/>
                </a:tc>
                <a:extLst>
                  <a:ext uri="{0D108BD9-81ED-4DB2-BD59-A6C34878D82A}">
                    <a16:rowId xmlns:a16="http://schemas.microsoft.com/office/drawing/2014/main" val="319992521"/>
                  </a:ext>
                </a:extLst>
              </a:tr>
              <a:tr h="184124">
                <a:tc>
                  <a:txBody>
                    <a:bodyPr/>
                    <a:lstStyle/>
                    <a:p>
                      <a:pPr algn="l" fontAlgn="b"/>
                      <a:r>
                        <a:rPr lang="en-IN" sz="1100" b="0" i="0" u="none" strike="noStrike">
                          <a:solidFill>
                            <a:srgbClr val="000000"/>
                          </a:solidFill>
                          <a:effectLst/>
                          <a:latin typeface="Calibri" panose="020F0502020204030204" pitchFamily="34" charset="0"/>
                        </a:rPr>
                        <a:t>age</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-0.69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0.49</a:t>
                      </a:r>
                    </a:p>
                  </a:txBody>
                  <a:tcPr marL="7620" marR="7620" marT="7620" marB="0" anchor="b"/>
                </a:tc>
                <a:extLst>
                  <a:ext uri="{0D108BD9-81ED-4DB2-BD59-A6C34878D82A}">
                    <a16:rowId xmlns:a16="http://schemas.microsoft.com/office/drawing/2014/main" val="3054185092"/>
                  </a:ext>
                </a:extLst>
              </a:tr>
              <a:tr h="184124">
                <a:tc>
                  <a:txBody>
                    <a:bodyPr/>
                    <a:lstStyle/>
                    <a:p>
                      <a:pPr algn="l" fontAlgn="b"/>
                      <a:r>
                        <a:rPr lang="en-IN" sz="1100" b="0" i="0" u="none" strike="noStrike">
                          <a:solidFill>
                            <a:srgbClr val="000000"/>
                          </a:solidFill>
                          <a:effectLst/>
                          <a:latin typeface="Calibri" panose="020F0502020204030204" pitchFamily="34" charset="0"/>
                        </a:rPr>
                        <a:t>dis</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-1.51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0.22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-6.83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a:t>
                      </a:r>
                    </a:p>
                  </a:txBody>
                  <a:tcPr marL="7620" marR="7620" marT="7620" marB="0" anchor="b"/>
                </a:tc>
                <a:extLst>
                  <a:ext uri="{0D108BD9-81ED-4DB2-BD59-A6C34878D82A}">
                    <a16:rowId xmlns:a16="http://schemas.microsoft.com/office/drawing/2014/main" val="3692041805"/>
                  </a:ext>
                </a:extLst>
              </a:tr>
              <a:tr h="184124">
                <a:tc>
                  <a:txBody>
                    <a:bodyPr/>
                    <a:lstStyle/>
                    <a:p>
                      <a:pPr algn="l" fontAlgn="b"/>
                      <a:r>
                        <a:rPr lang="en-IN" sz="1100" b="0" i="0" u="none" strike="noStrike">
                          <a:solidFill>
                            <a:srgbClr val="000000"/>
                          </a:solidFill>
                          <a:effectLst/>
                          <a:latin typeface="Calibri" panose="020F0502020204030204" pitchFamily="34" charset="0"/>
                        </a:rPr>
                        <a:t>rad</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3.58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a:t>
                      </a:r>
                    </a:p>
                  </a:txBody>
                  <a:tcPr marL="7620" marR="7620" marT="7620" marB="0" anchor="b"/>
                </a:tc>
                <a:extLst>
                  <a:ext uri="{0D108BD9-81ED-4DB2-BD59-A6C34878D82A}">
                    <a16:rowId xmlns:a16="http://schemas.microsoft.com/office/drawing/2014/main" val="3029073630"/>
                  </a:ext>
                </a:extLst>
              </a:tr>
              <a:tr h="184124">
                <a:tc>
                  <a:txBody>
                    <a:bodyPr/>
                    <a:lstStyle/>
                    <a:p>
                      <a:pPr algn="l" fontAlgn="b"/>
                      <a:r>
                        <a:rPr lang="en-IN" sz="1100" b="0" i="0" u="none" strike="noStrike">
                          <a:solidFill>
                            <a:srgbClr val="000000"/>
                          </a:solidFill>
                          <a:effectLst/>
                          <a:latin typeface="Calibri" panose="020F0502020204030204" pitchFamily="34" charset="0"/>
                        </a:rPr>
                        <a:t>tax</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0.01</a:t>
                      </a:r>
                    </a:p>
                  </a:txBody>
                  <a:tcPr marL="7620" marR="7620" marT="7620" marB="0" anchor="b"/>
                </a:tc>
                <a:extLst>
                  <a:ext uri="{0D108BD9-81ED-4DB2-BD59-A6C34878D82A}">
                    <a16:rowId xmlns:a16="http://schemas.microsoft.com/office/drawing/2014/main" val="160870317"/>
                  </a:ext>
                </a:extLst>
              </a:tr>
              <a:tr h="184124">
                <a:tc>
                  <a:txBody>
                    <a:bodyPr/>
                    <a:lstStyle/>
                    <a:p>
                      <a:pPr algn="l" fontAlgn="b"/>
                      <a:r>
                        <a:rPr lang="en-IN" sz="1100" b="0" i="0" u="none" strike="noStrike">
                          <a:solidFill>
                            <a:srgbClr val="000000"/>
                          </a:solidFill>
                          <a:effectLst/>
                          <a:latin typeface="Calibri" panose="020F0502020204030204" pitchFamily="34" charset="0"/>
                        </a:rPr>
                        <a:t>ptratio</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-0.87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0.14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-6.13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a:t>
                      </a:r>
                    </a:p>
                  </a:txBody>
                  <a:tcPr marL="7620" marR="7620" marT="7620" marB="0" anchor="b"/>
                </a:tc>
                <a:extLst>
                  <a:ext uri="{0D108BD9-81ED-4DB2-BD59-A6C34878D82A}">
                    <a16:rowId xmlns:a16="http://schemas.microsoft.com/office/drawing/2014/main" val="3141696460"/>
                  </a:ext>
                </a:extLst>
              </a:tr>
              <a:tr h="184124">
                <a:tc>
                  <a:txBody>
                    <a:bodyPr/>
                    <a:lstStyle/>
                    <a:p>
                      <a:pPr algn="l" fontAlgn="b"/>
                      <a:r>
                        <a:rPr lang="en-IN" sz="1100" b="0" i="0" u="none" strike="noStrike">
                          <a:solidFill>
                            <a:srgbClr val="000000"/>
                          </a:solidFill>
                          <a:effectLst/>
                          <a:latin typeface="Calibri" panose="020F0502020204030204" pitchFamily="34" charset="0"/>
                        </a:rPr>
                        <a:t>black</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3.42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a:t>
                      </a:r>
                    </a:p>
                  </a:txBody>
                  <a:tcPr marL="7620" marR="7620" marT="7620" marB="0" anchor="b"/>
                </a:tc>
                <a:extLst>
                  <a:ext uri="{0D108BD9-81ED-4DB2-BD59-A6C34878D82A}">
                    <a16:rowId xmlns:a16="http://schemas.microsoft.com/office/drawing/2014/main" val="1880164900"/>
                  </a:ext>
                </a:extLst>
              </a:tr>
              <a:tr h="184124">
                <a:tc>
                  <a:txBody>
                    <a:bodyPr/>
                    <a:lstStyle/>
                    <a:p>
                      <a:pPr algn="l" fontAlgn="b"/>
                      <a:r>
                        <a:rPr lang="en-IN" sz="1100" b="0" i="0" u="none" strike="noStrike">
                          <a:solidFill>
                            <a:srgbClr val="000000"/>
                          </a:solidFill>
                          <a:effectLst/>
                          <a:latin typeface="Calibri" panose="020F0502020204030204" pitchFamily="34" charset="0"/>
                        </a:rPr>
                        <a:t>lstat</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-0.46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-7.99</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0.00</a:t>
                      </a:r>
                    </a:p>
                  </a:txBody>
                  <a:tcPr marL="7620" marR="7620" marT="7620" marB="0" anchor="b"/>
                </a:tc>
                <a:extLst>
                  <a:ext uri="{0D108BD9-81ED-4DB2-BD59-A6C34878D82A}">
                    <a16:rowId xmlns:a16="http://schemas.microsoft.com/office/drawing/2014/main" val="3742088977"/>
                  </a:ext>
                </a:extLst>
              </a:tr>
            </a:tbl>
          </a:graphicData>
        </a:graphic>
      </p:graphicFrame>
      <p:graphicFrame>
        <p:nvGraphicFramePr>
          <p:cNvPr id="15" name="Table 14">
            <a:extLst>
              <a:ext uri="{FF2B5EF4-FFF2-40B4-BE49-F238E27FC236}">
                <a16:creationId xmlns:a16="http://schemas.microsoft.com/office/drawing/2014/main" id="{975208A8-A5C3-4680-81BE-928AB08A1AF0}"/>
              </a:ext>
            </a:extLst>
          </p:cNvPr>
          <p:cNvGraphicFramePr>
            <a:graphicFrameLocks noGrp="1"/>
          </p:cNvGraphicFramePr>
          <p:nvPr>
            <p:extLst>
              <p:ext uri="{D42A27DB-BD31-4B8C-83A1-F6EECF244321}">
                <p14:modId xmlns:p14="http://schemas.microsoft.com/office/powerpoint/2010/main" val="432525237"/>
              </p:ext>
            </p:extLst>
          </p:nvPr>
        </p:nvGraphicFramePr>
        <p:xfrm>
          <a:off x="7131779" y="4957025"/>
          <a:ext cx="3825781" cy="365760"/>
        </p:xfrm>
        <a:graphic>
          <a:graphicData uri="http://schemas.openxmlformats.org/drawingml/2006/table">
            <a:tbl>
              <a:tblPr>
                <a:tableStyleId>{5C22544A-7EE6-4342-B048-85BDC9FD1C3A}</a:tableStyleId>
              </a:tblPr>
              <a:tblGrid>
                <a:gridCol w="803415">
                  <a:extLst>
                    <a:ext uri="{9D8B030D-6E8A-4147-A177-3AD203B41FA5}">
                      <a16:colId xmlns:a16="http://schemas.microsoft.com/office/drawing/2014/main" val="179645506"/>
                    </a:ext>
                  </a:extLst>
                </a:gridCol>
                <a:gridCol w="726898">
                  <a:extLst>
                    <a:ext uri="{9D8B030D-6E8A-4147-A177-3AD203B41FA5}">
                      <a16:colId xmlns:a16="http://schemas.microsoft.com/office/drawing/2014/main" val="2096728198"/>
                    </a:ext>
                  </a:extLst>
                </a:gridCol>
                <a:gridCol w="765156">
                  <a:extLst>
                    <a:ext uri="{9D8B030D-6E8A-4147-A177-3AD203B41FA5}">
                      <a16:colId xmlns:a16="http://schemas.microsoft.com/office/drawing/2014/main" val="847284996"/>
                    </a:ext>
                  </a:extLst>
                </a:gridCol>
                <a:gridCol w="765156">
                  <a:extLst>
                    <a:ext uri="{9D8B030D-6E8A-4147-A177-3AD203B41FA5}">
                      <a16:colId xmlns:a16="http://schemas.microsoft.com/office/drawing/2014/main" val="460270370"/>
                    </a:ext>
                  </a:extLst>
                </a:gridCol>
                <a:gridCol w="765156">
                  <a:extLst>
                    <a:ext uri="{9D8B030D-6E8A-4147-A177-3AD203B41FA5}">
                      <a16:colId xmlns:a16="http://schemas.microsoft.com/office/drawing/2014/main" val="4155448779"/>
                    </a:ext>
                  </a:extLst>
                </a:gridCol>
              </a:tblGrid>
              <a:tr h="182880">
                <a:tc>
                  <a:txBody>
                    <a:bodyPr/>
                    <a:lstStyle/>
                    <a:p>
                      <a:pPr algn="l" fontAlgn="b"/>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1" u="none" strike="noStrike" dirty="0">
                          <a:effectLst/>
                          <a:latin typeface="Times New Roman" panose="02020603050405020304" pitchFamily="18" charset="0"/>
                          <a:cs typeface="Times New Roman" panose="02020603050405020304" pitchFamily="18" charset="0"/>
                        </a:rPr>
                        <a:t>Estimate</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1" u="none" strike="noStrike">
                          <a:effectLst/>
                          <a:latin typeface="Times New Roman" panose="02020603050405020304" pitchFamily="18" charset="0"/>
                          <a:cs typeface="Times New Roman" panose="02020603050405020304" pitchFamily="18" charset="0"/>
                        </a:rPr>
                        <a:t>Std. Error</a:t>
                      </a:r>
                      <a:endParaRPr lang="en-IN" sz="11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1" u="none" strike="noStrike">
                          <a:effectLst/>
                          <a:latin typeface="Times New Roman" panose="02020603050405020304" pitchFamily="18" charset="0"/>
                          <a:cs typeface="Times New Roman" panose="02020603050405020304" pitchFamily="18" charset="0"/>
                        </a:rPr>
                        <a:t>t value</a:t>
                      </a:r>
                      <a:endParaRPr lang="en-IN" sz="11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1" u="none" strike="noStrike" dirty="0" err="1">
                          <a:effectLst/>
                          <a:latin typeface="Times New Roman" panose="02020603050405020304" pitchFamily="18" charset="0"/>
                          <a:cs typeface="Times New Roman" panose="02020603050405020304" pitchFamily="18" charset="0"/>
                        </a:rPr>
                        <a:t>Pr</a:t>
                      </a:r>
                      <a:r>
                        <a:rPr lang="en-IN" sz="1100" b="1" u="none" strike="noStrike" dirty="0">
                          <a:effectLst/>
                          <a:latin typeface="Times New Roman" panose="02020603050405020304" pitchFamily="18" charset="0"/>
                          <a:cs typeface="Times New Roman" panose="02020603050405020304" pitchFamily="18" charset="0"/>
                        </a:rPr>
                        <a:t>(&gt;|t|)</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708561127"/>
                  </a:ext>
                </a:extLst>
              </a:tr>
              <a:tr h="182880">
                <a:tc>
                  <a:txBody>
                    <a:bodyPr/>
                    <a:lstStyle/>
                    <a:p>
                      <a:pPr algn="l" fontAlgn="b"/>
                      <a:r>
                        <a:rPr lang="en-IN" sz="1100" u="none" strike="noStrike">
                          <a:effectLst/>
                          <a:latin typeface="Times New Roman" panose="02020603050405020304" pitchFamily="18" charset="0"/>
                          <a:cs typeface="Times New Roman" panose="02020603050405020304" pitchFamily="18" charset="0"/>
                        </a:rPr>
                        <a:t>(Intercept)</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IN" sz="1100" u="none" strike="noStrike" dirty="0">
                          <a:effectLst/>
                          <a:latin typeface="Times New Roman" panose="02020603050405020304" pitchFamily="18" charset="0"/>
                          <a:cs typeface="Times New Roman" panose="02020603050405020304" pitchFamily="18" charset="0"/>
                        </a:rPr>
                        <a:t>22.62 </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IN" sz="1100" u="none" strike="noStrike" dirty="0">
                          <a:effectLst/>
                          <a:latin typeface="Times New Roman" panose="02020603050405020304" pitchFamily="18" charset="0"/>
                          <a:cs typeface="Times New Roman" panose="02020603050405020304" pitchFamily="18" charset="0"/>
                        </a:rPr>
                        <a:t>0.45</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IN" sz="1100" u="none" strike="noStrike" dirty="0">
                          <a:effectLst/>
                          <a:latin typeface="Times New Roman" panose="02020603050405020304" pitchFamily="18" charset="0"/>
                          <a:cs typeface="Times New Roman" panose="02020603050405020304" pitchFamily="18" charset="0"/>
                        </a:rPr>
                        <a:t>50.08</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IN" sz="1100" u="none" strike="noStrike" dirty="0">
                          <a:effectLst/>
                          <a:latin typeface="Times New Roman" panose="02020603050405020304" pitchFamily="18" charset="0"/>
                          <a:cs typeface="Times New Roman" panose="02020603050405020304" pitchFamily="18" charset="0"/>
                        </a:rPr>
                        <a:t>&lt;2e-16</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544492738"/>
                  </a:ext>
                </a:extLst>
              </a:tr>
            </a:tbl>
          </a:graphicData>
        </a:graphic>
      </p:graphicFrame>
    </p:spTree>
    <p:extLst>
      <p:ext uri="{BB962C8B-B14F-4D97-AF65-F5344CB8AC3E}">
        <p14:creationId xmlns:p14="http://schemas.microsoft.com/office/powerpoint/2010/main" val="29944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7" name="Rectangle 16">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A692FE6-BCCF-4D68-898C-29E2D9BF8724}"/>
              </a:ext>
            </a:extLst>
          </p:cNvPr>
          <p:cNvSpPr>
            <a:spLocks noGrp="1"/>
          </p:cNvSpPr>
          <p:nvPr>
            <p:ph type="title"/>
          </p:nvPr>
        </p:nvSpPr>
        <p:spPr>
          <a:xfrm>
            <a:off x="643467" y="321734"/>
            <a:ext cx="10905066" cy="1135737"/>
          </a:xfrm>
        </p:spPr>
        <p:txBody>
          <a:bodyPr>
            <a:normAutofit/>
          </a:bodyPr>
          <a:lstStyle/>
          <a:p>
            <a:r>
              <a:rPr lang="en-US" sz="3600" b="1" dirty="0">
                <a:latin typeface="Times New Roman" panose="02020603050405020304" pitchFamily="18" charset="0"/>
                <a:cs typeface="Times New Roman" panose="02020603050405020304" pitchFamily="18" charset="0"/>
              </a:rPr>
              <a:t>Best Subset BIC Model</a:t>
            </a:r>
            <a:endParaRPr lang="en-IN" sz="36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9EE4BA6-F549-41EF-9C2F-7A82C501C42C}"/>
              </a:ext>
            </a:extLst>
          </p:cNvPr>
          <p:cNvPicPr>
            <a:picLocks noChangeAspect="1"/>
          </p:cNvPicPr>
          <p:nvPr/>
        </p:nvPicPr>
        <p:blipFill>
          <a:blip r:embed="rId2"/>
          <a:stretch>
            <a:fillRect/>
          </a:stretch>
        </p:blipFill>
        <p:spPr>
          <a:xfrm>
            <a:off x="643467" y="1782981"/>
            <a:ext cx="6253214" cy="4064589"/>
          </a:xfrm>
          <a:prstGeom prst="rect">
            <a:avLst/>
          </a:prstGeom>
        </p:spPr>
      </p:pic>
      <p:sp>
        <p:nvSpPr>
          <p:cNvPr id="3" name="Content Placeholder 2">
            <a:extLst>
              <a:ext uri="{FF2B5EF4-FFF2-40B4-BE49-F238E27FC236}">
                <a16:creationId xmlns:a16="http://schemas.microsoft.com/office/drawing/2014/main" id="{299E0878-894D-44C3-85B2-04AA251910AD}"/>
              </a:ext>
            </a:extLst>
          </p:cNvPr>
          <p:cNvSpPr>
            <a:spLocks noGrp="1"/>
          </p:cNvSpPr>
          <p:nvPr>
            <p:ph idx="1"/>
          </p:nvPr>
        </p:nvSpPr>
        <p:spPr>
          <a:xfrm>
            <a:off x="7544052" y="1782981"/>
            <a:ext cx="4004479" cy="4393982"/>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Best model estimation by subset method</a:t>
            </a:r>
          </a:p>
          <a:p>
            <a:r>
              <a:rPr lang="en-IN" sz="2000" dirty="0" err="1">
                <a:latin typeface="Times New Roman" panose="02020603050405020304" pitchFamily="18" charset="0"/>
                <a:cs typeface="Times New Roman" panose="02020603050405020304" pitchFamily="18" charset="0"/>
              </a:rPr>
              <a:t>medv</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crim+zn+chas+nox+rm+dis+rad+tax+ptratio+black+lstat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MSE: 20.71</a:t>
            </a:r>
          </a:p>
        </p:txBody>
      </p:sp>
      <p:grpSp>
        <p:nvGrpSpPr>
          <p:cNvPr id="20" name="Group 19">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1" name="Isosceles Triangle 20">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35664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8224FD-6703-4975-A457-37E5987A4D4F}"/>
              </a:ext>
            </a:extLst>
          </p:cNvPr>
          <p:cNvSpPr>
            <a:spLocks noGrp="1"/>
          </p:cNvSpPr>
          <p:nvPr>
            <p:ph type="title"/>
          </p:nvPr>
        </p:nvSpPr>
        <p:spPr>
          <a:xfrm>
            <a:off x="643468" y="621792"/>
            <a:ext cx="4989890" cy="5413248"/>
          </a:xfrm>
        </p:spPr>
        <p:txBody>
          <a:bodyPr>
            <a:normAutofit/>
          </a:bodyPr>
          <a:lstStyle/>
          <a:p>
            <a:r>
              <a:rPr lang="en-US" sz="3600" b="1">
                <a:latin typeface="Times New Roman" panose="02020603050405020304" pitchFamily="18" charset="0"/>
                <a:cs typeface="Times New Roman" panose="02020603050405020304" pitchFamily="18" charset="0"/>
              </a:rPr>
              <a:t>Stepwise AIC and BIC model</a:t>
            </a:r>
            <a:endParaRPr lang="en-IN" sz="3600" b="1">
              <a:latin typeface="Times New Roman" panose="02020603050405020304" pitchFamily="18" charset="0"/>
              <a:cs typeface="Times New Roman" panose="02020603050405020304" pitchFamily="18" charset="0"/>
            </a:endParaRPr>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0DCE8FE-E7AB-4218-9793-70818A9222FB}"/>
              </a:ext>
            </a:extLst>
          </p:cNvPr>
          <p:cNvSpPr>
            <a:spLocks noGrp="1"/>
          </p:cNvSpPr>
          <p:nvPr>
            <p:ph idx="1"/>
          </p:nvPr>
        </p:nvSpPr>
        <p:spPr>
          <a:xfrm>
            <a:off x="6096000" y="643466"/>
            <a:ext cx="5452532" cy="5571065"/>
          </a:xfrm>
          <a:noFill/>
        </p:spPr>
        <p:txBody>
          <a:bodyPr anchor="ctr">
            <a:normAutofit/>
          </a:bodyPr>
          <a:lstStyle/>
          <a:p>
            <a:r>
              <a:rPr lang="en-US" sz="2000" dirty="0">
                <a:latin typeface="Times New Roman" panose="02020603050405020304" pitchFamily="18" charset="0"/>
                <a:cs typeface="Times New Roman" panose="02020603050405020304" pitchFamily="18" charset="0"/>
              </a:rPr>
              <a:t>Best Model by stepwise AIC –</a:t>
            </a:r>
          </a:p>
          <a:p>
            <a:pPr marL="0" indent="0">
              <a:buNone/>
            </a:pPr>
            <a:r>
              <a:rPr lang="en-IN" sz="2000" dirty="0">
                <a:latin typeface="Times New Roman" panose="02020603050405020304" pitchFamily="18" charset="0"/>
                <a:cs typeface="Times New Roman" panose="02020603050405020304" pitchFamily="18" charset="0"/>
              </a:rPr>
              <a:t>Step 3:  AIC=1245.42</a:t>
            </a:r>
          </a:p>
          <a:p>
            <a:pPr marL="0" indent="0">
              <a:buNone/>
            </a:pPr>
            <a:r>
              <a:rPr lang="en-IN" sz="2000" dirty="0">
                <a:latin typeface="Times New Roman" panose="02020603050405020304" pitchFamily="18" charset="0"/>
                <a:cs typeface="Times New Roman" panose="02020603050405020304" pitchFamily="18" charset="0"/>
              </a:rPr>
              <a:t>MSE : 20.71</a:t>
            </a:r>
          </a:p>
          <a:p>
            <a:pPr marL="0" indent="0">
              <a:buNone/>
            </a:pPr>
            <a:r>
              <a:rPr lang="en-IN" sz="2000" dirty="0" err="1">
                <a:latin typeface="Times New Roman" panose="02020603050405020304" pitchFamily="18" charset="0"/>
                <a:cs typeface="Times New Roman" panose="02020603050405020304" pitchFamily="18" charset="0"/>
              </a:rPr>
              <a:t>medv</a:t>
            </a:r>
            <a:r>
              <a:rPr lang="en-IN" sz="2000" dirty="0">
                <a:latin typeface="Times New Roman" panose="02020603050405020304" pitchFamily="18" charset="0"/>
                <a:cs typeface="Times New Roman" panose="02020603050405020304" pitchFamily="18" charset="0"/>
              </a:rPr>
              <a:t> ~ crim + </a:t>
            </a:r>
            <a:r>
              <a:rPr lang="en-IN" sz="2000" dirty="0" err="1">
                <a:latin typeface="Times New Roman" panose="02020603050405020304" pitchFamily="18" charset="0"/>
                <a:cs typeface="Times New Roman" panose="02020603050405020304" pitchFamily="18" charset="0"/>
              </a:rPr>
              <a:t>zn</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chas</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nox</a:t>
            </a:r>
            <a:r>
              <a:rPr lang="en-IN" sz="2000" dirty="0">
                <a:latin typeface="Times New Roman" panose="02020603050405020304" pitchFamily="18" charset="0"/>
                <a:cs typeface="Times New Roman" panose="02020603050405020304" pitchFamily="18" charset="0"/>
              </a:rPr>
              <a:t> + rm + dis + rad + tax + </a:t>
            </a:r>
            <a:r>
              <a:rPr lang="en-IN" sz="2000" dirty="0" err="1">
                <a:latin typeface="Times New Roman" panose="02020603050405020304" pitchFamily="18" charset="0"/>
                <a:cs typeface="Times New Roman" panose="02020603050405020304" pitchFamily="18" charset="0"/>
              </a:rPr>
              <a:t>ptratio</a:t>
            </a:r>
            <a:r>
              <a:rPr lang="en-IN" sz="2000" dirty="0">
                <a:latin typeface="Times New Roman" panose="02020603050405020304" pitchFamily="18" charset="0"/>
                <a:cs typeface="Times New Roman" panose="02020603050405020304" pitchFamily="18" charset="0"/>
              </a:rPr>
              <a:t> + black + </a:t>
            </a:r>
            <a:r>
              <a:rPr lang="en-IN" sz="2000" dirty="0" err="1">
                <a:latin typeface="Times New Roman" panose="02020603050405020304" pitchFamily="18" charset="0"/>
                <a:cs typeface="Times New Roman" panose="02020603050405020304" pitchFamily="18" charset="0"/>
              </a:rPr>
              <a:t>lstat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Best Model by stepwise BIC</a:t>
            </a:r>
          </a:p>
          <a:p>
            <a:pPr marL="0" indent="0">
              <a:buNone/>
            </a:pPr>
            <a:r>
              <a:rPr lang="en-IN" sz="2000" dirty="0">
                <a:latin typeface="Times New Roman" panose="02020603050405020304" pitchFamily="18" charset="0"/>
                <a:cs typeface="Times New Roman" panose="02020603050405020304" pitchFamily="18" charset="0"/>
              </a:rPr>
              <a:t>Step 3:  AIC=1293.46</a:t>
            </a:r>
          </a:p>
          <a:p>
            <a:pPr marL="0" indent="0">
              <a:buNone/>
            </a:pPr>
            <a:r>
              <a:rPr lang="en-IN" sz="2000" dirty="0">
                <a:latin typeface="Times New Roman" panose="02020603050405020304" pitchFamily="18" charset="0"/>
                <a:cs typeface="Times New Roman" panose="02020603050405020304" pitchFamily="18" charset="0"/>
              </a:rPr>
              <a:t>MSE : 20.71</a:t>
            </a:r>
          </a:p>
          <a:p>
            <a:pPr marL="0" indent="0">
              <a:buNone/>
            </a:pPr>
            <a:r>
              <a:rPr lang="en-IN" sz="2000" dirty="0" err="1">
                <a:latin typeface="Times New Roman" panose="02020603050405020304" pitchFamily="18" charset="0"/>
                <a:cs typeface="Times New Roman" panose="02020603050405020304" pitchFamily="18" charset="0"/>
              </a:rPr>
              <a:t>medv</a:t>
            </a:r>
            <a:r>
              <a:rPr lang="en-IN" sz="2000" dirty="0">
                <a:latin typeface="Times New Roman" panose="02020603050405020304" pitchFamily="18" charset="0"/>
                <a:cs typeface="Times New Roman" panose="02020603050405020304" pitchFamily="18" charset="0"/>
              </a:rPr>
              <a:t> ~ crim + </a:t>
            </a:r>
            <a:r>
              <a:rPr lang="en-IN" sz="2000" dirty="0" err="1">
                <a:latin typeface="Times New Roman" panose="02020603050405020304" pitchFamily="18" charset="0"/>
                <a:cs typeface="Times New Roman" panose="02020603050405020304" pitchFamily="18" charset="0"/>
              </a:rPr>
              <a:t>zn</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chas</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nox</a:t>
            </a:r>
            <a:r>
              <a:rPr lang="en-IN" sz="2000" dirty="0">
                <a:latin typeface="Times New Roman" panose="02020603050405020304" pitchFamily="18" charset="0"/>
                <a:cs typeface="Times New Roman" panose="02020603050405020304" pitchFamily="18" charset="0"/>
              </a:rPr>
              <a:t> + rm + dis + rad + tax + </a:t>
            </a:r>
            <a:r>
              <a:rPr lang="en-IN" sz="2000" dirty="0" err="1">
                <a:latin typeface="Times New Roman" panose="02020603050405020304" pitchFamily="18" charset="0"/>
                <a:cs typeface="Times New Roman" panose="02020603050405020304" pitchFamily="18" charset="0"/>
              </a:rPr>
              <a:t>ptratio</a:t>
            </a:r>
            <a:r>
              <a:rPr lang="en-IN" sz="2000" dirty="0">
                <a:latin typeface="Times New Roman" panose="02020603050405020304" pitchFamily="18" charset="0"/>
                <a:cs typeface="Times New Roman" panose="02020603050405020304" pitchFamily="18" charset="0"/>
              </a:rPr>
              <a:t> + black + </a:t>
            </a:r>
            <a:r>
              <a:rPr lang="en-IN" sz="2000" dirty="0" err="1">
                <a:latin typeface="Times New Roman" panose="02020603050405020304" pitchFamily="18" charset="0"/>
                <a:cs typeface="Times New Roman" panose="02020603050405020304" pitchFamily="18" charset="0"/>
              </a:rPr>
              <a:t>lstat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374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8E77C8C8-0B5F-40A4-8AE7-665FECB46F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22" name="Rectangle 21">
              <a:extLst>
                <a:ext uri="{FF2B5EF4-FFF2-40B4-BE49-F238E27FC236}">
                  <a16:creationId xmlns:a16="http://schemas.microsoft.com/office/drawing/2014/main" id="{2813FAB4-E18A-4CFA-B75B-92090037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412C0C28-5850-4F97-8E19-24B1DD749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F44F143-06B2-4B0E-95E0-1EB840B3D6AF}"/>
              </a:ext>
            </a:extLst>
          </p:cNvPr>
          <p:cNvSpPr>
            <a:spLocks noGrp="1"/>
          </p:cNvSpPr>
          <p:nvPr>
            <p:ph type="title"/>
          </p:nvPr>
        </p:nvSpPr>
        <p:spPr>
          <a:xfrm>
            <a:off x="643467" y="321734"/>
            <a:ext cx="10905066" cy="1135737"/>
          </a:xfrm>
        </p:spPr>
        <p:txBody>
          <a:bodyPr>
            <a:normAutofit/>
          </a:bodyPr>
          <a:lstStyle/>
          <a:p>
            <a:r>
              <a:rPr lang="en-US" sz="3600" b="1">
                <a:latin typeface="Times New Roman" panose="02020603050405020304" pitchFamily="18" charset="0"/>
                <a:cs typeface="Times New Roman" panose="02020603050405020304" pitchFamily="18" charset="0"/>
              </a:rPr>
              <a:t>LASSO Model</a:t>
            </a:r>
            <a:endParaRPr lang="en-IN" sz="3600" b="1">
              <a:latin typeface="Times New Roman" panose="02020603050405020304" pitchFamily="18" charset="0"/>
              <a:cs typeface="Times New Roman" panose="02020603050405020304" pitchFamily="18" charset="0"/>
            </a:endParaRPr>
          </a:p>
        </p:txBody>
      </p:sp>
      <p:grpSp>
        <p:nvGrpSpPr>
          <p:cNvPr id="25" name="Group 24">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6" name="Isosceles Triangle 25">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4" name="Content Placeholder 6">
            <a:extLst>
              <a:ext uri="{FF2B5EF4-FFF2-40B4-BE49-F238E27FC236}">
                <a16:creationId xmlns:a16="http://schemas.microsoft.com/office/drawing/2014/main" id="{922A082C-5745-4702-A0A9-B1A006BE9051}"/>
              </a:ext>
            </a:extLst>
          </p:cNvPr>
          <p:cNvGraphicFramePr>
            <a:graphicFrameLocks/>
          </p:cNvGraphicFramePr>
          <p:nvPr>
            <p:extLst>
              <p:ext uri="{D42A27DB-BD31-4B8C-83A1-F6EECF244321}">
                <p14:modId xmlns:p14="http://schemas.microsoft.com/office/powerpoint/2010/main" val="2511478364"/>
              </p:ext>
            </p:extLst>
          </p:nvPr>
        </p:nvGraphicFramePr>
        <p:xfrm>
          <a:off x="1059180" y="2077235"/>
          <a:ext cx="1437640" cy="2743200"/>
        </p:xfrm>
        <a:graphic>
          <a:graphicData uri="http://schemas.openxmlformats.org/drawingml/2006/table">
            <a:tbl>
              <a:tblPr>
                <a:tableStyleId>{5C22544A-7EE6-4342-B048-85BDC9FD1C3A}</a:tableStyleId>
              </a:tblPr>
              <a:tblGrid>
                <a:gridCol w="798037">
                  <a:extLst>
                    <a:ext uri="{9D8B030D-6E8A-4147-A177-3AD203B41FA5}">
                      <a16:colId xmlns:a16="http://schemas.microsoft.com/office/drawing/2014/main" val="3784710498"/>
                    </a:ext>
                  </a:extLst>
                </a:gridCol>
                <a:gridCol w="639603">
                  <a:extLst>
                    <a:ext uri="{9D8B030D-6E8A-4147-A177-3AD203B41FA5}">
                      <a16:colId xmlns:a16="http://schemas.microsoft.com/office/drawing/2014/main" val="2173557743"/>
                    </a:ext>
                  </a:extLst>
                </a:gridCol>
              </a:tblGrid>
              <a:tr h="182880">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effectLst/>
                        </a:rPr>
                        <a:t>s1</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55638502"/>
                  </a:ext>
                </a:extLst>
              </a:tr>
              <a:tr h="182880">
                <a:tc>
                  <a:txBody>
                    <a:bodyPr/>
                    <a:lstStyle/>
                    <a:p>
                      <a:pPr algn="l" fontAlgn="b"/>
                      <a:r>
                        <a:rPr lang="en-IN" sz="1100" u="none" strike="noStrike">
                          <a:effectLst/>
                        </a:rPr>
                        <a:t>(Intercept)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3E+01</a:t>
                      </a:r>
                    </a:p>
                  </a:txBody>
                  <a:tcPr marL="7620" marR="7620" marT="7620" marB="0" anchor="b"/>
                </a:tc>
                <a:extLst>
                  <a:ext uri="{0D108BD9-81ED-4DB2-BD59-A6C34878D82A}">
                    <a16:rowId xmlns:a16="http://schemas.microsoft.com/office/drawing/2014/main" val="1711267748"/>
                  </a:ext>
                </a:extLst>
              </a:tr>
              <a:tr h="182880">
                <a:tc>
                  <a:txBody>
                    <a:bodyPr/>
                    <a:lstStyle/>
                    <a:p>
                      <a:pPr algn="l" fontAlgn="b"/>
                      <a:r>
                        <a:rPr lang="en-IN" sz="1100" u="none" strike="noStrike">
                          <a:effectLst/>
                        </a:rPr>
                        <a:t>crim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-1E-01</a:t>
                      </a:r>
                    </a:p>
                  </a:txBody>
                  <a:tcPr marL="7620" marR="7620" marT="7620" marB="0" anchor="b"/>
                </a:tc>
                <a:extLst>
                  <a:ext uri="{0D108BD9-81ED-4DB2-BD59-A6C34878D82A}">
                    <a16:rowId xmlns:a16="http://schemas.microsoft.com/office/drawing/2014/main" val="3496239948"/>
                  </a:ext>
                </a:extLst>
              </a:tr>
              <a:tr h="182880">
                <a:tc>
                  <a:txBody>
                    <a:bodyPr/>
                    <a:lstStyle/>
                    <a:p>
                      <a:pPr algn="l" fontAlgn="b"/>
                      <a:r>
                        <a:rPr lang="en-IN" sz="1100" u="none" strike="noStrike">
                          <a:effectLst/>
                        </a:rPr>
                        <a:t>zn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4E-02</a:t>
                      </a:r>
                    </a:p>
                  </a:txBody>
                  <a:tcPr marL="7620" marR="7620" marT="7620" marB="0" anchor="b"/>
                </a:tc>
                <a:extLst>
                  <a:ext uri="{0D108BD9-81ED-4DB2-BD59-A6C34878D82A}">
                    <a16:rowId xmlns:a16="http://schemas.microsoft.com/office/drawing/2014/main" val="2907120046"/>
                  </a:ext>
                </a:extLst>
              </a:tr>
              <a:tr h="182880">
                <a:tc>
                  <a:txBody>
                    <a:bodyPr/>
                    <a:lstStyle/>
                    <a:p>
                      <a:pPr algn="l" fontAlgn="b"/>
                      <a:r>
                        <a:rPr lang="en-IN" sz="1100" u="none" strike="noStrike">
                          <a:effectLst/>
                        </a:rPr>
                        <a:t>indus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-2E-07</a:t>
                      </a:r>
                    </a:p>
                  </a:txBody>
                  <a:tcPr marL="7620" marR="7620" marT="7620" marB="0" anchor="b"/>
                </a:tc>
                <a:extLst>
                  <a:ext uri="{0D108BD9-81ED-4DB2-BD59-A6C34878D82A}">
                    <a16:rowId xmlns:a16="http://schemas.microsoft.com/office/drawing/2014/main" val="2466457032"/>
                  </a:ext>
                </a:extLst>
              </a:tr>
              <a:tr h="182880">
                <a:tc>
                  <a:txBody>
                    <a:bodyPr/>
                    <a:lstStyle/>
                    <a:p>
                      <a:pPr algn="l" fontAlgn="b"/>
                      <a:r>
                        <a:rPr lang="en-IN" sz="1100" u="none" strike="noStrike">
                          <a:effectLst/>
                        </a:rPr>
                        <a:t>chas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4E+00</a:t>
                      </a:r>
                    </a:p>
                  </a:txBody>
                  <a:tcPr marL="7620" marR="7620" marT="7620" marB="0" anchor="b"/>
                </a:tc>
                <a:extLst>
                  <a:ext uri="{0D108BD9-81ED-4DB2-BD59-A6C34878D82A}">
                    <a16:rowId xmlns:a16="http://schemas.microsoft.com/office/drawing/2014/main" val="3924408335"/>
                  </a:ext>
                </a:extLst>
              </a:tr>
              <a:tr h="182880">
                <a:tc>
                  <a:txBody>
                    <a:bodyPr/>
                    <a:lstStyle/>
                    <a:p>
                      <a:pPr algn="l" fontAlgn="b"/>
                      <a:r>
                        <a:rPr lang="en-IN" sz="1100" u="none" strike="noStrike">
                          <a:effectLst/>
                        </a:rPr>
                        <a:t>nox</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-2E+01</a:t>
                      </a:r>
                    </a:p>
                  </a:txBody>
                  <a:tcPr marL="7620" marR="7620" marT="7620" marB="0" anchor="b"/>
                </a:tc>
                <a:extLst>
                  <a:ext uri="{0D108BD9-81ED-4DB2-BD59-A6C34878D82A}">
                    <a16:rowId xmlns:a16="http://schemas.microsoft.com/office/drawing/2014/main" val="1094556152"/>
                  </a:ext>
                </a:extLst>
              </a:tr>
              <a:tr h="182880">
                <a:tc>
                  <a:txBody>
                    <a:bodyPr/>
                    <a:lstStyle/>
                    <a:p>
                      <a:pPr algn="l" fontAlgn="b"/>
                      <a:r>
                        <a:rPr lang="en-IN" sz="1100" u="none" strike="noStrike">
                          <a:effectLst/>
                        </a:rPr>
                        <a:t>rm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4E+00</a:t>
                      </a:r>
                    </a:p>
                  </a:txBody>
                  <a:tcPr marL="7620" marR="7620" marT="7620" marB="0" anchor="b"/>
                </a:tc>
                <a:extLst>
                  <a:ext uri="{0D108BD9-81ED-4DB2-BD59-A6C34878D82A}">
                    <a16:rowId xmlns:a16="http://schemas.microsoft.com/office/drawing/2014/main" val="3291262214"/>
                  </a:ext>
                </a:extLst>
              </a:tr>
              <a:tr h="182880">
                <a:tc>
                  <a:txBody>
                    <a:bodyPr/>
                    <a:lstStyle/>
                    <a:p>
                      <a:pPr algn="l" fontAlgn="b"/>
                      <a:r>
                        <a:rPr lang="en-IN" sz="1100" u="none" strike="noStrike">
                          <a:effectLst/>
                        </a:rPr>
                        <a:t>age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-1E-02</a:t>
                      </a:r>
                    </a:p>
                  </a:txBody>
                  <a:tcPr marL="7620" marR="7620" marT="7620" marB="0" anchor="b"/>
                </a:tc>
                <a:extLst>
                  <a:ext uri="{0D108BD9-81ED-4DB2-BD59-A6C34878D82A}">
                    <a16:rowId xmlns:a16="http://schemas.microsoft.com/office/drawing/2014/main" val="3761764541"/>
                  </a:ext>
                </a:extLst>
              </a:tr>
              <a:tr h="182880">
                <a:tc>
                  <a:txBody>
                    <a:bodyPr/>
                    <a:lstStyle/>
                    <a:p>
                      <a:pPr algn="l" fontAlgn="b"/>
                      <a:r>
                        <a:rPr lang="en-IN" sz="1100" u="none" strike="noStrike" dirty="0">
                          <a:effectLst/>
                        </a:rPr>
                        <a:t>dis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-1E+00</a:t>
                      </a:r>
                    </a:p>
                  </a:txBody>
                  <a:tcPr marL="7620" marR="7620" marT="7620" marB="0" anchor="b"/>
                </a:tc>
                <a:extLst>
                  <a:ext uri="{0D108BD9-81ED-4DB2-BD59-A6C34878D82A}">
                    <a16:rowId xmlns:a16="http://schemas.microsoft.com/office/drawing/2014/main" val="3640538775"/>
                  </a:ext>
                </a:extLst>
              </a:tr>
              <a:tr h="182880">
                <a:tc>
                  <a:txBody>
                    <a:bodyPr/>
                    <a:lstStyle/>
                    <a:p>
                      <a:pPr algn="l" fontAlgn="b"/>
                      <a:r>
                        <a:rPr lang="en-IN" sz="1100" u="none" strike="noStrike">
                          <a:effectLst/>
                        </a:rPr>
                        <a:t>rad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2E-01</a:t>
                      </a:r>
                    </a:p>
                  </a:txBody>
                  <a:tcPr marL="7620" marR="7620" marT="7620" marB="0" anchor="b"/>
                </a:tc>
                <a:extLst>
                  <a:ext uri="{0D108BD9-81ED-4DB2-BD59-A6C34878D82A}">
                    <a16:rowId xmlns:a16="http://schemas.microsoft.com/office/drawing/2014/main" val="1561959508"/>
                  </a:ext>
                </a:extLst>
              </a:tr>
              <a:tr h="182880">
                <a:tc>
                  <a:txBody>
                    <a:bodyPr/>
                    <a:lstStyle/>
                    <a:p>
                      <a:pPr algn="l" fontAlgn="b"/>
                      <a:r>
                        <a:rPr lang="en-IN" sz="1100" u="none" strike="noStrike">
                          <a:effectLst/>
                        </a:rPr>
                        <a:t>tax</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-1E-02</a:t>
                      </a:r>
                    </a:p>
                  </a:txBody>
                  <a:tcPr marL="7620" marR="7620" marT="7620" marB="0" anchor="b"/>
                </a:tc>
                <a:extLst>
                  <a:ext uri="{0D108BD9-81ED-4DB2-BD59-A6C34878D82A}">
                    <a16:rowId xmlns:a16="http://schemas.microsoft.com/office/drawing/2014/main" val="963497785"/>
                  </a:ext>
                </a:extLst>
              </a:tr>
              <a:tr h="182880">
                <a:tc>
                  <a:txBody>
                    <a:bodyPr/>
                    <a:lstStyle/>
                    <a:p>
                      <a:pPr algn="l" fontAlgn="b"/>
                      <a:r>
                        <a:rPr lang="en-IN" sz="1100" u="none" strike="noStrike">
                          <a:effectLst/>
                        </a:rPr>
                        <a:t>ptratio</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-9E-01</a:t>
                      </a:r>
                    </a:p>
                  </a:txBody>
                  <a:tcPr marL="7620" marR="7620" marT="7620" marB="0" anchor="b"/>
                </a:tc>
                <a:extLst>
                  <a:ext uri="{0D108BD9-81ED-4DB2-BD59-A6C34878D82A}">
                    <a16:rowId xmlns:a16="http://schemas.microsoft.com/office/drawing/2014/main" val="2194679313"/>
                  </a:ext>
                </a:extLst>
              </a:tr>
              <a:tr h="182880">
                <a:tc>
                  <a:txBody>
                    <a:bodyPr/>
                    <a:lstStyle/>
                    <a:p>
                      <a:pPr algn="l" fontAlgn="b"/>
                      <a:r>
                        <a:rPr lang="en-IN" sz="1100" u="none" strike="noStrike">
                          <a:effectLst/>
                        </a:rPr>
                        <a:t>black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1E-02</a:t>
                      </a:r>
                    </a:p>
                  </a:txBody>
                  <a:tcPr marL="7620" marR="7620" marT="7620" marB="0" anchor="b"/>
                </a:tc>
                <a:extLst>
                  <a:ext uri="{0D108BD9-81ED-4DB2-BD59-A6C34878D82A}">
                    <a16:rowId xmlns:a16="http://schemas.microsoft.com/office/drawing/2014/main" val="3120290738"/>
                  </a:ext>
                </a:extLst>
              </a:tr>
              <a:tr h="182880">
                <a:tc>
                  <a:txBody>
                    <a:bodyPr/>
                    <a:lstStyle/>
                    <a:p>
                      <a:pPr algn="l" fontAlgn="b"/>
                      <a:r>
                        <a:rPr lang="en-IN" sz="1100" u="none" strike="noStrike">
                          <a:effectLst/>
                        </a:rPr>
                        <a:t>lstat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-5E-01</a:t>
                      </a:r>
                    </a:p>
                  </a:txBody>
                  <a:tcPr marL="7620" marR="7620" marT="7620" marB="0" anchor="b"/>
                </a:tc>
                <a:extLst>
                  <a:ext uri="{0D108BD9-81ED-4DB2-BD59-A6C34878D82A}">
                    <a16:rowId xmlns:a16="http://schemas.microsoft.com/office/drawing/2014/main" val="805129342"/>
                  </a:ext>
                </a:extLst>
              </a:tr>
            </a:tbl>
          </a:graphicData>
        </a:graphic>
      </p:graphicFrame>
      <p:pic>
        <p:nvPicPr>
          <p:cNvPr id="28" name="Picture 27">
            <a:extLst>
              <a:ext uri="{FF2B5EF4-FFF2-40B4-BE49-F238E27FC236}">
                <a16:creationId xmlns:a16="http://schemas.microsoft.com/office/drawing/2014/main" id="{97860B82-4D68-480B-A402-D3B2CBBF413A}"/>
              </a:ext>
            </a:extLst>
          </p:cNvPr>
          <p:cNvPicPr>
            <a:picLocks noChangeAspect="1"/>
          </p:cNvPicPr>
          <p:nvPr/>
        </p:nvPicPr>
        <p:blipFill>
          <a:blip r:embed="rId2"/>
          <a:stretch>
            <a:fillRect/>
          </a:stretch>
        </p:blipFill>
        <p:spPr>
          <a:xfrm>
            <a:off x="6722868" y="1746802"/>
            <a:ext cx="3931920" cy="2305443"/>
          </a:xfrm>
          <a:prstGeom prst="rect">
            <a:avLst/>
          </a:prstGeom>
        </p:spPr>
      </p:pic>
      <p:sp>
        <p:nvSpPr>
          <p:cNvPr id="29" name="TextBox 28">
            <a:extLst>
              <a:ext uri="{FF2B5EF4-FFF2-40B4-BE49-F238E27FC236}">
                <a16:creationId xmlns:a16="http://schemas.microsoft.com/office/drawing/2014/main" id="{DE5909C2-F397-490B-AB54-1FA9D27111D1}"/>
              </a:ext>
            </a:extLst>
          </p:cNvPr>
          <p:cNvSpPr txBox="1"/>
          <p:nvPr/>
        </p:nvSpPr>
        <p:spPr>
          <a:xfrm>
            <a:off x="901700" y="1377470"/>
            <a:ext cx="2214120"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Lambda.min</a:t>
            </a:r>
            <a:r>
              <a:rPr lang="en-US" dirty="0">
                <a:latin typeface="Times New Roman" panose="02020603050405020304" pitchFamily="18" charset="0"/>
                <a:cs typeface="Times New Roman" panose="02020603050405020304" pitchFamily="18" charset="0"/>
              </a:rPr>
              <a:t> Coefficient Table</a:t>
            </a:r>
            <a:endParaRPr lang="en-IN"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C36AC76B-F81A-480B-9198-6ACF9D91FCBE}"/>
              </a:ext>
            </a:extLst>
          </p:cNvPr>
          <p:cNvSpPr txBox="1"/>
          <p:nvPr/>
        </p:nvSpPr>
        <p:spPr>
          <a:xfrm>
            <a:off x="3971537" y="1377470"/>
            <a:ext cx="192126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Lambda.1se  Coefficient Table</a:t>
            </a:r>
            <a:endParaRPr lang="en-IN" dirty="0">
              <a:latin typeface="Times New Roman" panose="02020603050405020304" pitchFamily="18" charset="0"/>
              <a:cs typeface="Times New Roman" panose="02020603050405020304" pitchFamily="18" charset="0"/>
            </a:endParaRPr>
          </a:p>
        </p:txBody>
      </p:sp>
      <p:graphicFrame>
        <p:nvGraphicFramePr>
          <p:cNvPr id="31" name="Table 30">
            <a:extLst>
              <a:ext uri="{FF2B5EF4-FFF2-40B4-BE49-F238E27FC236}">
                <a16:creationId xmlns:a16="http://schemas.microsoft.com/office/drawing/2014/main" id="{5AAAA7B1-0872-4C37-8241-0FE1B0C2A192}"/>
              </a:ext>
            </a:extLst>
          </p:cNvPr>
          <p:cNvGraphicFramePr>
            <a:graphicFrameLocks noGrp="1"/>
          </p:cNvGraphicFramePr>
          <p:nvPr>
            <p:extLst>
              <p:ext uri="{D42A27DB-BD31-4B8C-83A1-F6EECF244321}">
                <p14:modId xmlns:p14="http://schemas.microsoft.com/office/powerpoint/2010/main" val="822947470"/>
              </p:ext>
            </p:extLst>
          </p:nvPr>
        </p:nvGraphicFramePr>
        <p:xfrm>
          <a:off x="4065269" y="2036595"/>
          <a:ext cx="1362710" cy="2743200"/>
        </p:xfrm>
        <a:graphic>
          <a:graphicData uri="http://schemas.openxmlformats.org/drawingml/2006/table">
            <a:tbl>
              <a:tblPr>
                <a:tableStyleId>{5C22544A-7EE6-4342-B048-85BDC9FD1C3A}</a:tableStyleId>
              </a:tblPr>
              <a:tblGrid>
                <a:gridCol w="742671">
                  <a:extLst>
                    <a:ext uri="{9D8B030D-6E8A-4147-A177-3AD203B41FA5}">
                      <a16:colId xmlns:a16="http://schemas.microsoft.com/office/drawing/2014/main" val="447753755"/>
                    </a:ext>
                  </a:extLst>
                </a:gridCol>
                <a:gridCol w="620039">
                  <a:extLst>
                    <a:ext uri="{9D8B030D-6E8A-4147-A177-3AD203B41FA5}">
                      <a16:colId xmlns:a16="http://schemas.microsoft.com/office/drawing/2014/main" val="2157936387"/>
                    </a:ext>
                  </a:extLst>
                </a:gridCol>
              </a:tblGrid>
              <a:tr h="182880">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effectLst/>
                        </a:rPr>
                        <a:t>s1</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57589605"/>
                  </a:ext>
                </a:extLst>
              </a:tr>
              <a:tr h="182880">
                <a:tc>
                  <a:txBody>
                    <a:bodyPr/>
                    <a:lstStyle/>
                    <a:p>
                      <a:pPr algn="l" fontAlgn="b"/>
                      <a:r>
                        <a:rPr lang="en-IN" sz="1100" u="none" strike="noStrike">
                          <a:effectLst/>
                        </a:rPr>
                        <a:t>(Intercept)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18.78</a:t>
                      </a:r>
                    </a:p>
                  </a:txBody>
                  <a:tcPr marL="7620" marR="7620" marT="7620" marB="0" anchor="b"/>
                </a:tc>
                <a:extLst>
                  <a:ext uri="{0D108BD9-81ED-4DB2-BD59-A6C34878D82A}">
                    <a16:rowId xmlns:a16="http://schemas.microsoft.com/office/drawing/2014/main" val="2682326722"/>
                  </a:ext>
                </a:extLst>
              </a:tr>
              <a:tr h="182880">
                <a:tc>
                  <a:txBody>
                    <a:bodyPr/>
                    <a:lstStyle/>
                    <a:p>
                      <a:pPr algn="l" fontAlgn="b"/>
                      <a:r>
                        <a:rPr lang="en-IN" sz="1100" u="none" strike="noStrike">
                          <a:effectLst/>
                        </a:rPr>
                        <a:t>crim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-0.04</a:t>
                      </a:r>
                    </a:p>
                  </a:txBody>
                  <a:tcPr marL="7620" marR="7620" marT="7620" marB="0" anchor="b"/>
                </a:tc>
                <a:extLst>
                  <a:ext uri="{0D108BD9-81ED-4DB2-BD59-A6C34878D82A}">
                    <a16:rowId xmlns:a16="http://schemas.microsoft.com/office/drawing/2014/main" val="3524773807"/>
                  </a:ext>
                </a:extLst>
              </a:tr>
              <a:tr h="182880">
                <a:tc>
                  <a:txBody>
                    <a:bodyPr/>
                    <a:lstStyle/>
                    <a:p>
                      <a:pPr algn="l" fontAlgn="b"/>
                      <a:r>
                        <a:rPr lang="en-IN" sz="1100" u="none" strike="noStrike">
                          <a:effectLst/>
                        </a:rPr>
                        <a:t>zn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0.01</a:t>
                      </a:r>
                    </a:p>
                  </a:txBody>
                  <a:tcPr marL="7620" marR="7620" marT="7620" marB="0" anchor="b"/>
                </a:tc>
                <a:extLst>
                  <a:ext uri="{0D108BD9-81ED-4DB2-BD59-A6C34878D82A}">
                    <a16:rowId xmlns:a16="http://schemas.microsoft.com/office/drawing/2014/main" val="338885339"/>
                  </a:ext>
                </a:extLst>
              </a:tr>
              <a:tr h="182880">
                <a:tc>
                  <a:txBody>
                    <a:bodyPr/>
                    <a:lstStyle/>
                    <a:p>
                      <a:pPr algn="l" fontAlgn="b"/>
                      <a:r>
                        <a:rPr lang="en-IN" sz="1100" u="none" strike="noStrike">
                          <a:effectLst/>
                        </a:rPr>
                        <a:t>indus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-0.01</a:t>
                      </a:r>
                    </a:p>
                  </a:txBody>
                  <a:tcPr marL="7620" marR="7620" marT="7620" marB="0" anchor="b"/>
                </a:tc>
                <a:extLst>
                  <a:ext uri="{0D108BD9-81ED-4DB2-BD59-A6C34878D82A}">
                    <a16:rowId xmlns:a16="http://schemas.microsoft.com/office/drawing/2014/main" val="1181540571"/>
                  </a:ext>
                </a:extLst>
              </a:tr>
              <a:tr h="182880">
                <a:tc>
                  <a:txBody>
                    <a:bodyPr/>
                    <a:lstStyle/>
                    <a:p>
                      <a:pPr algn="l" fontAlgn="b"/>
                      <a:r>
                        <a:rPr lang="en-IN" sz="1100" u="none" strike="noStrike">
                          <a:effectLst/>
                        </a:rPr>
                        <a:t>chas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3.41</a:t>
                      </a:r>
                    </a:p>
                  </a:txBody>
                  <a:tcPr marL="7620" marR="7620" marT="7620" marB="0" anchor="b"/>
                </a:tc>
                <a:extLst>
                  <a:ext uri="{0D108BD9-81ED-4DB2-BD59-A6C34878D82A}">
                    <a16:rowId xmlns:a16="http://schemas.microsoft.com/office/drawing/2014/main" val="384177029"/>
                  </a:ext>
                </a:extLst>
              </a:tr>
              <a:tr h="182880">
                <a:tc>
                  <a:txBody>
                    <a:bodyPr/>
                    <a:lstStyle/>
                    <a:p>
                      <a:pPr algn="l" fontAlgn="b"/>
                      <a:r>
                        <a:rPr lang="en-IN" sz="1100" u="none" strike="noStrike">
                          <a:effectLst/>
                        </a:rPr>
                        <a:t>nox</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-9.28</a:t>
                      </a:r>
                    </a:p>
                  </a:txBody>
                  <a:tcPr marL="7620" marR="7620" marT="7620" marB="0" anchor="b"/>
                </a:tc>
                <a:extLst>
                  <a:ext uri="{0D108BD9-81ED-4DB2-BD59-A6C34878D82A}">
                    <a16:rowId xmlns:a16="http://schemas.microsoft.com/office/drawing/2014/main" val="2938961225"/>
                  </a:ext>
                </a:extLst>
              </a:tr>
              <a:tr h="182880">
                <a:tc>
                  <a:txBody>
                    <a:bodyPr/>
                    <a:lstStyle/>
                    <a:p>
                      <a:pPr algn="l" fontAlgn="b"/>
                      <a:r>
                        <a:rPr lang="en-IN" sz="1100" u="none" strike="noStrike">
                          <a:effectLst/>
                        </a:rPr>
                        <a:t>rm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4.57</a:t>
                      </a:r>
                    </a:p>
                  </a:txBody>
                  <a:tcPr marL="7620" marR="7620" marT="7620" marB="0" anchor="b"/>
                </a:tc>
                <a:extLst>
                  <a:ext uri="{0D108BD9-81ED-4DB2-BD59-A6C34878D82A}">
                    <a16:rowId xmlns:a16="http://schemas.microsoft.com/office/drawing/2014/main" val="2824765000"/>
                  </a:ext>
                </a:extLst>
              </a:tr>
              <a:tr h="182880">
                <a:tc>
                  <a:txBody>
                    <a:bodyPr/>
                    <a:lstStyle/>
                    <a:p>
                      <a:pPr algn="l" fontAlgn="b"/>
                      <a:r>
                        <a:rPr lang="en-IN" sz="1100" u="none" strike="noStrike">
                          <a:effectLst/>
                        </a:rPr>
                        <a:t>age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tc>
                <a:extLst>
                  <a:ext uri="{0D108BD9-81ED-4DB2-BD59-A6C34878D82A}">
                    <a16:rowId xmlns:a16="http://schemas.microsoft.com/office/drawing/2014/main" val="4179657468"/>
                  </a:ext>
                </a:extLst>
              </a:tr>
              <a:tr h="182880">
                <a:tc>
                  <a:txBody>
                    <a:bodyPr/>
                    <a:lstStyle/>
                    <a:p>
                      <a:pPr algn="l" fontAlgn="b"/>
                      <a:r>
                        <a:rPr lang="en-IN" sz="1100" u="none" strike="noStrike">
                          <a:effectLst/>
                        </a:rPr>
                        <a:t>dis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-0.67</a:t>
                      </a:r>
                    </a:p>
                  </a:txBody>
                  <a:tcPr marL="7620" marR="7620" marT="7620" marB="0" anchor="b"/>
                </a:tc>
                <a:extLst>
                  <a:ext uri="{0D108BD9-81ED-4DB2-BD59-A6C34878D82A}">
                    <a16:rowId xmlns:a16="http://schemas.microsoft.com/office/drawing/2014/main" val="4186550547"/>
                  </a:ext>
                </a:extLst>
              </a:tr>
              <a:tr h="182880">
                <a:tc>
                  <a:txBody>
                    <a:bodyPr/>
                    <a:lstStyle/>
                    <a:p>
                      <a:pPr algn="l" fontAlgn="b"/>
                      <a:r>
                        <a:rPr lang="en-IN" sz="1100" u="none" strike="noStrike">
                          <a:effectLst/>
                        </a:rPr>
                        <a:t>rad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tc>
                <a:extLst>
                  <a:ext uri="{0D108BD9-81ED-4DB2-BD59-A6C34878D82A}">
                    <a16:rowId xmlns:a16="http://schemas.microsoft.com/office/drawing/2014/main" val="3997801831"/>
                  </a:ext>
                </a:extLst>
              </a:tr>
              <a:tr h="182880">
                <a:tc>
                  <a:txBody>
                    <a:bodyPr/>
                    <a:lstStyle/>
                    <a:p>
                      <a:pPr algn="l" fontAlgn="b"/>
                      <a:r>
                        <a:rPr lang="en-IN" sz="1100" u="none" strike="noStrike">
                          <a:effectLst/>
                        </a:rPr>
                        <a:t>tax</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0.00</a:t>
                      </a:r>
                    </a:p>
                  </a:txBody>
                  <a:tcPr marL="7620" marR="7620" marT="7620" marB="0" anchor="b"/>
                </a:tc>
                <a:extLst>
                  <a:ext uri="{0D108BD9-81ED-4DB2-BD59-A6C34878D82A}">
                    <a16:rowId xmlns:a16="http://schemas.microsoft.com/office/drawing/2014/main" val="3616534561"/>
                  </a:ext>
                </a:extLst>
              </a:tr>
              <a:tr h="182880">
                <a:tc>
                  <a:txBody>
                    <a:bodyPr/>
                    <a:lstStyle/>
                    <a:p>
                      <a:pPr algn="l" fontAlgn="b"/>
                      <a:r>
                        <a:rPr lang="en-IN" sz="1100" u="none" strike="noStrike">
                          <a:effectLst/>
                        </a:rPr>
                        <a:t>ptratio</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-0.76</a:t>
                      </a:r>
                    </a:p>
                  </a:txBody>
                  <a:tcPr marL="7620" marR="7620" marT="7620" marB="0" anchor="b"/>
                </a:tc>
                <a:extLst>
                  <a:ext uri="{0D108BD9-81ED-4DB2-BD59-A6C34878D82A}">
                    <a16:rowId xmlns:a16="http://schemas.microsoft.com/office/drawing/2014/main" val="1052403579"/>
                  </a:ext>
                </a:extLst>
              </a:tr>
              <a:tr h="182880">
                <a:tc>
                  <a:txBody>
                    <a:bodyPr/>
                    <a:lstStyle/>
                    <a:p>
                      <a:pPr algn="l" fontAlgn="b"/>
                      <a:r>
                        <a:rPr lang="en-IN" sz="1100" u="none" strike="noStrike">
                          <a:effectLst/>
                        </a:rPr>
                        <a:t>black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0.01</a:t>
                      </a:r>
                    </a:p>
                  </a:txBody>
                  <a:tcPr marL="7620" marR="7620" marT="7620" marB="0" anchor="b"/>
                </a:tc>
                <a:extLst>
                  <a:ext uri="{0D108BD9-81ED-4DB2-BD59-A6C34878D82A}">
                    <a16:rowId xmlns:a16="http://schemas.microsoft.com/office/drawing/2014/main" val="3660362730"/>
                  </a:ext>
                </a:extLst>
              </a:tr>
              <a:tr h="182880">
                <a:tc>
                  <a:txBody>
                    <a:bodyPr/>
                    <a:lstStyle/>
                    <a:p>
                      <a:pPr algn="l" fontAlgn="b"/>
                      <a:r>
                        <a:rPr lang="en-IN" sz="1100" u="none" strike="noStrike">
                          <a:effectLst/>
                        </a:rPr>
                        <a:t>lstat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-0.47</a:t>
                      </a:r>
                    </a:p>
                  </a:txBody>
                  <a:tcPr marL="7620" marR="7620" marT="7620" marB="0" anchor="b"/>
                </a:tc>
                <a:extLst>
                  <a:ext uri="{0D108BD9-81ED-4DB2-BD59-A6C34878D82A}">
                    <a16:rowId xmlns:a16="http://schemas.microsoft.com/office/drawing/2014/main" val="1411270238"/>
                  </a:ext>
                </a:extLst>
              </a:tr>
            </a:tbl>
          </a:graphicData>
        </a:graphic>
      </p:graphicFrame>
      <p:sp>
        <p:nvSpPr>
          <p:cNvPr id="32" name="TextBox 31">
            <a:extLst>
              <a:ext uri="{FF2B5EF4-FFF2-40B4-BE49-F238E27FC236}">
                <a16:creationId xmlns:a16="http://schemas.microsoft.com/office/drawing/2014/main" id="{BD77FA41-0412-4AE5-8BF9-BAD382EBDF1A}"/>
              </a:ext>
            </a:extLst>
          </p:cNvPr>
          <p:cNvSpPr txBox="1"/>
          <p:nvPr/>
        </p:nvSpPr>
        <p:spPr>
          <a:xfrm>
            <a:off x="6722868" y="1380165"/>
            <a:ext cx="261925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Cross Validation Plot</a:t>
            </a:r>
            <a:endParaRPr lang="en-IN" dirty="0">
              <a:latin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a16="http://schemas.microsoft.com/office/drawing/2014/main" id="{3B111972-D210-480F-93F0-79970EA44365}"/>
              </a:ext>
            </a:extLst>
          </p:cNvPr>
          <p:cNvPicPr>
            <a:picLocks noChangeAspect="1"/>
          </p:cNvPicPr>
          <p:nvPr/>
        </p:nvPicPr>
        <p:blipFill>
          <a:blip r:embed="rId3"/>
          <a:stretch>
            <a:fillRect/>
          </a:stretch>
        </p:blipFill>
        <p:spPr>
          <a:xfrm>
            <a:off x="6879839" y="4417774"/>
            <a:ext cx="3931920" cy="2103703"/>
          </a:xfrm>
          <a:prstGeom prst="rect">
            <a:avLst/>
          </a:prstGeom>
        </p:spPr>
      </p:pic>
      <p:sp>
        <p:nvSpPr>
          <p:cNvPr id="34" name="TextBox 33">
            <a:extLst>
              <a:ext uri="{FF2B5EF4-FFF2-40B4-BE49-F238E27FC236}">
                <a16:creationId xmlns:a16="http://schemas.microsoft.com/office/drawing/2014/main" id="{A8D05D63-5430-4935-AF6E-C2240ED8F6A7}"/>
              </a:ext>
            </a:extLst>
          </p:cNvPr>
          <p:cNvSpPr txBox="1"/>
          <p:nvPr/>
        </p:nvSpPr>
        <p:spPr>
          <a:xfrm>
            <a:off x="6736964" y="4048442"/>
            <a:ext cx="347714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Log Lambda vs Coefficient plot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341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6E1D1F-2422-4986-A236-4D85F8D1B4F1}"/>
              </a:ext>
            </a:extLst>
          </p:cNvPr>
          <p:cNvSpPr>
            <a:spLocks noGrp="1"/>
          </p:cNvSpPr>
          <p:nvPr>
            <p:ph type="title"/>
          </p:nvPr>
        </p:nvSpPr>
        <p:spPr>
          <a:xfrm>
            <a:off x="643467" y="321734"/>
            <a:ext cx="10905066" cy="1135737"/>
          </a:xfrm>
        </p:spPr>
        <p:txBody>
          <a:bodyPr>
            <a:normAutofit/>
          </a:bodyPr>
          <a:lstStyle/>
          <a:p>
            <a:r>
              <a:rPr lang="en-US" sz="3600" b="1" dirty="0">
                <a:latin typeface="Times New Roman" panose="02020603050405020304" pitchFamily="18" charset="0"/>
                <a:cs typeface="Times New Roman" panose="02020603050405020304" pitchFamily="18" charset="0"/>
              </a:rPr>
              <a:t>Model Evaluation</a:t>
            </a:r>
            <a:endParaRPr lang="en-IN" sz="3600" b="1"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7" name="Table 4">
            <a:extLst>
              <a:ext uri="{FF2B5EF4-FFF2-40B4-BE49-F238E27FC236}">
                <a16:creationId xmlns:a16="http://schemas.microsoft.com/office/drawing/2014/main" id="{0FC7B47B-2594-410D-8D3E-C54245C63362}"/>
              </a:ext>
            </a:extLst>
          </p:cNvPr>
          <p:cNvGraphicFramePr>
            <a:graphicFrameLocks/>
          </p:cNvGraphicFramePr>
          <p:nvPr>
            <p:extLst>
              <p:ext uri="{D42A27DB-BD31-4B8C-83A1-F6EECF244321}">
                <p14:modId xmlns:p14="http://schemas.microsoft.com/office/powerpoint/2010/main" val="1176051908"/>
              </p:ext>
            </p:extLst>
          </p:nvPr>
        </p:nvGraphicFramePr>
        <p:xfrm>
          <a:off x="2285477" y="1463901"/>
          <a:ext cx="8289665" cy="3930198"/>
        </p:xfrm>
        <a:graphic>
          <a:graphicData uri="http://schemas.openxmlformats.org/drawingml/2006/table">
            <a:tbl>
              <a:tblPr firstRow="1" bandRow="1">
                <a:tableStyleId>{5C22544A-7EE6-4342-B048-85BDC9FD1C3A}</a:tableStyleId>
              </a:tblPr>
              <a:tblGrid>
                <a:gridCol w="1471814">
                  <a:extLst>
                    <a:ext uri="{9D8B030D-6E8A-4147-A177-3AD203B41FA5}">
                      <a16:colId xmlns:a16="http://schemas.microsoft.com/office/drawing/2014/main" val="3052127174"/>
                    </a:ext>
                  </a:extLst>
                </a:gridCol>
                <a:gridCol w="4705989">
                  <a:extLst>
                    <a:ext uri="{9D8B030D-6E8A-4147-A177-3AD203B41FA5}">
                      <a16:colId xmlns:a16="http://schemas.microsoft.com/office/drawing/2014/main" val="398577615"/>
                    </a:ext>
                  </a:extLst>
                </a:gridCol>
                <a:gridCol w="2111862">
                  <a:extLst>
                    <a:ext uri="{9D8B030D-6E8A-4147-A177-3AD203B41FA5}">
                      <a16:colId xmlns:a16="http://schemas.microsoft.com/office/drawing/2014/main" val="3226032330"/>
                    </a:ext>
                  </a:extLst>
                </a:gridCol>
              </a:tblGrid>
              <a:tr h="547007">
                <a:tc>
                  <a:txBody>
                    <a:bodyPr/>
                    <a:lstStyle/>
                    <a:p>
                      <a:pPr algn="ctr"/>
                      <a:r>
                        <a:rPr lang="en-US" sz="1200" b="1" dirty="0">
                          <a:latin typeface="Times New Roman" panose="02020603050405020304" pitchFamily="18" charset="0"/>
                          <a:cs typeface="Times New Roman" panose="02020603050405020304" pitchFamily="18" charset="0"/>
                        </a:rPr>
                        <a:t>Method</a:t>
                      </a:r>
                      <a:endParaRPr lang="en-IN" sz="1200" b="1" dirty="0">
                        <a:latin typeface="Times New Roman" panose="02020603050405020304" pitchFamily="18" charset="0"/>
                        <a:cs typeface="Times New Roman" panose="02020603050405020304" pitchFamily="18" charset="0"/>
                      </a:endParaRPr>
                    </a:p>
                  </a:txBody>
                  <a:tcPr marL="61585" marR="61585" marT="30793" marB="30793"/>
                </a:tc>
                <a:tc>
                  <a:txBody>
                    <a:bodyPr/>
                    <a:lstStyle/>
                    <a:p>
                      <a:pPr algn="ctr"/>
                      <a:r>
                        <a:rPr lang="en-US" sz="1200" b="1" dirty="0">
                          <a:latin typeface="Times New Roman" panose="02020603050405020304" pitchFamily="18" charset="0"/>
                          <a:cs typeface="Times New Roman" panose="02020603050405020304" pitchFamily="18" charset="0"/>
                        </a:rPr>
                        <a:t>Selected Variables</a:t>
                      </a:r>
                      <a:endParaRPr lang="en-IN" sz="1200" b="1" dirty="0">
                        <a:latin typeface="Times New Roman" panose="02020603050405020304" pitchFamily="18" charset="0"/>
                        <a:cs typeface="Times New Roman" panose="02020603050405020304" pitchFamily="18" charset="0"/>
                      </a:endParaRPr>
                    </a:p>
                  </a:txBody>
                  <a:tcPr marL="61585" marR="61585" marT="30793" marB="30793"/>
                </a:tc>
                <a:tc>
                  <a:txBody>
                    <a:bodyPr/>
                    <a:lstStyle/>
                    <a:p>
                      <a:pPr algn="ctr"/>
                      <a:r>
                        <a:rPr lang="en-US" sz="1200" b="1" dirty="0">
                          <a:latin typeface="Times New Roman" panose="02020603050405020304" pitchFamily="18" charset="0"/>
                          <a:cs typeface="Times New Roman" panose="02020603050405020304" pitchFamily="18" charset="0"/>
                        </a:rPr>
                        <a:t>Model MSE (in-sample)</a:t>
                      </a:r>
                      <a:endParaRPr lang="en-IN" sz="1200" b="1" dirty="0">
                        <a:latin typeface="Times New Roman" panose="02020603050405020304" pitchFamily="18" charset="0"/>
                        <a:cs typeface="Times New Roman" panose="02020603050405020304" pitchFamily="18" charset="0"/>
                      </a:endParaRPr>
                    </a:p>
                  </a:txBody>
                  <a:tcPr marL="61585" marR="61585" marT="30793" marB="30793"/>
                </a:tc>
                <a:extLst>
                  <a:ext uri="{0D108BD9-81ED-4DB2-BD59-A6C34878D82A}">
                    <a16:rowId xmlns:a16="http://schemas.microsoft.com/office/drawing/2014/main" val="2054403232"/>
                  </a:ext>
                </a:extLst>
              </a:tr>
              <a:tr h="325023">
                <a:tc>
                  <a:txBody>
                    <a:bodyPr/>
                    <a:lstStyle/>
                    <a:p>
                      <a:pPr algn="ctr"/>
                      <a:r>
                        <a:rPr lang="en-US" sz="1200">
                          <a:latin typeface="Times New Roman" panose="02020603050405020304" pitchFamily="18" charset="0"/>
                          <a:cs typeface="Times New Roman" panose="02020603050405020304" pitchFamily="18" charset="0"/>
                        </a:rPr>
                        <a:t>Null model</a:t>
                      </a:r>
                      <a:endParaRPr lang="en-IN" sz="1200">
                        <a:latin typeface="Times New Roman" panose="02020603050405020304" pitchFamily="18" charset="0"/>
                        <a:cs typeface="Times New Roman" panose="02020603050405020304" pitchFamily="18" charset="0"/>
                      </a:endParaRPr>
                    </a:p>
                  </a:txBody>
                  <a:tcPr marL="61585" marR="61585" marT="30793" marB="30793"/>
                </a:tc>
                <a:tc>
                  <a:txBody>
                    <a:bodyPr/>
                    <a:lstStyle/>
                    <a:p>
                      <a:pPr algn="ctr"/>
                      <a:r>
                        <a:rPr lang="en-US"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marL="61585" marR="61585" marT="30793" marB="30793"/>
                </a:tc>
                <a:tc>
                  <a:txBody>
                    <a:bodyPr/>
                    <a:lstStyle/>
                    <a:p>
                      <a:pPr algn="ctr"/>
                      <a:r>
                        <a:rPr lang="en-IN" sz="1200">
                          <a:latin typeface="Times New Roman" panose="02020603050405020304" pitchFamily="18" charset="0"/>
                          <a:cs typeface="Times New Roman" panose="02020603050405020304" pitchFamily="18" charset="0"/>
                        </a:rPr>
                        <a:t>82.82</a:t>
                      </a:r>
                    </a:p>
                  </a:txBody>
                  <a:tcPr marL="61585" marR="61585" marT="30793" marB="30793"/>
                </a:tc>
                <a:extLst>
                  <a:ext uri="{0D108BD9-81ED-4DB2-BD59-A6C34878D82A}">
                    <a16:rowId xmlns:a16="http://schemas.microsoft.com/office/drawing/2014/main" val="1895685871"/>
                  </a:ext>
                </a:extLst>
              </a:tr>
              <a:tr h="325023">
                <a:tc>
                  <a:txBody>
                    <a:bodyPr/>
                    <a:lstStyle/>
                    <a:p>
                      <a:pPr algn="ctr"/>
                      <a:r>
                        <a:rPr lang="en-US" sz="1200">
                          <a:latin typeface="Times New Roman" panose="02020603050405020304" pitchFamily="18" charset="0"/>
                          <a:cs typeface="Times New Roman" panose="02020603050405020304" pitchFamily="18" charset="0"/>
                        </a:rPr>
                        <a:t>Full Model</a:t>
                      </a:r>
                      <a:endParaRPr lang="en-IN" sz="1200">
                        <a:latin typeface="Times New Roman" panose="02020603050405020304" pitchFamily="18" charset="0"/>
                        <a:cs typeface="Times New Roman" panose="02020603050405020304" pitchFamily="18" charset="0"/>
                      </a:endParaRPr>
                    </a:p>
                  </a:txBody>
                  <a:tcPr marL="61585" marR="61585" marT="30793" marB="30793"/>
                </a:tc>
                <a:tc>
                  <a:txBody>
                    <a:bodyPr/>
                    <a:lstStyle/>
                    <a:p>
                      <a:pPr algn="ctr"/>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txBody>
                  <a:tcPr marL="61585" marR="61585" marT="30793" marB="30793"/>
                </a:tc>
                <a:tc>
                  <a:txBody>
                    <a:bodyPr/>
                    <a:lstStyle/>
                    <a:p>
                      <a:pPr algn="ctr"/>
                      <a:r>
                        <a:rPr lang="en-IN" sz="1200">
                          <a:latin typeface="Times New Roman" panose="02020603050405020304" pitchFamily="18" charset="0"/>
                          <a:cs typeface="Times New Roman" panose="02020603050405020304" pitchFamily="18" charset="0"/>
                        </a:rPr>
                        <a:t>20.69</a:t>
                      </a:r>
                    </a:p>
                  </a:txBody>
                  <a:tcPr marL="61585" marR="61585" marT="30793" marB="30793"/>
                </a:tc>
                <a:extLst>
                  <a:ext uri="{0D108BD9-81ED-4DB2-BD59-A6C34878D82A}">
                    <a16:rowId xmlns:a16="http://schemas.microsoft.com/office/drawing/2014/main" val="904172215"/>
                  </a:ext>
                </a:extLst>
              </a:tr>
              <a:tr h="546629">
                <a:tc>
                  <a:txBody>
                    <a:bodyPr/>
                    <a:lstStyle/>
                    <a:p>
                      <a:pPr algn="ctr"/>
                      <a:r>
                        <a:rPr lang="en-US" sz="1200">
                          <a:latin typeface="Times New Roman" panose="02020603050405020304" pitchFamily="18" charset="0"/>
                          <a:cs typeface="Times New Roman" panose="02020603050405020304" pitchFamily="18" charset="0"/>
                        </a:rPr>
                        <a:t>Best Subset (BIC)</a:t>
                      </a:r>
                    </a:p>
                  </a:txBody>
                  <a:tcPr marL="61585" marR="61585" marT="30793" marB="30793"/>
                </a:tc>
                <a:tc>
                  <a:txBody>
                    <a:bodyPr/>
                    <a:lstStyle/>
                    <a:p>
                      <a:pPr algn="ctr"/>
                      <a:r>
                        <a:rPr lang="en-IN" sz="1200" dirty="0" err="1">
                          <a:latin typeface="Times New Roman" panose="02020603050405020304" pitchFamily="18" charset="0"/>
                          <a:cs typeface="Times New Roman" panose="02020603050405020304" pitchFamily="18" charset="0"/>
                        </a:rPr>
                        <a:t>crim+zn+chas+nox+rm+dis+rad+tax+ptratio+black+lstat</a:t>
                      </a:r>
                      <a:endParaRPr lang="en-IN" sz="1200" dirty="0">
                        <a:latin typeface="Times New Roman" panose="02020603050405020304" pitchFamily="18" charset="0"/>
                        <a:cs typeface="Times New Roman" panose="02020603050405020304" pitchFamily="18" charset="0"/>
                      </a:endParaRPr>
                    </a:p>
                  </a:txBody>
                  <a:tcPr marL="61585" marR="61585" marT="30793" marB="30793"/>
                </a:tc>
                <a:tc>
                  <a:txBody>
                    <a:bodyPr/>
                    <a:lstStyle/>
                    <a:p>
                      <a:pPr algn="ctr"/>
                      <a:r>
                        <a:rPr lang="en-IN" sz="1200">
                          <a:latin typeface="Times New Roman" panose="02020603050405020304" pitchFamily="18" charset="0"/>
                          <a:cs typeface="Times New Roman" panose="02020603050405020304" pitchFamily="18" charset="0"/>
                        </a:rPr>
                        <a:t>20.71</a:t>
                      </a:r>
                    </a:p>
                  </a:txBody>
                  <a:tcPr marL="61585" marR="61585" marT="30793" marB="30793"/>
                </a:tc>
                <a:extLst>
                  <a:ext uri="{0D108BD9-81ED-4DB2-BD59-A6C34878D82A}">
                    <a16:rowId xmlns:a16="http://schemas.microsoft.com/office/drawing/2014/main" val="969423236"/>
                  </a:ext>
                </a:extLst>
              </a:tr>
              <a:tr h="546629">
                <a:tc>
                  <a:txBody>
                    <a:bodyPr/>
                    <a:lstStyle/>
                    <a:p>
                      <a:pPr algn="ctr"/>
                      <a:r>
                        <a:rPr lang="en-US" sz="1200">
                          <a:latin typeface="Times New Roman" panose="02020603050405020304" pitchFamily="18" charset="0"/>
                          <a:cs typeface="Times New Roman" panose="02020603050405020304" pitchFamily="18" charset="0"/>
                        </a:rPr>
                        <a:t>Stepwise (BIC)</a:t>
                      </a:r>
                      <a:endParaRPr lang="en-IN" sz="1200">
                        <a:latin typeface="Times New Roman" panose="02020603050405020304" pitchFamily="18" charset="0"/>
                        <a:cs typeface="Times New Roman" panose="02020603050405020304" pitchFamily="18" charset="0"/>
                      </a:endParaRPr>
                    </a:p>
                  </a:txBody>
                  <a:tcPr marL="61585" marR="61585" marT="30793" marB="30793"/>
                </a:tc>
                <a:tc>
                  <a:txBody>
                    <a:bodyPr/>
                    <a:lstStyle/>
                    <a:p>
                      <a:pPr algn="ctr"/>
                      <a:r>
                        <a:rPr lang="en-IN" sz="1200" dirty="0" err="1">
                          <a:latin typeface="Times New Roman" panose="02020603050405020304" pitchFamily="18" charset="0"/>
                          <a:cs typeface="Times New Roman" panose="02020603050405020304" pitchFamily="18" charset="0"/>
                        </a:rPr>
                        <a:t>crim+zn+chas+nox+rm+dis+rad+tax+ptratio+black+lstat</a:t>
                      </a:r>
                      <a:endParaRPr lang="en-IN" sz="1200" dirty="0">
                        <a:latin typeface="Times New Roman" panose="02020603050405020304" pitchFamily="18" charset="0"/>
                        <a:cs typeface="Times New Roman" panose="02020603050405020304" pitchFamily="18" charset="0"/>
                      </a:endParaRPr>
                    </a:p>
                  </a:txBody>
                  <a:tcPr marL="61585" marR="61585" marT="30793" marB="30793"/>
                </a:tc>
                <a:tc>
                  <a:txBody>
                    <a:bodyPr/>
                    <a:lstStyle/>
                    <a:p>
                      <a:pPr algn="ctr"/>
                      <a:r>
                        <a:rPr lang="en-IN" sz="1200">
                          <a:latin typeface="Times New Roman" panose="02020603050405020304" pitchFamily="18" charset="0"/>
                          <a:cs typeface="Times New Roman" panose="02020603050405020304" pitchFamily="18" charset="0"/>
                        </a:rPr>
                        <a:t>20.71</a:t>
                      </a:r>
                    </a:p>
                  </a:txBody>
                  <a:tcPr marL="61585" marR="61585" marT="30793" marB="30793"/>
                </a:tc>
                <a:extLst>
                  <a:ext uri="{0D108BD9-81ED-4DB2-BD59-A6C34878D82A}">
                    <a16:rowId xmlns:a16="http://schemas.microsoft.com/office/drawing/2014/main" val="2492028856"/>
                  </a:ext>
                </a:extLst>
              </a:tr>
              <a:tr h="546629">
                <a:tc>
                  <a:txBody>
                    <a:bodyPr/>
                    <a:lstStyle/>
                    <a:p>
                      <a:pPr algn="ctr"/>
                      <a:r>
                        <a:rPr lang="en-US" sz="1200">
                          <a:latin typeface="Times New Roman" panose="02020603050405020304" pitchFamily="18" charset="0"/>
                          <a:cs typeface="Times New Roman" panose="02020603050405020304" pitchFamily="18" charset="0"/>
                        </a:rPr>
                        <a:t>Stepwise (AIC)</a:t>
                      </a:r>
                      <a:endParaRPr lang="en-IN" sz="1200">
                        <a:latin typeface="Times New Roman" panose="02020603050405020304" pitchFamily="18" charset="0"/>
                        <a:cs typeface="Times New Roman" panose="02020603050405020304" pitchFamily="18" charset="0"/>
                      </a:endParaRPr>
                    </a:p>
                  </a:txBody>
                  <a:tcPr marL="61585" marR="61585" marT="30793" marB="3079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a:latin typeface="Times New Roman" panose="02020603050405020304" pitchFamily="18" charset="0"/>
                          <a:cs typeface="Times New Roman" panose="02020603050405020304" pitchFamily="18" charset="0"/>
                        </a:rPr>
                        <a:t>crim+zn+chas+nox+rm+dis+rad+tax+ptratio+black+lstat</a:t>
                      </a:r>
                      <a:endParaRPr lang="en-IN" sz="1200" dirty="0">
                        <a:latin typeface="Times New Roman" panose="02020603050405020304" pitchFamily="18" charset="0"/>
                        <a:cs typeface="Times New Roman" panose="02020603050405020304" pitchFamily="18" charset="0"/>
                      </a:endParaRPr>
                    </a:p>
                  </a:txBody>
                  <a:tcPr marL="61585" marR="61585" marT="30793" marB="30793"/>
                </a:tc>
                <a:tc>
                  <a:txBody>
                    <a:bodyPr/>
                    <a:lstStyle/>
                    <a:p>
                      <a:pPr algn="ctr"/>
                      <a:r>
                        <a:rPr lang="en-US" sz="1200">
                          <a:latin typeface="Times New Roman" panose="02020603050405020304" pitchFamily="18" charset="0"/>
                          <a:cs typeface="Times New Roman" panose="02020603050405020304" pitchFamily="18" charset="0"/>
                        </a:rPr>
                        <a:t>20.71</a:t>
                      </a:r>
                      <a:endParaRPr lang="en-IN" sz="1200">
                        <a:latin typeface="Times New Roman" panose="02020603050405020304" pitchFamily="18" charset="0"/>
                        <a:cs typeface="Times New Roman" panose="02020603050405020304" pitchFamily="18" charset="0"/>
                      </a:endParaRPr>
                    </a:p>
                  </a:txBody>
                  <a:tcPr marL="61585" marR="61585" marT="30793" marB="30793"/>
                </a:tc>
                <a:extLst>
                  <a:ext uri="{0D108BD9-81ED-4DB2-BD59-A6C34878D82A}">
                    <a16:rowId xmlns:a16="http://schemas.microsoft.com/office/drawing/2014/main" val="2016486261"/>
                  </a:ext>
                </a:extLst>
              </a:tr>
              <a:tr h="546629">
                <a:tc>
                  <a:txBody>
                    <a:bodyPr/>
                    <a:lstStyle/>
                    <a:p>
                      <a:pPr algn="ctr"/>
                      <a:r>
                        <a:rPr lang="en-US" sz="1200">
                          <a:latin typeface="Times New Roman" panose="02020603050405020304" pitchFamily="18" charset="0"/>
                          <a:cs typeface="Times New Roman" panose="02020603050405020304" pitchFamily="18" charset="0"/>
                        </a:rPr>
                        <a:t>LASSO (</a:t>
                      </a:r>
                      <a:r>
                        <a:rPr lang="en-US" sz="1200" err="1">
                          <a:latin typeface="Times New Roman" panose="02020603050405020304" pitchFamily="18" charset="0"/>
                          <a:cs typeface="Times New Roman" panose="02020603050405020304" pitchFamily="18" charset="0"/>
                        </a:rPr>
                        <a:t>lambda.min</a:t>
                      </a:r>
                      <a:r>
                        <a:rPr lang="en-US" sz="1200">
                          <a:latin typeface="Times New Roman" panose="02020603050405020304" pitchFamily="18" charset="0"/>
                          <a:cs typeface="Times New Roman" panose="02020603050405020304" pitchFamily="18" charset="0"/>
                        </a:rPr>
                        <a:t>)</a:t>
                      </a:r>
                      <a:endParaRPr lang="en-IN" sz="1200">
                        <a:latin typeface="Times New Roman" panose="02020603050405020304" pitchFamily="18" charset="0"/>
                        <a:cs typeface="Times New Roman" panose="02020603050405020304" pitchFamily="18" charset="0"/>
                      </a:endParaRPr>
                    </a:p>
                  </a:txBody>
                  <a:tcPr marL="61585" marR="61585" marT="30793" marB="3079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a:latin typeface="Times New Roman" panose="02020603050405020304" pitchFamily="18" charset="0"/>
                          <a:cs typeface="Times New Roman" panose="02020603050405020304" pitchFamily="18" charset="0"/>
                        </a:rPr>
                        <a:t>crim+zn+indus+chas+nox+rm+age+dis+rad+tax+ptratio+black+lstat</a:t>
                      </a:r>
                      <a:endParaRPr lang="en-IN" sz="1200" dirty="0">
                        <a:latin typeface="Times New Roman" panose="02020603050405020304" pitchFamily="18" charset="0"/>
                        <a:cs typeface="Times New Roman" panose="02020603050405020304" pitchFamily="18" charset="0"/>
                      </a:endParaRPr>
                    </a:p>
                  </a:txBody>
                  <a:tcPr marL="61585" marR="61585" marT="30793" marB="30793"/>
                </a:tc>
                <a:tc>
                  <a:txBody>
                    <a:bodyPr/>
                    <a:lstStyle/>
                    <a:p>
                      <a:pPr algn="ctr"/>
                      <a:r>
                        <a:rPr lang="en-US" sz="1200" dirty="0">
                          <a:latin typeface="Times New Roman" panose="02020603050405020304" pitchFamily="18" charset="0"/>
                          <a:cs typeface="Times New Roman" panose="02020603050405020304" pitchFamily="18" charset="0"/>
                        </a:rPr>
                        <a:t>20.69</a:t>
                      </a:r>
                      <a:endParaRPr lang="en-IN" sz="1200" dirty="0">
                        <a:latin typeface="Times New Roman" panose="02020603050405020304" pitchFamily="18" charset="0"/>
                        <a:cs typeface="Times New Roman" panose="02020603050405020304" pitchFamily="18" charset="0"/>
                      </a:endParaRPr>
                    </a:p>
                  </a:txBody>
                  <a:tcPr marL="61585" marR="61585" marT="30793" marB="30793"/>
                </a:tc>
                <a:extLst>
                  <a:ext uri="{0D108BD9-81ED-4DB2-BD59-A6C34878D82A}">
                    <a16:rowId xmlns:a16="http://schemas.microsoft.com/office/drawing/2014/main" val="2335432900"/>
                  </a:ext>
                </a:extLst>
              </a:tr>
              <a:tr h="546629">
                <a:tc>
                  <a:txBody>
                    <a:bodyPr/>
                    <a:lstStyle/>
                    <a:p>
                      <a:pPr algn="ctr"/>
                      <a:r>
                        <a:rPr lang="en-US" sz="1200">
                          <a:latin typeface="Times New Roman" panose="02020603050405020304" pitchFamily="18" charset="0"/>
                          <a:cs typeface="Times New Roman" panose="02020603050405020304" pitchFamily="18" charset="0"/>
                        </a:rPr>
                        <a:t>LASSO (lambda.1se)</a:t>
                      </a:r>
                      <a:endParaRPr lang="en-IN" sz="1200">
                        <a:latin typeface="Times New Roman" panose="02020603050405020304" pitchFamily="18" charset="0"/>
                        <a:cs typeface="Times New Roman" panose="02020603050405020304" pitchFamily="18" charset="0"/>
                      </a:endParaRPr>
                    </a:p>
                  </a:txBody>
                  <a:tcPr marL="61585" marR="61585" marT="30793" marB="30793"/>
                </a:tc>
                <a:tc>
                  <a:txBody>
                    <a:bodyPr/>
                    <a:lstStyle/>
                    <a:p>
                      <a:pPr algn="ctr"/>
                      <a:r>
                        <a:rPr lang="en-IN" sz="1200" dirty="0" err="1">
                          <a:latin typeface="Times New Roman" panose="02020603050405020304" pitchFamily="18" charset="0"/>
                          <a:cs typeface="Times New Roman" panose="02020603050405020304" pitchFamily="18" charset="0"/>
                        </a:rPr>
                        <a:t>crim+chas+nox+rm+dis+tax+ptratio+black+lstat</a:t>
                      </a:r>
                      <a:endParaRPr lang="en-IN" sz="1200" dirty="0">
                        <a:latin typeface="Times New Roman" panose="02020603050405020304" pitchFamily="18" charset="0"/>
                        <a:cs typeface="Times New Roman" panose="02020603050405020304" pitchFamily="18" charset="0"/>
                      </a:endParaRPr>
                    </a:p>
                  </a:txBody>
                  <a:tcPr marL="61585" marR="61585" marT="30793" marB="30793"/>
                </a:tc>
                <a:tc>
                  <a:txBody>
                    <a:bodyPr/>
                    <a:lstStyle/>
                    <a:p>
                      <a:pPr algn="ctr"/>
                      <a:r>
                        <a:rPr lang="en-IN" sz="1200" dirty="0">
                          <a:latin typeface="Times New Roman" panose="02020603050405020304" pitchFamily="18" charset="0"/>
                          <a:cs typeface="Times New Roman" panose="02020603050405020304" pitchFamily="18" charset="0"/>
                        </a:rPr>
                        <a:t>21.87</a:t>
                      </a:r>
                    </a:p>
                  </a:txBody>
                  <a:tcPr marL="61585" marR="61585" marT="30793" marB="30793"/>
                </a:tc>
                <a:extLst>
                  <a:ext uri="{0D108BD9-81ED-4DB2-BD59-A6C34878D82A}">
                    <a16:rowId xmlns:a16="http://schemas.microsoft.com/office/drawing/2014/main" val="1498406812"/>
                  </a:ext>
                </a:extLst>
              </a:tr>
            </a:tbl>
          </a:graphicData>
        </a:graphic>
      </p:graphicFrame>
      <p:sp>
        <p:nvSpPr>
          <p:cNvPr id="3" name="TextBox 2">
            <a:extLst>
              <a:ext uri="{FF2B5EF4-FFF2-40B4-BE49-F238E27FC236}">
                <a16:creationId xmlns:a16="http://schemas.microsoft.com/office/drawing/2014/main" id="{E5DC4397-CB68-453D-AD45-90E4A6D7B2F9}"/>
              </a:ext>
            </a:extLst>
          </p:cNvPr>
          <p:cNvSpPr txBox="1"/>
          <p:nvPr/>
        </p:nvSpPr>
        <p:spPr>
          <a:xfrm>
            <a:off x="1235380" y="5802884"/>
            <a:ext cx="9983910"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Based on the values in the table, the (in-sample) MSE is least for Full Model and LASSO (</a:t>
            </a:r>
            <a:r>
              <a:rPr lang="en-US" dirty="0" err="1">
                <a:latin typeface="Times New Roman" panose="02020603050405020304" pitchFamily="18" charset="0"/>
                <a:cs typeface="Times New Roman" panose="02020603050405020304" pitchFamily="18" charset="0"/>
              </a:rPr>
              <a:t>lambda.min</a:t>
            </a:r>
            <a:r>
              <a:rPr lang="en-US" dirty="0">
                <a:latin typeface="Times New Roman" panose="02020603050405020304" pitchFamily="18" charset="0"/>
                <a:cs typeface="Times New Roman" panose="02020603050405020304" pitchFamily="18" charset="0"/>
              </a:rPr>
              <a:t>) i.e. 20.69. Hence, based on MSE, I will be selecting a full model consisting all variables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438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AE979160-1653-4C56-8C86-C340866065C9}"/>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latin typeface="Times New Roman" panose="02020603050405020304" pitchFamily="18" charset="0"/>
                <a:cs typeface="Times New Roman" panose="02020603050405020304" pitchFamily="18" charset="0"/>
              </a:rPr>
              <a:t>Kothari Himanshi</a:t>
            </a:r>
          </a:p>
          <a:p>
            <a:r>
              <a:rPr lang="en-IN" sz="2000" b="0" i="0" dirty="0">
                <a:solidFill>
                  <a:srgbClr val="080808"/>
                </a:solidFill>
                <a:effectLst/>
                <a:latin typeface="Times New Roman" panose="02020603050405020304" pitchFamily="18" charset="0"/>
                <a:cs typeface="Times New Roman" panose="02020603050405020304" pitchFamily="18" charset="0"/>
              </a:rPr>
              <a:t>M14529802</a:t>
            </a:r>
            <a:endParaRPr lang="en-IN" sz="2000" dirty="0">
              <a:solidFill>
                <a:srgbClr val="080808"/>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64E18A1-5D5D-4F19-9029-E287604E7E7C}"/>
              </a:ext>
            </a:extLst>
          </p:cNvPr>
          <p:cNvSpPr>
            <a:spLocks noGrp="1"/>
          </p:cNvSpPr>
          <p:nvPr>
            <p:ph type="ctrTitle"/>
          </p:nvPr>
        </p:nvSpPr>
        <p:spPr>
          <a:xfrm>
            <a:off x="3204642" y="2353641"/>
            <a:ext cx="5782716" cy="2150719"/>
          </a:xfrm>
          <a:noFill/>
        </p:spPr>
        <p:txBody>
          <a:bodyPr anchor="ctr">
            <a:normAutofit/>
          </a:bodyPr>
          <a:lstStyle/>
          <a:p>
            <a:r>
              <a:rPr lang="en-US" sz="3600" b="1" dirty="0">
                <a:solidFill>
                  <a:srgbClr val="080808"/>
                </a:solidFill>
                <a:latin typeface="Times New Roman" panose="02020603050405020304" pitchFamily="18" charset="0"/>
                <a:cs typeface="Times New Roman" panose="02020603050405020304" pitchFamily="18" charset="0"/>
              </a:rPr>
              <a:t>Boston Housing Data</a:t>
            </a:r>
            <a:br>
              <a:rPr lang="en-US" sz="3600" b="1" dirty="0">
                <a:solidFill>
                  <a:srgbClr val="080808"/>
                </a:solidFill>
                <a:latin typeface="Times New Roman" panose="02020603050405020304" pitchFamily="18" charset="0"/>
                <a:cs typeface="Times New Roman" panose="02020603050405020304" pitchFamily="18" charset="0"/>
              </a:rPr>
            </a:br>
            <a:r>
              <a:rPr lang="en-US" sz="3600" b="1" dirty="0">
                <a:solidFill>
                  <a:srgbClr val="080808"/>
                </a:solidFill>
                <a:latin typeface="Times New Roman" panose="02020603050405020304" pitchFamily="18" charset="0"/>
                <a:cs typeface="Times New Roman" panose="02020603050405020304" pitchFamily="18" charset="0"/>
              </a:rPr>
              <a:t>- Part C</a:t>
            </a:r>
            <a:endParaRPr lang="en-IN" sz="3600" b="1" dirty="0">
              <a:solidFill>
                <a:srgbClr val="080808"/>
              </a:solidFill>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6301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FF2C9A-FC55-4CB7-B30B-3A444ECC8F3C}"/>
              </a:ext>
            </a:extLst>
          </p:cNvPr>
          <p:cNvSpPr>
            <a:spLocks noGrp="1"/>
          </p:cNvSpPr>
          <p:nvPr>
            <p:ph type="title"/>
          </p:nvPr>
        </p:nvSpPr>
        <p:spPr>
          <a:xfrm>
            <a:off x="643467" y="321734"/>
            <a:ext cx="10905066" cy="1135737"/>
          </a:xfrm>
        </p:spPr>
        <p:txBody>
          <a:bodyPr>
            <a:normAutofit/>
          </a:bodyPr>
          <a:lstStyle/>
          <a:p>
            <a:r>
              <a:rPr lang="en-US" sz="3600" b="1" dirty="0">
                <a:latin typeface="Times New Roman" panose="02020603050405020304" pitchFamily="18" charset="0"/>
                <a:cs typeface="Times New Roman" panose="02020603050405020304" pitchFamily="18" charset="0"/>
              </a:rPr>
              <a:t>Out of Sample Testing &amp; Cross Validation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2E274D-CA25-4EA2-AB8D-6D88CF2F30F0}"/>
              </a:ext>
            </a:extLst>
          </p:cNvPr>
          <p:cNvSpPr>
            <a:spLocks noGrp="1"/>
          </p:cNvSpPr>
          <p:nvPr>
            <p:ph idx="1"/>
          </p:nvPr>
        </p:nvSpPr>
        <p:spPr>
          <a:xfrm>
            <a:off x="643467" y="1782981"/>
            <a:ext cx="10905066" cy="4393982"/>
          </a:xfrm>
        </p:spPr>
        <p:txBody>
          <a:bodyPr>
            <a:normAutofit/>
          </a:bodyPr>
          <a:lstStyle/>
          <a:p>
            <a:r>
              <a:rPr lang="en-US" sz="2000" dirty="0">
                <a:latin typeface="Times New Roman" panose="02020603050405020304" pitchFamily="18" charset="0"/>
                <a:cs typeface="Times New Roman" panose="02020603050405020304" pitchFamily="18" charset="0"/>
              </a:rPr>
              <a:t>20% Test sample:</a:t>
            </a:r>
          </a:p>
          <a:p>
            <a:pPr lvl="1"/>
            <a:r>
              <a:rPr lang="en-US" sz="1600" dirty="0">
                <a:latin typeface="Times New Roman" panose="02020603050405020304" pitchFamily="18" charset="0"/>
                <a:cs typeface="Times New Roman" panose="02020603050405020304" pitchFamily="18" charset="0"/>
              </a:rPr>
              <a:t>Out of Sample mean squared prediction (MSPE) =  29.107</a:t>
            </a:r>
          </a:p>
          <a:p>
            <a:r>
              <a:rPr lang="en-US" sz="2000" dirty="0">
                <a:latin typeface="Times New Roman" panose="02020603050405020304" pitchFamily="18" charset="0"/>
                <a:cs typeface="Times New Roman" panose="02020603050405020304" pitchFamily="18" charset="0"/>
              </a:rPr>
              <a:t>Cross Validation on full data:</a:t>
            </a:r>
          </a:p>
          <a:p>
            <a:pPr lvl="1"/>
            <a:r>
              <a:rPr lang="en-US" sz="1600" dirty="0" err="1">
                <a:latin typeface="Times New Roman" panose="02020603050405020304" pitchFamily="18" charset="0"/>
                <a:cs typeface="Times New Roman" panose="02020603050405020304" pitchFamily="18" charset="0"/>
              </a:rPr>
              <a:t>Lambda.min</a:t>
            </a:r>
            <a:r>
              <a:rPr lang="en-US" sz="1600" dirty="0">
                <a:latin typeface="Times New Roman" panose="02020603050405020304" pitchFamily="18" charset="0"/>
                <a:cs typeface="Times New Roman" panose="02020603050405020304" pitchFamily="18" charset="0"/>
              </a:rPr>
              <a:t> CV score = 23.08</a:t>
            </a:r>
          </a:p>
          <a:p>
            <a:pPr lvl="1"/>
            <a:r>
              <a:rPr lang="en-US" sz="1600" dirty="0">
                <a:latin typeface="Times New Roman" panose="02020603050405020304" pitchFamily="18" charset="0"/>
                <a:cs typeface="Times New Roman" panose="02020603050405020304" pitchFamily="18" charset="0"/>
              </a:rPr>
              <a:t>Lambda.1se CV score = 24.39</a:t>
            </a:r>
          </a:p>
          <a:p>
            <a:r>
              <a:rPr lang="en-US" sz="2000" dirty="0">
                <a:latin typeface="Times New Roman" panose="02020603050405020304" pitchFamily="18" charset="0"/>
                <a:cs typeface="Times New Roman" panose="02020603050405020304" pitchFamily="18" charset="0"/>
              </a:rPr>
              <a:t>Cross Validation score is better than MSPE of test sample. The reason for this could be the difference in the sample size which is high for CV resulting in lesser CV score while sample size for test sample is lesser and hence higher MSPE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91423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54E439F-FF8E-4385-B7D7-4722260B1F60}"/>
              </a:ext>
            </a:extLst>
          </p:cNvPr>
          <p:cNvSpPr>
            <a:spLocks noGrp="1"/>
          </p:cNvSpPr>
          <p:nvPr>
            <p:ph type="title"/>
          </p:nvPr>
        </p:nvSpPr>
        <p:spPr>
          <a:xfrm>
            <a:off x="643467" y="321734"/>
            <a:ext cx="10905066" cy="1135737"/>
          </a:xfrm>
        </p:spPr>
        <p:txBody>
          <a:bodyPr>
            <a:normAutofit/>
          </a:bodyPr>
          <a:lstStyle/>
          <a:p>
            <a:r>
              <a:rPr lang="en-US" sz="3600" b="1" dirty="0">
                <a:latin typeface="Times New Roman" panose="02020603050405020304" pitchFamily="18" charset="0"/>
                <a:cs typeface="Times New Roman" panose="02020603050405020304" pitchFamily="18" charset="0"/>
              </a:rPr>
              <a:t>Regression Tree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0FCEFB-A69A-46EF-A2D8-13AAA75A2593}"/>
              </a:ext>
            </a:extLst>
          </p:cNvPr>
          <p:cNvSpPr>
            <a:spLocks noGrp="1"/>
          </p:cNvSpPr>
          <p:nvPr>
            <p:ph idx="1"/>
          </p:nvPr>
        </p:nvSpPr>
        <p:spPr>
          <a:xfrm>
            <a:off x="643469" y="1782981"/>
            <a:ext cx="6452656" cy="4393982"/>
          </a:xfrm>
        </p:spPr>
        <p:txBody>
          <a:bodyPr>
            <a:normAutofit/>
          </a:bodyPr>
          <a:lstStyle/>
          <a:p>
            <a:r>
              <a:rPr lang="en-US" sz="2000" dirty="0">
                <a:latin typeface="Times New Roman" panose="02020603050405020304" pitchFamily="18" charset="0"/>
                <a:cs typeface="Times New Roman" panose="02020603050405020304" pitchFamily="18" charset="0"/>
              </a:rPr>
              <a:t>Main predictor variables – </a:t>
            </a:r>
            <a:r>
              <a:rPr lang="en-US" sz="2000" dirty="0" err="1">
                <a:latin typeface="Times New Roman" panose="02020603050405020304" pitchFamily="18" charset="0"/>
                <a:cs typeface="Times New Roman" panose="02020603050405020304" pitchFamily="18" charset="0"/>
              </a:rPr>
              <a:t>lstat</a:t>
            </a:r>
            <a:r>
              <a:rPr lang="en-US" sz="2000" dirty="0">
                <a:latin typeface="Times New Roman" panose="02020603050405020304" pitchFamily="18" charset="0"/>
                <a:cs typeface="Times New Roman" panose="02020603050405020304" pitchFamily="18" charset="0"/>
              </a:rPr>
              <a:t>, rm, </a:t>
            </a:r>
            <a:r>
              <a:rPr lang="en-US" sz="2000" dirty="0" err="1">
                <a:latin typeface="Times New Roman" panose="02020603050405020304" pitchFamily="18" charset="0"/>
                <a:cs typeface="Times New Roman" panose="02020603050405020304" pitchFamily="18" charset="0"/>
              </a:rPr>
              <a:t>nox</a:t>
            </a:r>
            <a:r>
              <a:rPr lang="en-US" sz="2000" dirty="0">
                <a:latin typeface="Times New Roman" panose="02020603050405020304" pitchFamily="18" charset="0"/>
                <a:cs typeface="Times New Roman" panose="02020603050405020304" pitchFamily="18" charset="0"/>
              </a:rPr>
              <a:t>, and rad</a:t>
            </a:r>
          </a:p>
          <a:p>
            <a:r>
              <a:rPr lang="en-IN" sz="2000" dirty="0">
                <a:latin typeface="Times New Roman" panose="02020603050405020304" pitchFamily="18" charset="0"/>
                <a:cs typeface="Times New Roman" panose="02020603050405020304" pitchFamily="18" charset="0"/>
              </a:rPr>
              <a:t>Consider the right most terminal node – n variable denotes the number of observations while the number on the top indicates the average of the predicted response variable</a:t>
            </a:r>
          </a:p>
          <a:p>
            <a:endParaRPr lang="en-IN" sz="2000" dirty="0">
              <a:latin typeface="Times New Roman" panose="02020603050405020304" pitchFamily="18" charset="0"/>
              <a:cs typeface="Times New Roman" panose="02020603050405020304" pitchFamily="18" charset="0"/>
            </a:endParaRPr>
          </a:p>
        </p:txBody>
      </p:sp>
      <p:grpSp>
        <p:nvGrpSpPr>
          <p:cNvPr id="23" name="Group 2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pic>
        <p:nvPicPr>
          <p:cNvPr id="5" name="Picture 4">
            <a:extLst>
              <a:ext uri="{FF2B5EF4-FFF2-40B4-BE49-F238E27FC236}">
                <a16:creationId xmlns:a16="http://schemas.microsoft.com/office/drawing/2014/main" id="{17CC4155-FAF9-4DB9-A694-A20A09547DBA}"/>
              </a:ext>
            </a:extLst>
          </p:cNvPr>
          <p:cNvPicPr>
            <a:picLocks noChangeAspect="1"/>
          </p:cNvPicPr>
          <p:nvPr/>
        </p:nvPicPr>
        <p:blipFill>
          <a:blip r:embed="rId2"/>
          <a:stretch>
            <a:fillRect/>
          </a:stretch>
        </p:blipFill>
        <p:spPr>
          <a:xfrm>
            <a:off x="7614126" y="1074355"/>
            <a:ext cx="3799053" cy="2621346"/>
          </a:xfrm>
          <a:prstGeom prst="rect">
            <a:avLst/>
          </a:prstGeom>
        </p:spPr>
      </p:pic>
      <p:grpSp>
        <p:nvGrpSpPr>
          <p:cNvPr id="27" name="Group 2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9" name="Isosceles Triangle 2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pic>
        <p:nvPicPr>
          <p:cNvPr id="7" name="Picture 6">
            <a:extLst>
              <a:ext uri="{FF2B5EF4-FFF2-40B4-BE49-F238E27FC236}">
                <a16:creationId xmlns:a16="http://schemas.microsoft.com/office/drawing/2014/main" id="{6C3F3503-374B-4A43-9C7D-98B60A4CD6DE}"/>
              </a:ext>
            </a:extLst>
          </p:cNvPr>
          <p:cNvPicPr>
            <a:picLocks noChangeAspect="1"/>
          </p:cNvPicPr>
          <p:nvPr/>
        </p:nvPicPr>
        <p:blipFill>
          <a:blip r:embed="rId3"/>
          <a:stretch>
            <a:fillRect/>
          </a:stretch>
        </p:blipFill>
        <p:spPr>
          <a:xfrm>
            <a:off x="7876915" y="4206095"/>
            <a:ext cx="3530580" cy="1970868"/>
          </a:xfrm>
          <a:prstGeom prst="rect">
            <a:avLst/>
          </a:prstGeom>
        </p:spPr>
      </p:pic>
      <p:sp>
        <p:nvSpPr>
          <p:cNvPr id="9" name="TextBox 8">
            <a:extLst>
              <a:ext uri="{FF2B5EF4-FFF2-40B4-BE49-F238E27FC236}">
                <a16:creationId xmlns:a16="http://schemas.microsoft.com/office/drawing/2014/main" id="{38A27D9B-2EC8-4F13-B1C9-6196D83A2376}"/>
              </a:ext>
            </a:extLst>
          </p:cNvPr>
          <p:cNvSpPr txBox="1"/>
          <p:nvPr/>
        </p:nvSpPr>
        <p:spPr>
          <a:xfrm>
            <a:off x="8715375" y="3978166"/>
            <a:ext cx="1749197" cy="246221"/>
          </a:xfrm>
          <a:prstGeom prst="rect">
            <a:avLst/>
          </a:prstGeom>
          <a:noFill/>
        </p:spPr>
        <p:txBody>
          <a:bodyPr wrap="none" rtlCol="0">
            <a:spAutoFit/>
          </a:bodyPr>
          <a:lstStyle/>
          <a:p>
            <a:r>
              <a:rPr lang="en-US" sz="1000" i="1" dirty="0">
                <a:latin typeface="Times New Roman" panose="02020603050405020304" pitchFamily="18" charset="0"/>
                <a:cs typeface="Times New Roman" panose="02020603050405020304" pitchFamily="18" charset="0"/>
              </a:rPr>
              <a:t>Regression Tree after Pruning</a:t>
            </a:r>
            <a:endParaRPr lang="en-IN" sz="1000" i="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4D542F1F-5512-494C-B16C-F253BB76AF36}"/>
              </a:ext>
            </a:extLst>
          </p:cNvPr>
          <p:cNvSpPr txBox="1"/>
          <p:nvPr/>
        </p:nvSpPr>
        <p:spPr>
          <a:xfrm>
            <a:off x="9182100" y="768241"/>
            <a:ext cx="918841" cy="246221"/>
          </a:xfrm>
          <a:prstGeom prst="rect">
            <a:avLst/>
          </a:prstGeom>
          <a:noFill/>
        </p:spPr>
        <p:txBody>
          <a:bodyPr wrap="none" rtlCol="0">
            <a:spAutoFit/>
          </a:bodyPr>
          <a:lstStyle/>
          <a:p>
            <a:r>
              <a:rPr lang="en-US" sz="1000" i="1" dirty="0" err="1">
                <a:latin typeface="Times New Roman" panose="02020603050405020304" pitchFamily="18" charset="0"/>
                <a:cs typeface="Times New Roman" panose="02020603050405020304" pitchFamily="18" charset="0"/>
              </a:rPr>
              <a:t>Plotcp</a:t>
            </a:r>
            <a:r>
              <a:rPr lang="en-US" sz="1000" i="1" dirty="0">
                <a:latin typeface="Times New Roman" panose="02020603050405020304" pitchFamily="18" charset="0"/>
                <a:cs typeface="Times New Roman" panose="02020603050405020304" pitchFamily="18" charset="0"/>
              </a:rPr>
              <a:t> Graph</a:t>
            </a:r>
            <a:endParaRPr lang="en-IN" sz="1000" i="1" dirty="0">
              <a:latin typeface="Times New Roman" panose="02020603050405020304" pitchFamily="18" charset="0"/>
              <a:cs typeface="Times New Roman" panose="02020603050405020304" pitchFamily="18" charset="0"/>
            </a:endParaRPr>
          </a:p>
        </p:txBody>
      </p:sp>
      <p:graphicFrame>
        <p:nvGraphicFramePr>
          <p:cNvPr id="11" name="Table 12">
            <a:extLst>
              <a:ext uri="{FF2B5EF4-FFF2-40B4-BE49-F238E27FC236}">
                <a16:creationId xmlns:a16="http://schemas.microsoft.com/office/drawing/2014/main" id="{D2FA9488-EA5C-4980-B41C-94BD299C887B}"/>
              </a:ext>
            </a:extLst>
          </p:cNvPr>
          <p:cNvGraphicFramePr>
            <a:graphicFrameLocks noGrp="1"/>
          </p:cNvGraphicFramePr>
          <p:nvPr>
            <p:extLst>
              <p:ext uri="{D42A27DB-BD31-4B8C-83A1-F6EECF244321}">
                <p14:modId xmlns:p14="http://schemas.microsoft.com/office/powerpoint/2010/main" val="660350712"/>
              </p:ext>
            </p:extLst>
          </p:nvPr>
        </p:nvGraphicFramePr>
        <p:xfrm>
          <a:off x="1537475" y="3752116"/>
          <a:ext cx="4347291" cy="1676400"/>
        </p:xfrm>
        <a:graphic>
          <a:graphicData uri="http://schemas.openxmlformats.org/drawingml/2006/table">
            <a:tbl>
              <a:tblPr firstRow="1" bandRow="1">
                <a:tableStyleId>{7DF18680-E054-41AD-8BC1-D1AEF772440D}</a:tableStyleId>
              </a:tblPr>
              <a:tblGrid>
                <a:gridCol w="1449097">
                  <a:extLst>
                    <a:ext uri="{9D8B030D-6E8A-4147-A177-3AD203B41FA5}">
                      <a16:colId xmlns:a16="http://schemas.microsoft.com/office/drawing/2014/main" val="608522051"/>
                    </a:ext>
                  </a:extLst>
                </a:gridCol>
                <a:gridCol w="1449097">
                  <a:extLst>
                    <a:ext uri="{9D8B030D-6E8A-4147-A177-3AD203B41FA5}">
                      <a16:colId xmlns:a16="http://schemas.microsoft.com/office/drawing/2014/main" val="2229167902"/>
                    </a:ext>
                  </a:extLst>
                </a:gridCol>
                <a:gridCol w="1449097">
                  <a:extLst>
                    <a:ext uri="{9D8B030D-6E8A-4147-A177-3AD203B41FA5}">
                      <a16:colId xmlns:a16="http://schemas.microsoft.com/office/drawing/2014/main" val="3588225134"/>
                    </a:ext>
                  </a:extLst>
                </a:gridCol>
              </a:tblGrid>
              <a:tr h="302032">
                <a:tc>
                  <a:txBody>
                    <a:bodyPr/>
                    <a:lstStyle/>
                    <a:p>
                      <a:pPr algn="ctr"/>
                      <a:r>
                        <a:rPr lang="en-US" sz="1600" dirty="0"/>
                        <a:t>Model</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Dataset</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MSE/MSPE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9846445"/>
                  </a:ext>
                </a:extLst>
              </a:tr>
              <a:tr h="302032">
                <a:tc rowSpan="2">
                  <a:txBody>
                    <a:bodyPr/>
                    <a:lstStyle/>
                    <a:p>
                      <a:pPr algn="ctr"/>
                      <a:r>
                        <a:rPr lang="en-US" sz="1600" dirty="0"/>
                        <a:t>Regression Tree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Train</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t>71.80</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45367357"/>
                  </a:ext>
                </a:extLst>
              </a:tr>
              <a:tr h="302032">
                <a:tc vMerge="1">
                  <a:txBody>
                    <a:bodyPr/>
                    <a:lstStyle/>
                    <a:p>
                      <a:endParaRPr lang="en-IN" dirty="0"/>
                    </a:p>
                  </a:txBody>
                  <a:tcPr/>
                </a:tc>
                <a:tc>
                  <a:txBody>
                    <a:bodyPr/>
                    <a:lstStyle/>
                    <a:p>
                      <a:pPr algn="ctr"/>
                      <a:r>
                        <a:rPr lang="en-US" sz="1600" dirty="0"/>
                        <a:t>Test</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t>22.76</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358551"/>
                  </a:ext>
                </a:extLst>
              </a:tr>
              <a:tr h="302032">
                <a:tc rowSpan="2">
                  <a:txBody>
                    <a:bodyPr/>
                    <a:lstStyle/>
                    <a:p>
                      <a:pPr algn="ctr"/>
                      <a:r>
                        <a:rPr lang="en-US" sz="1600" dirty="0"/>
                        <a:t>Linear Regression</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Train</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t>21.87</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8972741"/>
                  </a:ext>
                </a:extLst>
              </a:tr>
              <a:tr h="302032">
                <a:tc vMerge="1">
                  <a:txBody>
                    <a:bodyPr/>
                    <a:lstStyle/>
                    <a:p>
                      <a:endParaRPr lang="en-IN" dirty="0"/>
                    </a:p>
                  </a:txBody>
                  <a:tcPr/>
                </a:tc>
                <a:tc>
                  <a:txBody>
                    <a:bodyPr/>
                    <a:lstStyle/>
                    <a:p>
                      <a:pPr algn="ctr"/>
                      <a:r>
                        <a:rPr lang="en-US" sz="1600" dirty="0"/>
                        <a:t>Test</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t>29.11</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0679528"/>
                  </a:ext>
                </a:extLst>
              </a:tr>
            </a:tbl>
          </a:graphicData>
        </a:graphic>
      </p:graphicFrame>
    </p:spTree>
    <p:extLst>
      <p:ext uri="{BB962C8B-B14F-4D97-AF65-F5344CB8AC3E}">
        <p14:creationId xmlns:p14="http://schemas.microsoft.com/office/powerpoint/2010/main" val="329839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86F5BD-5A8B-4C83-A8D9-C4D0540A298F}"/>
              </a:ext>
            </a:extLst>
          </p:cNvPr>
          <p:cNvSpPr>
            <a:spLocks noGrp="1"/>
          </p:cNvSpPr>
          <p:nvPr>
            <p:ph type="title"/>
          </p:nvPr>
        </p:nvSpPr>
        <p:spPr>
          <a:xfrm>
            <a:off x="643468" y="621792"/>
            <a:ext cx="4989890" cy="5413248"/>
          </a:xfrm>
        </p:spPr>
        <p:txBody>
          <a:bodyPr>
            <a:normAutofit/>
          </a:bodyPr>
          <a:lstStyle/>
          <a:p>
            <a:r>
              <a:rPr lang="en-US" sz="3600" b="1" dirty="0">
                <a:latin typeface="Times New Roman" panose="02020603050405020304" pitchFamily="18" charset="0"/>
                <a:cs typeface="Times New Roman" panose="02020603050405020304" pitchFamily="18" charset="0"/>
              </a:rPr>
              <a:t>Background</a:t>
            </a:r>
            <a:endParaRPr lang="en-IN" sz="3600" b="1" dirty="0">
              <a:latin typeface="Times New Roman" panose="02020603050405020304" pitchFamily="18" charset="0"/>
              <a:cs typeface="Times New Roman" panose="02020603050405020304" pitchFamily="18" charset="0"/>
            </a:endParaRPr>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99649F2-E8DF-402D-86FA-FA4E6B1E4D08}"/>
              </a:ext>
            </a:extLst>
          </p:cNvPr>
          <p:cNvSpPr>
            <a:spLocks noGrp="1"/>
          </p:cNvSpPr>
          <p:nvPr>
            <p:ph idx="1"/>
          </p:nvPr>
        </p:nvSpPr>
        <p:spPr>
          <a:xfrm>
            <a:off x="6096000" y="643466"/>
            <a:ext cx="5452532" cy="5571065"/>
          </a:xfrm>
          <a:noFill/>
        </p:spPr>
        <p:txBody>
          <a:bodyPr anchor="ctr">
            <a:normAutofit/>
          </a:bodyPr>
          <a:lstStyle/>
          <a:p>
            <a:r>
              <a:rPr lang="en-US" sz="2000" dirty="0">
                <a:latin typeface="Times New Roman" panose="02020603050405020304" pitchFamily="18" charset="0"/>
                <a:cs typeface="Times New Roman" panose="02020603050405020304" pitchFamily="18" charset="0"/>
              </a:rPr>
              <a:t>The Boston-Housing dataset consists of information collected by U.S. Census Service concerning housing in Boston Mass Area</a:t>
            </a:r>
          </a:p>
          <a:p>
            <a:r>
              <a:rPr lang="en-US" sz="2000" dirty="0">
                <a:latin typeface="Times New Roman" panose="02020603050405020304" pitchFamily="18" charset="0"/>
                <a:cs typeface="Times New Roman" panose="02020603050405020304" pitchFamily="18" charset="0"/>
              </a:rPr>
              <a:t>This data was originally published by Harrison, D. and </a:t>
            </a:r>
            <a:r>
              <a:rPr lang="en-US" sz="2000" dirty="0" err="1">
                <a:latin typeface="Times New Roman" panose="02020603050405020304" pitchFamily="18" charset="0"/>
                <a:cs typeface="Times New Roman" panose="02020603050405020304" pitchFamily="18" charset="0"/>
              </a:rPr>
              <a:t>Rubinfeld</a:t>
            </a:r>
            <a:r>
              <a:rPr lang="en-US" sz="2000" dirty="0">
                <a:latin typeface="Times New Roman" panose="02020603050405020304" pitchFamily="18" charset="0"/>
                <a:cs typeface="Times New Roman" panose="02020603050405020304" pitchFamily="18" charset="0"/>
              </a:rPr>
              <a:t>, D.L. </a:t>
            </a:r>
            <a:r>
              <a:rPr lang="en-US" sz="2000" i="1" dirty="0">
                <a:latin typeface="Times New Roman" panose="02020603050405020304" pitchFamily="18" charset="0"/>
                <a:cs typeface="Times New Roman" panose="02020603050405020304" pitchFamily="18" charset="0"/>
              </a:rPr>
              <a:t>‘Hedonic prices and the demand for clean air’</a:t>
            </a:r>
          </a:p>
          <a:p>
            <a:r>
              <a:rPr lang="en-US" sz="2000" dirty="0">
                <a:latin typeface="Times New Roman" panose="02020603050405020304" pitchFamily="18" charset="0"/>
                <a:cs typeface="Times New Roman" panose="02020603050405020304" pitchFamily="18" charset="0"/>
              </a:rPr>
              <a:t>The data consists of one dependent variable – median value of owner-occupied homes in census tract</a:t>
            </a:r>
          </a:p>
          <a:p>
            <a:r>
              <a:rPr lang="en-US" sz="2000" dirty="0">
                <a:latin typeface="Times New Roman" panose="02020603050405020304" pitchFamily="18" charset="0"/>
                <a:cs typeface="Times New Roman" panose="02020603050405020304" pitchFamily="18" charset="0"/>
              </a:rPr>
              <a:t>There are total 13 independent variables</a:t>
            </a:r>
            <a:endParaRPr lang="en-I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841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87BABB-7259-45B4-956B-457310EDFEA7}"/>
              </a:ext>
            </a:extLst>
          </p:cNvPr>
          <p:cNvSpPr>
            <a:spLocks noGrp="1"/>
          </p:cNvSpPr>
          <p:nvPr>
            <p:ph type="title"/>
          </p:nvPr>
        </p:nvSpPr>
        <p:spPr>
          <a:xfrm>
            <a:off x="643467" y="321734"/>
            <a:ext cx="10905066" cy="1135737"/>
          </a:xfrm>
        </p:spPr>
        <p:txBody>
          <a:bodyPr>
            <a:normAutofit/>
          </a:bodyPr>
          <a:lstStyle/>
          <a:p>
            <a:r>
              <a:rPr lang="en-US" sz="3600" b="1" dirty="0">
                <a:latin typeface="Times New Roman" panose="02020603050405020304" pitchFamily="18" charset="0"/>
                <a:cs typeface="Times New Roman" panose="02020603050405020304" pitchFamily="18" charset="0"/>
              </a:rPr>
              <a:t>Full Data &amp; Summary</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B4C2DB-4115-4782-94BD-C6AF3EED140D}"/>
              </a:ext>
            </a:extLst>
          </p:cNvPr>
          <p:cNvSpPr>
            <a:spLocks noGrp="1"/>
          </p:cNvSpPr>
          <p:nvPr>
            <p:ph idx="1"/>
          </p:nvPr>
        </p:nvSpPr>
        <p:spPr>
          <a:xfrm>
            <a:off x="643467" y="1782981"/>
            <a:ext cx="10905066" cy="4393982"/>
          </a:xfrm>
        </p:spPr>
        <p:txBody>
          <a:bodyPr>
            <a:normAutofit/>
          </a:bodyPr>
          <a:lstStyle/>
          <a:p>
            <a:r>
              <a:rPr lang="en-US" sz="2000" dirty="0">
                <a:latin typeface="Times New Roman" panose="02020603050405020304" pitchFamily="18" charset="0"/>
                <a:cs typeface="Times New Roman" panose="02020603050405020304" pitchFamily="18" charset="0"/>
              </a:rPr>
              <a:t>Regression Tree</a:t>
            </a:r>
          </a:p>
          <a:p>
            <a:pPr lvl="1"/>
            <a:r>
              <a:rPr lang="en-US" sz="1600" dirty="0">
                <a:latin typeface="Times New Roman" panose="02020603050405020304" pitchFamily="18" charset="0"/>
                <a:cs typeface="Times New Roman" panose="02020603050405020304" pitchFamily="18" charset="0"/>
              </a:rPr>
              <a:t>ASE = 83.03</a:t>
            </a:r>
          </a:p>
          <a:p>
            <a:r>
              <a:rPr lang="en-IN" sz="2000" dirty="0">
                <a:latin typeface="Times New Roman" panose="02020603050405020304" pitchFamily="18" charset="0"/>
                <a:cs typeface="Times New Roman" panose="02020603050405020304" pitchFamily="18" charset="0"/>
              </a:rPr>
              <a:t>Best Model – LASSO (</a:t>
            </a:r>
            <a:r>
              <a:rPr lang="en-IN" sz="2000" dirty="0" err="1">
                <a:latin typeface="Times New Roman" panose="02020603050405020304" pitchFamily="18" charset="0"/>
                <a:cs typeface="Times New Roman" panose="02020603050405020304" pitchFamily="18" charset="0"/>
              </a:rPr>
              <a:t>Lambda.min</a:t>
            </a:r>
            <a:r>
              <a:rPr lang="en-IN" sz="2000" dirty="0">
                <a:latin typeface="Times New Roman" panose="02020603050405020304" pitchFamily="18" charset="0"/>
                <a:cs typeface="Times New Roman" panose="02020603050405020304" pitchFamily="18" charset="0"/>
              </a:rPr>
              <a:t>)</a:t>
            </a:r>
          </a:p>
          <a:p>
            <a:pPr lvl="1"/>
            <a:r>
              <a:rPr lang="en-IN" sz="1600" dirty="0">
                <a:latin typeface="Times New Roman" panose="02020603050405020304" pitchFamily="18" charset="0"/>
                <a:cs typeface="Times New Roman" panose="02020603050405020304" pitchFamily="18" charset="0"/>
              </a:rPr>
              <a:t>ASE = 22.03</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1" name="Table 10">
            <a:extLst>
              <a:ext uri="{FF2B5EF4-FFF2-40B4-BE49-F238E27FC236}">
                <a16:creationId xmlns:a16="http://schemas.microsoft.com/office/drawing/2014/main" id="{466A7A25-DDBE-40DE-B2DA-A554BC349670}"/>
              </a:ext>
            </a:extLst>
          </p:cNvPr>
          <p:cNvGraphicFramePr>
            <a:graphicFrameLocks noGrp="1"/>
          </p:cNvGraphicFramePr>
          <p:nvPr>
            <p:extLst>
              <p:ext uri="{D42A27DB-BD31-4B8C-83A1-F6EECF244321}">
                <p14:modId xmlns:p14="http://schemas.microsoft.com/office/powerpoint/2010/main" val="3001357639"/>
              </p:ext>
            </p:extLst>
          </p:nvPr>
        </p:nvGraphicFramePr>
        <p:xfrm>
          <a:off x="3716894" y="3410661"/>
          <a:ext cx="6954040" cy="2589859"/>
        </p:xfrm>
        <a:graphic>
          <a:graphicData uri="http://schemas.openxmlformats.org/drawingml/2006/table">
            <a:tbl>
              <a:tblPr/>
              <a:tblGrid>
                <a:gridCol w="1447151">
                  <a:extLst>
                    <a:ext uri="{9D8B030D-6E8A-4147-A177-3AD203B41FA5}">
                      <a16:colId xmlns:a16="http://schemas.microsoft.com/office/drawing/2014/main" val="2087102990"/>
                    </a:ext>
                  </a:extLst>
                </a:gridCol>
                <a:gridCol w="1769047">
                  <a:extLst>
                    <a:ext uri="{9D8B030D-6E8A-4147-A177-3AD203B41FA5}">
                      <a16:colId xmlns:a16="http://schemas.microsoft.com/office/drawing/2014/main" val="629095076"/>
                    </a:ext>
                  </a:extLst>
                </a:gridCol>
                <a:gridCol w="1440522">
                  <a:extLst>
                    <a:ext uri="{9D8B030D-6E8A-4147-A177-3AD203B41FA5}">
                      <a16:colId xmlns:a16="http://schemas.microsoft.com/office/drawing/2014/main" val="493422866"/>
                    </a:ext>
                  </a:extLst>
                </a:gridCol>
                <a:gridCol w="1356134">
                  <a:extLst>
                    <a:ext uri="{9D8B030D-6E8A-4147-A177-3AD203B41FA5}">
                      <a16:colId xmlns:a16="http://schemas.microsoft.com/office/drawing/2014/main" val="227257756"/>
                    </a:ext>
                  </a:extLst>
                </a:gridCol>
                <a:gridCol w="941186">
                  <a:extLst>
                    <a:ext uri="{9D8B030D-6E8A-4147-A177-3AD203B41FA5}">
                      <a16:colId xmlns:a16="http://schemas.microsoft.com/office/drawing/2014/main" val="4054159053"/>
                    </a:ext>
                  </a:extLst>
                </a:gridCol>
              </a:tblGrid>
              <a:tr h="1119487">
                <a:tc>
                  <a:txBody>
                    <a:bodyPr/>
                    <a:lstStyle/>
                    <a:p>
                      <a:pPr algn="ctr" fontAlgn="base"/>
                      <a:r>
                        <a:rPr lang="en-US" sz="1600" b="1" i="0" u="none" strike="noStrike" dirty="0">
                          <a:solidFill>
                            <a:srgbClr val="000000"/>
                          </a:solidFill>
                          <a:effectLst/>
                          <a:latin typeface="Times New Roman" panose="02020603050405020304" pitchFamily="18" charset="0"/>
                          <a:cs typeface="Times New Roman" panose="02020603050405020304" pitchFamily="18" charset="0"/>
                        </a:rPr>
                        <a:t>Random Seed </a:t>
                      </a:r>
                      <a:r>
                        <a:rPr lang="en-US" sz="1600" b="0" i="0" dirty="0">
                          <a:solidFill>
                            <a:srgbClr val="000000"/>
                          </a:solidFill>
                          <a:effectLst/>
                          <a:latin typeface="Times New Roman" panose="02020603050405020304" pitchFamily="18" charset="0"/>
                          <a:cs typeface="Times New Roman" panose="02020603050405020304" pitchFamily="18" charset="0"/>
                        </a:rPr>
                        <a:t>​</a:t>
                      </a:r>
                      <a:br>
                        <a:rPr lang="en-US" sz="1600" b="0" i="0" dirty="0">
                          <a:solidFill>
                            <a:srgbClr val="000000"/>
                          </a:solidFill>
                          <a:effectLst/>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(80%/20%)</a:t>
                      </a:r>
                      <a:r>
                        <a:rPr lang="en-US" sz="1600" b="0" i="0" dirty="0">
                          <a:solidFill>
                            <a:srgbClr val="000000"/>
                          </a:solidFill>
                          <a:effectLst/>
                          <a:latin typeface="Times New Roman" panose="02020603050405020304" pitchFamily="18" charset="0"/>
                          <a:cs typeface="Times New Roman" panose="02020603050405020304" pitchFamily="18" charset="0"/>
                        </a:rPr>
                        <a:t>​</a:t>
                      </a: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ase"/>
                      <a:r>
                        <a:rPr lang="en-US" sz="1600" b="1" i="0">
                          <a:solidFill>
                            <a:srgbClr val="000000"/>
                          </a:solidFill>
                          <a:effectLst/>
                          <a:latin typeface="Times New Roman" panose="02020603050405020304" pitchFamily="18" charset="0"/>
                          <a:cs typeface="Times New Roman" panose="02020603050405020304" pitchFamily="18" charset="0"/>
                        </a:rPr>
                        <a:t>Method</a:t>
                      </a:r>
                      <a:endParaRPr lang="en-US" sz="1600" b="1" i="0" dirty="0">
                        <a:solidFill>
                          <a:srgbClr val="000000"/>
                        </a:solidFill>
                        <a:effectLst/>
                        <a:latin typeface="Times New Roman" panose="02020603050405020304" pitchFamily="18" charset="0"/>
                        <a:cs typeface="Times New Roman" panose="02020603050405020304" pitchFamily="18" charset="0"/>
                      </a:endParaRP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ase"/>
                      <a:r>
                        <a:rPr lang="en-US" sz="1600" b="1" i="0" u="none" strike="noStrike">
                          <a:solidFill>
                            <a:srgbClr val="000000"/>
                          </a:solidFill>
                          <a:effectLst/>
                          <a:latin typeface="Times New Roman" panose="02020603050405020304" pitchFamily="18" charset="0"/>
                          <a:cs typeface="Times New Roman" panose="02020603050405020304" pitchFamily="18" charset="0"/>
                        </a:rPr>
                        <a:t>Average Sum Squared Error ASE</a:t>
                      </a:r>
                      <a:r>
                        <a:rPr lang="en-US" sz="1600" b="0" i="0">
                          <a:solidFill>
                            <a:srgbClr val="000000"/>
                          </a:solidFill>
                          <a:effectLst/>
                          <a:latin typeface="Times New Roman" panose="02020603050405020304" pitchFamily="18" charset="0"/>
                          <a:cs typeface="Times New Roman" panose="02020603050405020304" pitchFamily="18" charset="0"/>
                        </a:rPr>
                        <a:t>​</a:t>
                      </a:r>
                      <a:br>
                        <a:rPr lang="en-US" sz="1600" b="0" i="0">
                          <a:solidFill>
                            <a:srgbClr val="000000"/>
                          </a:solidFill>
                          <a:effectLst/>
                          <a:latin typeface="Times New Roman" panose="02020603050405020304" pitchFamily="18" charset="0"/>
                          <a:cs typeface="Times New Roman" panose="02020603050405020304" pitchFamily="18" charset="0"/>
                        </a:rPr>
                      </a:br>
                      <a:r>
                        <a:rPr lang="en-US" sz="1600" b="1" i="0" u="none" strike="noStrike">
                          <a:solidFill>
                            <a:srgbClr val="000000"/>
                          </a:solidFill>
                          <a:effectLst/>
                          <a:latin typeface="Times New Roman" panose="02020603050405020304" pitchFamily="18" charset="0"/>
                          <a:cs typeface="Times New Roman" panose="02020603050405020304" pitchFamily="18" charset="0"/>
                        </a:rPr>
                        <a:t>(in-sample)</a:t>
                      </a:r>
                      <a:r>
                        <a:rPr lang="en-US" sz="1600" b="0" i="0">
                          <a:solidFill>
                            <a:srgbClr val="000000"/>
                          </a:solidFill>
                          <a:effectLst/>
                          <a:latin typeface="Times New Roman" panose="02020603050405020304" pitchFamily="18" charset="0"/>
                          <a:cs typeface="Times New Roman" panose="02020603050405020304" pitchFamily="18" charset="0"/>
                        </a:rPr>
                        <a:t>​</a:t>
                      </a:r>
                      <a:endParaRPr lang="en-US" sz="1600" b="0" i="0" dirty="0">
                        <a:solidFill>
                          <a:srgbClr val="000000"/>
                        </a:solidFill>
                        <a:effectLst/>
                        <a:latin typeface="Times New Roman" panose="02020603050405020304" pitchFamily="18" charset="0"/>
                        <a:cs typeface="Times New Roman" panose="02020603050405020304" pitchFamily="18" charset="0"/>
                      </a:endParaRP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ase"/>
                      <a:r>
                        <a:rPr lang="en-US" sz="1600" b="1" i="0" u="none" strike="noStrike">
                          <a:solidFill>
                            <a:srgbClr val="000000"/>
                          </a:solidFill>
                          <a:effectLst/>
                          <a:latin typeface="Times New Roman" panose="02020603050405020304" pitchFamily="18" charset="0"/>
                          <a:cs typeface="Times New Roman" panose="02020603050405020304" pitchFamily="18" charset="0"/>
                        </a:rPr>
                        <a:t>MSPE</a:t>
                      </a:r>
                      <a:br>
                        <a:rPr lang="en-US" sz="1600" b="0" i="0">
                          <a:solidFill>
                            <a:srgbClr val="000000"/>
                          </a:solidFill>
                          <a:effectLst/>
                          <a:latin typeface="Times New Roman" panose="02020603050405020304" pitchFamily="18" charset="0"/>
                          <a:cs typeface="Times New Roman" panose="02020603050405020304" pitchFamily="18" charset="0"/>
                        </a:rPr>
                      </a:br>
                      <a:r>
                        <a:rPr lang="en-US" sz="1600" b="1" i="0" u="none" strike="noStrike">
                          <a:solidFill>
                            <a:srgbClr val="000000"/>
                          </a:solidFill>
                          <a:effectLst/>
                          <a:latin typeface="Times New Roman" panose="02020603050405020304" pitchFamily="18" charset="0"/>
                          <a:cs typeface="Times New Roman" panose="02020603050405020304" pitchFamily="18" charset="0"/>
                        </a:rPr>
                        <a:t>(out-of-sample)</a:t>
                      </a:r>
                      <a:r>
                        <a:rPr lang="en-US" sz="1600" b="0" i="0">
                          <a:solidFill>
                            <a:srgbClr val="000000"/>
                          </a:solidFill>
                          <a:effectLst/>
                          <a:latin typeface="Times New Roman" panose="02020603050405020304" pitchFamily="18" charset="0"/>
                          <a:cs typeface="Times New Roman" panose="02020603050405020304" pitchFamily="18" charset="0"/>
                        </a:rPr>
                        <a:t>​</a:t>
                      </a:r>
                      <a:endParaRPr lang="en-US" sz="1600" b="0" i="0" dirty="0">
                        <a:solidFill>
                          <a:srgbClr val="000000"/>
                        </a:solidFill>
                        <a:effectLst/>
                        <a:latin typeface="Times New Roman" panose="02020603050405020304" pitchFamily="18" charset="0"/>
                        <a:cs typeface="Times New Roman" panose="02020603050405020304" pitchFamily="18" charset="0"/>
                      </a:endParaRP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ase"/>
                      <a:r>
                        <a:rPr lang="en-US" sz="1600" b="1" i="0" u="none" strike="noStrike">
                          <a:solidFill>
                            <a:srgbClr val="000000"/>
                          </a:solidFill>
                          <a:effectLst/>
                          <a:latin typeface="Times New Roman" panose="02020603050405020304" pitchFamily="18" charset="0"/>
                          <a:cs typeface="Times New Roman" panose="02020603050405020304" pitchFamily="18" charset="0"/>
                        </a:rPr>
                        <a:t>5-fold CV</a:t>
                      </a:r>
                      <a:r>
                        <a:rPr lang="en-US" sz="1600" b="0" i="0">
                          <a:solidFill>
                            <a:srgbClr val="000000"/>
                          </a:solidFill>
                          <a:effectLst/>
                          <a:latin typeface="Times New Roman" panose="02020603050405020304" pitchFamily="18" charset="0"/>
                          <a:cs typeface="Times New Roman" panose="02020603050405020304" pitchFamily="18" charset="0"/>
                        </a:rPr>
                        <a:t>​​</a:t>
                      </a:r>
                      <a:endParaRPr lang="en-US" sz="1600" b="0" i="0" dirty="0">
                        <a:solidFill>
                          <a:srgbClr val="000000"/>
                        </a:solidFill>
                        <a:effectLst/>
                        <a:latin typeface="Times New Roman" panose="02020603050405020304" pitchFamily="18" charset="0"/>
                        <a:cs typeface="Times New Roman" panose="02020603050405020304" pitchFamily="18" charset="0"/>
                      </a:endParaRP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984894155"/>
                  </a:ext>
                </a:extLst>
              </a:tr>
              <a:tr h="367593">
                <a:tc rowSpan="2">
                  <a:txBody>
                    <a:bodyPr/>
                    <a:lstStyle/>
                    <a:p>
                      <a:pPr algn="ctr" fontAlgn="base"/>
                      <a:r>
                        <a:rPr lang="en-US" sz="1600" b="0" i="0" u="none" strike="noStrike" dirty="0">
                          <a:solidFill>
                            <a:srgbClr val="000000"/>
                          </a:solidFill>
                          <a:effectLst/>
                          <a:latin typeface="Times New Roman" panose="02020603050405020304" pitchFamily="18" charset="0"/>
                          <a:cs typeface="Times New Roman" panose="02020603050405020304" pitchFamily="18" charset="0"/>
                        </a:rPr>
                        <a:t>14529802</a:t>
                      </a:r>
                      <a:r>
                        <a:rPr lang="en-US" sz="1600" b="0" i="0" dirty="0">
                          <a:solidFill>
                            <a:srgbClr val="000000"/>
                          </a:solidFill>
                          <a:effectLst/>
                          <a:latin typeface="Times New Roman" panose="02020603050405020304" pitchFamily="18" charset="0"/>
                          <a:cs typeface="Times New Roman" panose="02020603050405020304" pitchFamily="18" charset="0"/>
                        </a:rPr>
                        <a:t>​</a:t>
                      </a: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fontAlgn="base"/>
                      <a:r>
                        <a:rPr lang="en-US" sz="1600" b="0" i="0" dirty="0">
                          <a:solidFill>
                            <a:srgbClr val="000000"/>
                          </a:solidFill>
                          <a:effectLst/>
                          <a:latin typeface="Times New Roman" panose="02020603050405020304" pitchFamily="18" charset="0"/>
                          <a:cs typeface="Times New Roman" panose="02020603050405020304" pitchFamily="18" charset="0"/>
                        </a:rPr>
                        <a:t>Linear</a:t>
                      </a: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fontAlgn="base"/>
                      <a:r>
                        <a:rPr lang="en-US" sz="1600" dirty="0">
                          <a:latin typeface="Times New Roman" panose="02020603050405020304" pitchFamily="18" charset="0"/>
                          <a:cs typeface="Times New Roman" panose="02020603050405020304" pitchFamily="18" charset="0"/>
                        </a:rPr>
                        <a:t>20.69</a:t>
                      </a:r>
                      <a:r>
                        <a:rPr lang="en-US" sz="1600" b="0" i="0" dirty="0">
                          <a:solidFill>
                            <a:srgbClr val="000000"/>
                          </a:solidFill>
                          <a:effectLst/>
                          <a:latin typeface="Times New Roman" panose="02020603050405020304" pitchFamily="18" charset="0"/>
                          <a:cs typeface="Times New Roman" panose="02020603050405020304" pitchFamily="18" charset="0"/>
                        </a:rPr>
                        <a:t>​</a:t>
                      </a: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fontAlgn="base"/>
                      <a:r>
                        <a:rPr lang="en-US" sz="1600" b="0" i="0" dirty="0">
                          <a:solidFill>
                            <a:srgbClr val="000000"/>
                          </a:solidFill>
                          <a:effectLst/>
                          <a:latin typeface="Times New Roman" panose="02020603050405020304" pitchFamily="18" charset="0"/>
                          <a:cs typeface="Times New Roman" panose="02020603050405020304" pitchFamily="18" charset="0"/>
                        </a:rPr>
                        <a:t>29.11​</a:t>
                      </a: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fontAlgn="base"/>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a:t>
                      </a: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2936636144"/>
                  </a:ext>
                </a:extLst>
              </a:tr>
              <a:tr h="367593">
                <a:tc vMerge="1">
                  <a:txBody>
                    <a:bodyPr/>
                    <a:lstStyle/>
                    <a:p>
                      <a:pPr algn="ctr" fontAlgn="base"/>
                      <a:endParaRPr lang="en-US" sz="1600" b="0" i="0" dirty="0">
                        <a:solidFill>
                          <a:srgbClr val="000000"/>
                        </a:solidFill>
                        <a:effectLst/>
                        <a:latin typeface="Times New Roman" panose="02020603050405020304" pitchFamily="18" charset="0"/>
                        <a:cs typeface="Times New Roman" panose="02020603050405020304" pitchFamily="18" charset="0"/>
                      </a:endParaRP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fontAlgn="base"/>
                      <a:r>
                        <a:rPr lang="en-US" sz="1600" b="0" i="0" dirty="0">
                          <a:solidFill>
                            <a:srgbClr val="000000"/>
                          </a:solidFill>
                          <a:effectLst/>
                          <a:latin typeface="Times New Roman" panose="02020603050405020304" pitchFamily="18" charset="0"/>
                          <a:cs typeface="Times New Roman" panose="02020603050405020304" pitchFamily="18" charset="0"/>
                        </a:rPr>
                        <a:t>Regression Tree</a:t>
                      </a: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fontAlgn="base"/>
                      <a:r>
                        <a:rPr lang="en-US" sz="1600" b="0" i="0" dirty="0">
                          <a:solidFill>
                            <a:srgbClr val="000000"/>
                          </a:solidFill>
                          <a:effectLst/>
                          <a:latin typeface="Times New Roman" panose="02020603050405020304" pitchFamily="18" charset="0"/>
                          <a:cs typeface="Times New Roman" panose="02020603050405020304" pitchFamily="18" charset="0"/>
                        </a:rPr>
                        <a:t>71.80</a:t>
                      </a: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fontAlgn="base"/>
                      <a:r>
                        <a:rPr lang="en-US" sz="1600" b="0" i="0" dirty="0">
                          <a:solidFill>
                            <a:srgbClr val="000000"/>
                          </a:solidFill>
                          <a:effectLst/>
                          <a:latin typeface="Times New Roman" panose="02020603050405020304" pitchFamily="18" charset="0"/>
                          <a:cs typeface="Times New Roman" panose="02020603050405020304" pitchFamily="18" charset="0"/>
                        </a:rPr>
                        <a:t>22.76</a:t>
                      </a: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fontAlgn="base"/>
                      <a:r>
                        <a:rPr lang="en-US" sz="1600" b="0" i="0">
                          <a:solidFill>
                            <a:srgbClr val="000000"/>
                          </a:solidFill>
                          <a:effectLst/>
                          <a:latin typeface="Times New Roman" panose="02020603050405020304" pitchFamily="18" charset="0"/>
                          <a:cs typeface="Times New Roman" panose="02020603050405020304" pitchFamily="18" charset="0"/>
                        </a:rPr>
                        <a:t>-</a:t>
                      </a:r>
                      <a:endParaRPr lang="en-US" sz="1600" b="0" i="0" dirty="0">
                        <a:solidFill>
                          <a:srgbClr val="000000"/>
                        </a:solidFill>
                        <a:effectLst/>
                        <a:latin typeface="Times New Roman" panose="02020603050405020304" pitchFamily="18" charset="0"/>
                        <a:cs typeface="Times New Roman" panose="02020603050405020304" pitchFamily="18" charset="0"/>
                      </a:endParaRP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2077837125"/>
                  </a:ext>
                </a:extLst>
              </a:tr>
              <a:tr h="367593">
                <a:tc rowSpan="2">
                  <a:txBody>
                    <a:bodyPr/>
                    <a:lstStyle/>
                    <a:p>
                      <a:pPr algn="ctr" fontAlgn="base"/>
                      <a:r>
                        <a:rPr lang="en-US" sz="1600" b="0" i="0" u="none" strike="noStrike">
                          <a:solidFill>
                            <a:srgbClr val="000000"/>
                          </a:solidFill>
                          <a:effectLst/>
                          <a:latin typeface="Times New Roman" panose="02020603050405020304" pitchFamily="18" charset="0"/>
                          <a:cs typeface="Times New Roman" panose="02020603050405020304" pitchFamily="18" charset="0"/>
                        </a:rPr>
                        <a:t>Full data</a:t>
                      </a:r>
                      <a:r>
                        <a:rPr lang="en-US" sz="1600" b="0" i="0">
                          <a:solidFill>
                            <a:srgbClr val="000000"/>
                          </a:solidFill>
                          <a:effectLst/>
                          <a:latin typeface="Times New Roman" panose="02020603050405020304" pitchFamily="18" charset="0"/>
                          <a:cs typeface="Times New Roman" panose="02020603050405020304" pitchFamily="18" charset="0"/>
                        </a:rPr>
                        <a:t>​</a:t>
                      </a:r>
                      <a:endParaRPr lang="en-US" sz="1600" b="0" i="0" dirty="0">
                        <a:solidFill>
                          <a:srgbClr val="000000"/>
                        </a:solidFill>
                        <a:effectLst/>
                        <a:latin typeface="Times New Roman" panose="02020603050405020304" pitchFamily="18" charset="0"/>
                        <a:cs typeface="Times New Roman" panose="02020603050405020304" pitchFamily="18" charset="0"/>
                      </a:endParaRP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ase"/>
                      <a:r>
                        <a:rPr lang="en-US" sz="1600" b="0" i="0">
                          <a:solidFill>
                            <a:srgbClr val="000000"/>
                          </a:solidFill>
                          <a:effectLst/>
                          <a:latin typeface="Times New Roman" panose="02020603050405020304" pitchFamily="18" charset="0"/>
                          <a:cs typeface="Times New Roman" panose="02020603050405020304" pitchFamily="18" charset="0"/>
                        </a:rPr>
                        <a:t>Linear</a:t>
                      </a:r>
                      <a:endParaRPr lang="en-US" sz="1600" b="0" i="0" dirty="0">
                        <a:solidFill>
                          <a:srgbClr val="000000"/>
                        </a:solidFill>
                        <a:effectLst/>
                        <a:latin typeface="Times New Roman" panose="02020603050405020304" pitchFamily="18" charset="0"/>
                        <a:cs typeface="Times New Roman" panose="02020603050405020304" pitchFamily="18" charset="0"/>
                      </a:endParaRP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ase"/>
                      <a:r>
                        <a:rPr lang="en-IN" sz="1600" dirty="0">
                          <a:latin typeface="Times New Roman" panose="02020603050405020304" pitchFamily="18" charset="0"/>
                          <a:cs typeface="Times New Roman" panose="02020603050405020304" pitchFamily="18" charset="0"/>
                        </a:rPr>
                        <a:t>22.03</a:t>
                      </a:r>
                      <a:r>
                        <a:rPr lang="en-US" sz="1600" b="0" i="0" dirty="0">
                          <a:solidFill>
                            <a:srgbClr val="000000"/>
                          </a:solidFill>
                          <a:effectLst/>
                          <a:latin typeface="Times New Roman" panose="02020603050405020304" pitchFamily="18" charset="0"/>
                          <a:cs typeface="Times New Roman" panose="02020603050405020304" pitchFamily="18" charset="0"/>
                        </a:rPr>
                        <a:t>​</a:t>
                      </a: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ase"/>
                      <a:r>
                        <a:rPr lang="en-US" sz="1600" b="0" i="0" u="none" strike="noStrike">
                          <a:solidFill>
                            <a:srgbClr val="000000"/>
                          </a:solidFill>
                          <a:effectLst/>
                          <a:latin typeface="Times New Roman" panose="02020603050405020304" pitchFamily="18" charset="0"/>
                          <a:cs typeface="Times New Roman" panose="02020603050405020304" pitchFamily="18" charset="0"/>
                        </a:rPr>
                        <a:t>-</a:t>
                      </a:r>
                      <a:r>
                        <a:rPr lang="en-US" sz="1600" b="0" i="0">
                          <a:solidFill>
                            <a:srgbClr val="000000"/>
                          </a:solidFill>
                          <a:effectLst/>
                          <a:latin typeface="Times New Roman" panose="02020603050405020304" pitchFamily="18" charset="0"/>
                          <a:cs typeface="Times New Roman" panose="02020603050405020304" pitchFamily="18" charset="0"/>
                        </a:rPr>
                        <a:t>​</a:t>
                      </a:r>
                      <a:endParaRPr lang="en-US" sz="1600" b="0" i="0" dirty="0">
                        <a:solidFill>
                          <a:srgbClr val="000000"/>
                        </a:solidFill>
                        <a:effectLst/>
                        <a:latin typeface="Times New Roman" panose="02020603050405020304" pitchFamily="18" charset="0"/>
                        <a:cs typeface="Times New Roman" panose="02020603050405020304" pitchFamily="18" charset="0"/>
                      </a:endParaRP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ase"/>
                      <a:r>
                        <a:rPr lang="en-US" sz="1600" b="0" i="0" dirty="0">
                          <a:solidFill>
                            <a:srgbClr val="000000"/>
                          </a:solidFill>
                          <a:effectLst/>
                          <a:latin typeface="Times New Roman" panose="02020603050405020304" pitchFamily="18" charset="0"/>
                          <a:cs typeface="Times New Roman" panose="02020603050405020304" pitchFamily="18" charset="0"/>
                        </a:rPr>
                        <a:t>23.08​</a:t>
                      </a: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698999422"/>
                  </a:ext>
                </a:extLst>
              </a:tr>
              <a:tr h="367593">
                <a:tc vMerge="1">
                  <a:txBody>
                    <a:bodyPr/>
                    <a:lstStyle/>
                    <a:p>
                      <a:pPr algn="ctr" fontAlgn="base"/>
                      <a:endParaRPr lang="en-US" sz="1600" b="0" i="0" dirty="0">
                        <a:solidFill>
                          <a:srgbClr val="000000"/>
                        </a:solidFill>
                        <a:effectLst/>
                        <a:latin typeface="Times New Roman" panose="02020603050405020304" pitchFamily="18" charset="0"/>
                        <a:cs typeface="Times New Roman" panose="02020603050405020304" pitchFamily="18" charset="0"/>
                      </a:endParaRP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ase"/>
                      <a:r>
                        <a:rPr lang="en-US" sz="1600" b="0" i="0">
                          <a:solidFill>
                            <a:srgbClr val="000000"/>
                          </a:solidFill>
                          <a:effectLst/>
                          <a:latin typeface="Times New Roman" panose="02020603050405020304" pitchFamily="18" charset="0"/>
                          <a:cs typeface="Times New Roman" panose="02020603050405020304" pitchFamily="18" charset="0"/>
                        </a:rPr>
                        <a:t>Regression Tree</a:t>
                      </a:r>
                      <a:endParaRPr lang="en-US" sz="1600" b="0" i="0" dirty="0">
                        <a:solidFill>
                          <a:srgbClr val="000000"/>
                        </a:solidFill>
                        <a:effectLst/>
                        <a:latin typeface="Times New Roman" panose="02020603050405020304" pitchFamily="18" charset="0"/>
                        <a:cs typeface="Times New Roman" panose="02020603050405020304" pitchFamily="18" charset="0"/>
                      </a:endParaRP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ase"/>
                      <a:r>
                        <a:rPr lang="en-US" sz="1600" dirty="0">
                          <a:latin typeface="Times New Roman" panose="02020603050405020304" pitchFamily="18" charset="0"/>
                          <a:cs typeface="Times New Roman" panose="02020603050405020304" pitchFamily="18" charset="0"/>
                        </a:rPr>
                        <a:t>83.03</a:t>
                      </a:r>
                      <a:endParaRPr lang="en-US" sz="1600" b="0" i="0" dirty="0">
                        <a:solidFill>
                          <a:srgbClr val="000000"/>
                        </a:solidFill>
                        <a:effectLst/>
                        <a:latin typeface="Times New Roman" panose="02020603050405020304" pitchFamily="18" charset="0"/>
                        <a:cs typeface="Times New Roman" panose="02020603050405020304" pitchFamily="18" charset="0"/>
                      </a:endParaRP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ase"/>
                      <a:r>
                        <a:rPr lang="en-US" sz="1600" b="0" i="0">
                          <a:solidFill>
                            <a:srgbClr val="000000"/>
                          </a:solidFill>
                          <a:effectLst/>
                          <a:latin typeface="Times New Roman" panose="02020603050405020304" pitchFamily="18" charset="0"/>
                          <a:cs typeface="Times New Roman" panose="02020603050405020304" pitchFamily="18" charset="0"/>
                        </a:rPr>
                        <a:t>-</a:t>
                      </a:r>
                      <a:endParaRPr lang="en-US" sz="1600" b="0" i="0" dirty="0">
                        <a:solidFill>
                          <a:srgbClr val="000000"/>
                        </a:solidFill>
                        <a:effectLst/>
                        <a:latin typeface="Times New Roman" panose="02020603050405020304" pitchFamily="18" charset="0"/>
                        <a:cs typeface="Times New Roman" panose="02020603050405020304" pitchFamily="18" charset="0"/>
                      </a:endParaRP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ase"/>
                      <a:r>
                        <a:rPr lang="en-US" sz="1600" b="0" i="0" dirty="0">
                          <a:solidFill>
                            <a:srgbClr val="000000"/>
                          </a:solidFill>
                          <a:effectLst/>
                          <a:latin typeface="Times New Roman" panose="02020603050405020304" pitchFamily="18" charset="0"/>
                          <a:cs typeface="Times New Roman" panose="02020603050405020304" pitchFamily="18" charset="0"/>
                        </a:rPr>
                        <a:t>-</a:t>
                      </a: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91279430"/>
                  </a:ext>
                </a:extLst>
              </a:tr>
            </a:tbl>
          </a:graphicData>
        </a:graphic>
      </p:graphicFrame>
    </p:spTree>
    <p:extLst>
      <p:ext uri="{BB962C8B-B14F-4D97-AF65-F5344CB8AC3E}">
        <p14:creationId xmlns:p14="http://schemas.microsoft.com/office/powerpoint/2010/main" val="3500032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F91E93-F776-41F1-A2BA-56C83D2836E6}"/>
              </a:ext>
            </a:extLst>
          </p:cNvPr>
          <p:cNvSpPr>
            <a:spLocks noGrp="1"/>
          </p:cNvSpPr>
          <p:nvPr>
            <p:ph type="title"/>
          </p:nvPr>
        </p:nvSpPr>
        <p:spPr>
          <a:xfrm>
            <a:off x="3601055" y="722376"/>
            <a:ext cx="4989890" cy="5413248"/>
          </a:xfrm>
        </p:spPr>
        <p:txBody>
          <a:bodyPr>
            <a:normAutofit/>
          </a:bodyPr>
          <a:lstStyle/>
          <a:p>
            <a:pPr algn="ctr"/>
            <a:r>
              <a:rPr lang="en-US" sz="5400" b="1" dirty="0">
                <a:latin typeface="Times New Roman" panose="02020603050405020304" pitchFamily="18" charset="0"/>
                <a:cs typeface="Times New Roman" panose="02020603050405020304" pitchFamily="18" charset="0"/>
              </a:rPr>
              <a:t>Thank You!</a:t>
            </a:r>
            <a:endParaRPr lang="en-IN" sz="5400" b="1" dirty="0">
              <a:latin typeface="Times New Roman" panose="02020603050405020304" pitchFamily="18" charset="0"/>
              <a:cs typeface="Times New Roman" panose="02020603050405020304" pitchFamily="18" charset="0"/>
            </a:endParaRPr>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7770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EBEC251-5FF4-4037-AF87-5FAB89CB1105}"/>
              </a:ext>
            </a:extLst>
          </p:cNvPr>
          <p:cNvSpPr>
            <a:spLocks noGrp="1"/>
          </p:cNvSpPr>
          <p:nvPr>
            <p:ph type="title"/>
          </p:nvPr>
        </p:nvSpPr>
        <p:spPr>
          <a:xfrm>
            <a:off x="643467" y="1698171"/>
            <a:ext cx="3962061" cy="4516360"/>
          </a:xfrm>
        </p:spPr>
        <p:txBody>
          <a:bodyPr anchor="t">
            <a:normAutofit/>
          </a:bodyPr>
          <a:lstStyle/>
          <a:p>
            <a:r>
              <a:rPr lang="en-US" sz="3600" b="1" dirty="0">
                <a:latin typeface="Times New Roman" panose="02020603050405020304" pitchFamily="18" charset="0"/>
                <a:cs typeface="Times New Roman" panose="02020603050405020304" pitchFamily="18" charset="0"/>
              </a:rPr>
              <a:t>Data Descriptions</a:t>
            </a:r>
            <a:endParaRPr lang="en-IN" sz="36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2892E46-DCC8-4576-9180-B90351B535CF}"/>
              </a:ext>
            </a:extLst>
          </p:cNvPr>
          <p:cNvSpPr>
            <a:spLocks noGrp="1"/>
          </p:cNvSpPr>
          <p:nvPr>
            <p:ph idx="1"/>
          </p:nvPr>
        </p:nvSpPr>
        <p:spPr>
          <a:xfrm>
            <a:off x="5070020" y="1698170"/>
            <a:ext cx="6478513" cy="4516361"/>
          </a:xfrm>
        </p:spPr>
        <p:txBody>
          <a:bodyPr numCol="2">
            <a:normAutofit lnSpcReduction="10000"/>
          </a:bodyPr>
          <a:lstStyle/>
          <a:p>
            <a:pPr marL="0" indent="0" fontAlgn="base">
              <a:buNone/>
            </a:pPr>
            <a:r>
              <a:rPr lang="en-US" sz="1600" b="0" i="0" dirty="0">
                <a:effectLst/>
                <a:latin typeface="Times New Roman" panose="02020603050405020304" pitchFamily="18" charset="0"/>
                <a:cs typeface="Times New Roman" panose="02020603050405020304" pitchFamily="18" charset="0"/>
              </a:rPr>
              <a:t>The dataset contains the following columns:</a:t>
            </a:r>
          </a:p>
          <a:p>
            <a:pPr marL="342900" indent="-342900" fontAlgn="base">
              <a:buFont typeface="+mj-lt"/>
              <a:buAutoNum type="arabicPeriod"/>
            </a:pPr>
            <a:r>
              <a:rPr lang="en-US" sz="1600" b="0" i="1" dirty="0">
                <a:effectLst/>
                <a:latin typeface="Times New Roman" panose="02020603050405020304" pitchFamily="18" charset="0"/>
                <a:cs typeface="Times New Roman" panose="02020603050405020304" pitchFamily="18" charset="0"/>
              </a:rPr>
              <a:t>Crim - </a:t>
            </a:r>
            <a:r>
              <a:rPr lang="en-US" sz="1600" b="0" i="0" dirty="0">
                <a:effectLst/>
                <a:latin typeface="Times New Roman" panose="02020603050405020304" pitchFamily="18" charset="0"/>
                <a:cs typeface="Times New Roman" panose="02020603050405020304" pitchFamily="18" charset="0"/>
              </a:rPr>
              <a:t>per capita crime rate by town.</a:t>
            </a:r>
          </a:p>
          <a:p>
            <a:pPr marL="342900" indent="-342900" fontAlgn="base">
              <a:buFont typeface="+mj-lt"/>
              <a:buAutoNum type="arabicPeriod"/>
            </a:pPr>
            <a:r>
              <a:rPr lang="en-US" sz="1600" b="0" i="1" dirty="0">
                <a:effectLst/>
                <a:latin typeface="Times New Roman" panose="02020603050405020304" pitchFamily="18" charset="0"/>
                <a:cs typeface="Times New Roman" panose="02020603050405020304" pitchFamily="18" charset="0"/>
              </a:rPr>
              <a:t>Zn - </a:t>
            </a:r>
            <a:r>
              <a:rPr lang="en-US" sz="1600" b="0" i="0" dirty="0">
                <a:effectLst/>
                <a:latin typeface="Times New Roman" panose="02020603050405020304" pitchFamily="18" charset="0"/>
                <a:cs typeface="Times New Roman" panose="02020603050405020304" pitchFamily="18" charset="0"/>
              </a:rPr>
              <a:t>proportion of residential land zoned for lots over 25,000 </a:t>
            </a:r>
            <a:r>
              <a:rPr lang="en-US" sz="1600" b="0" i="0" dirty="0" err="1">
                <a:effectLst/>
                <a:latin typeface="Times New Roman" panose="02020603050405020304" pitchFamily="18" charset="0"/>
                <a:cs typeface="Times New Roman" panose="02020603050405020304" pitchFamily="18" charset="0"/>
              </a:rPr>
              <a:t>sq.ft</a:t>
            </a:r>
            <a:r>
              <a:rPr lang="en-US" sz="1600" b="0" i="0" dirty="0">
                <a:effectLst/>
                <a:latin typeface="Times New Roman" panose="02020603050405020304" pitchFamily="18" charset="0"/>
                <a:cs typeface="Times New Roman" panose="02020603050405020304" pitchFamily="18" charset="0"/>
              </a:rPr>
              <a:t>.</a:t>
            </a:r>
          </a:p>
          <a:p>
            <a:pPr marL="342900" indent="-342900" fontAlgn="base">
              <a:buFont typeface="+mj-lt"/>
              <a:buAutoNum type="arabicPeriod"/>
            </a:pPr>
            <a:r>
              <a:rPr lang="en-US" sz="1600" b="0" i="1" dirty="0">
                <a:effectLst/>
                <a:latin typeface="Times New Roman" panose="02020603050405020304" pitchFamily="18" charset="0"/>
                <a:cs typeface="Times New Roman" panose="02020603050405020304" pitchFamily="18" charset="0"/>
              </a:rPr>
              <a:t>Indus - </a:t>
            </a:r>
            <a:r>
              <a:rPr lang="en-US" sz="1600" b="0" i="0" dirty="0">
                <a:effectLst/>
                <a:latin typeface="Times New Roman" panose="02020603050405020304" pitchFamily="18" charset="0"/>
                <a:cs typeface="Times New Roman" panose="02020603050405020304" pitchFamily="18" charset="0"/>
              </a:rPr>
              <a:t>proportion of non-retail business acres per town.</a:t>
            </a:r>
          </a:p>
          <a:p>
            <a:pPr marL="342900" indent="-342900" fontAlgn="base">
              <a:buFont typeface="+mj-lt"/>
              <a:buAutoNum type="arabicPeriod"/>
            </a:pPr>
            <a:r>
              <a:rPr lang="en-US" sz="1600" b="0" i="1" dirty="0">
                <a:effectLst/>
                <a:latin typeface="Times New Roman" panose="02020603050405020304" pitchFamily="18" charset="0"/>
                <a:cs typeface="Times New Roman" panose="02020603050405020304" pitchFamily="18" charset="0"/>
              </a:rPr>
              <a:t>Chas - </a:t>
            </a:r>
            <a:r>
              <a:rPr lang="en-US" sz="1600" b="0" i="0" dirty="0">
                <a:effectLst/>
                <a:latin typeface="Times New Roman" panose="02020603050405020304" pitchFamily="18" charset="0"/>
                <a:cs typeface="Times New Roman" panose="02020603050405020304" pitchFamily="18" charset="0"/>
              </a:rPr>
              <a:t>Charles River dummy variable (= 1 if tract bounds river; 0 otherwise).</a:t>
            </a:r>
          </a:p>
          <a:p>
            <a:pPr marL="342900" indent="-342900" fontAlgn="base">
              <a:buFont typeface="+mj-lt"/>
              <a:buAutoNum type="arabicPeriod"/>
            </a:pPr>
            <a:r>
              <a:rPr lang="en-US" sz="1600" b="0" i="1" dirty="0" err="1">
                <a:effectLst/>
                <a:latin typeface="Times New Roman" panose="02020603050405020304" pitchFamily="18" charset="0"/>
                <a:cs typeface="Times New Roman" panose="02020603050405020304" pitchFamily="18" charset="0"/>
              </a:rPr>
              <a:t>Nox</a:t>
            </a:r>
            <a:r>
              <a:rPr lang="en-US" sz="1600" b="0" i="1" dirty="0">
                <a:effectLst/>
                <a:latin typeface="Times New Roman" panose="02020603050405020304" pitchFamily="18" charset="0"/>
                <a:cs typeface="Times New Roman" panose="02020603050405020304" pitchFamily="18" charset="0"/>
              </a:rPr>
              <a:t> - </a:t>
            </a:r>
            <a:r>
              <a:rPr lang="en-US" sz="1600" b="0" i="0" dirty="0">
                <a:effectLst/>
                <a:latin typeface="Times New Roman" panose="02020603050405020304" pitchFamily="18" charset="0"/>
                <a:cs typeface="Times New Roman" panose="02020603050405020304" pitchFamily="18" charset="0"/>
              </a:rPr>
              <a:t>nitrogen oxides concentration (parts per 10 million).</a:t>
            </a:r>
          </a:p>
          <a:p>
            <a:pPr marL="342900" indent="-342900" fontAlgn="base">
              <a:buFont typeface="+mj-lt"/>
              <a:buAutoNum type="arabicPeriod"/>
            </a:pPr>
            <a:r>
              <a:rPr lang="en-US" sz="1600" b="0" i="1" dirty="0">
                <a:effectLst/>
                <a:latin typeface="Times New Roman" panose="02020603050405020304" pitchFamily="18" charset="0"/>
                <a:cs typeface="Times New Roman" panose="02020603050405020304" pitchFamily="18" charset="0"/>
              </a:rPr>
              <a:t>Rm - </a:t>
            </a:r>
            <a:r>
              <a:rPr lang="en-US" sz="1600" b="0" i="0" dirty="0">
                <a:effectLst/>
                <a:latin typeface="Times New Roman" panose="02020603050405020304" pitchFamily="18" charset="0"/>
                <a:cs typeface="Times New Roman" panose="02020603050405020304" pitchFamily="18" charset="0"/>
              </a:rPr>
              <a:t>average number of rooms per dwelling.</a:t>
            </a:r>
          </a:p>
          <a:p>
            <a:pPr marL="342900" indent="-342900" fontAlgn="base">
              <a:buFont typeface="+mj-lt"/>
              <a:buAutoNum type="arabicPeriod"/>
            </a:pPr>
            <a:r>
              <a:rPr lang="en-US" sz="1600" b="0" i="1" dirty="0">
                <a:effectLst/>
                <a:latin typeface="Times New Roman" panose="02020603050405020304" pitchFamily="18" charset="0"/>
                <a:cs typeface="Times New Roman" panose="02020603050405020304" pitchFamily="18" charset="0"/>
              </a:rPr>
              <a:t>Age - </a:t>
            </a:r>
            <a:r>
              <a:rPr lang="en-US" sz="1600" b="0" i="0" dirty="0">
                <a:effectLst/>
                <a:latin typeface="Times New Roman" panose="02020603050405020304" pitchFamily="18" charset="0"/>
                <a:cs typeface="Times New Roman" panose="02020603050405020304" pitchFamily="18" charset="0"/>
              </a:rPr>
              <a:t>proportion of owner-occupied units built prior to 1940.</a:t>
            </a:r>
          </a:p>
          <a:p>
            <a:pPr marL="342900" indent="-342900" fontAlgn="base">
              <a:buFont typeface="+mj-lt"/>
              <a:buAutoNum type="arabicPeriod"/>
            </a:pPr>
            <a:r>
              <a:rPr lang="en-US" sz="1600" b="0" i="1" dirty="0">
                <a:effectLst/>
                <a:latin typeface="Times New Roman" panose="02020603050405020304" pitchFamily="18" charset="0"/>
                <a:cs typeface="Times New Roman" panose="02020603050405020304" pitchFamily="18" charset="0"/>
              </a:rPr>
              <a:t>Dis - </a:t>
            </a:r>
            <a:r>
              <a:rPr lang="en-US" sz="1600" b="0" i="0" dirty="0">
                <a:effectLst/>
                <a:latin typeface="Times New Roman" panose="02020603050405020304" pitchFamily="18" charset="0"/>
                <a:cs typeface="Times New Roman" panose="02020603050405020304" pitchFamily="18" charset="0"/>
              </a:rPr>
              <a:t>weighted mean of distances to five Boston employment </a:t>
            </a:r>
            <a:r>
              <a:rPr lang="en-US" sz="1600" b="0" i="0" dirty="0" err="1">
                <a:effectLst/>
                <a:latin typeface="Times New Roman" panose="02020603050405020304" pitchFamily="18" charset="0"/>
                <a:cs typeface="Times New Roman" panose="02020603050405020304" pitchFamily="18" charset="0"/>
              </a:rPr>
              <a:t>centres</a:t>
            </a:r>
            <a:r>
              <a:rPr lang="en-US" sz="1600" b="0" i="0" dirty="0">
                <a:effectLst/>
                <a:latin typeface="Times New Roman" panose="02020603050405020304" pitchFamily="18" charset="0"/>
                <a:cs typeface="Times New Roman" panose="02020603050405020304" pitchFamily="18" charset="0"/>
              </a:rPr>
              <a:t>.</a:t>
            </a:r>
          </a:p>
          <a:p>
            <a:pPr marL="342900" indent="-342900" fontAlgn="base">
              <a:buFont typeface="+mj-lt"/>
              <a:buAutoNum type="arabicPeriod"/>
            </a:pPr>
            <a:r>
              <a:rPr lang="en-US" sz="1600" b="0" i="1" dirty="0">
                <a:effectLst/>
                <a:latin typeface="Times New Roman" panose="02020603050405020304" pitchFamily="18" charset="0"/>
                <a:cs typeface="Times New Roman" panose="02020603050405020304" pitchFamily="18" charset="0"/>
              </a:rPr>
              <a:t>Rad - </a:t>
            </a:r>
            <a:r>
              <a:rPr lang="en-US" sz="1600" b="0" i="0" dirty="0">
                <a:effectLst/>
                <a:latin typeface="Times New Roman" panose="02020603050405020304" pitchFamily="18" charset="0"/>
                <a:cs typeface="Times New Roman" panose="02020603050405020304" pitchFamily="18" charset="0"/>
              </a:rPr>
              <a:t>index of accessibility to radial highways.</a:t>
            </a:r>
          </a:p>
          <a:p>
            <a:pPr marL="342900" indent="-342900" fontAlgn="base">
              <a:buFont typeface="+mj-lt"/>
              <a:buAutoNum type="arabicPeriod"/>
            </a:pPr>
            <a:r>
              <a:rPr lang="en-US" sz="1600" b="0" i="1" dirty="0">
                <a:effectLst/>
                <a:latin typeface="Times New Roman" panose="02020603050405020304" pitchFamily="18" charset="0"/>
                <a:cs typeface="Times New Roman" panose="02020603050405020304" pitchFamily="18" charset="0"/>
              </a:rPr>
              <a:t>Tax - </a:t>
            </a:r>
            <a:r>
              <a:rPr lang="en-US" sz="1600" b="0" i="0" dirty="0">
                <a:effectLst/>
                <a:latin typeface="Times New Roman" panose="02020603050405020304" pitchFamily="18" charset="0"/>
                <a:cs typeface="Times New Roman" panose="02020603050405020304" pitchFamily="18" charset="0"/>
              </a:rPr>
              <a:t>full-value property-tax rate per \$10,000.</a:t>
            </a:r>
          </a:p>
          <a:p>
            <a:pPr marL="342900" indent="-342900" fontAlgn="base">
              <a:buFont typeface="+mj-lt"/>
              <a:buAutoNum type="arabicPeriod"/>
            </a:pPr>
            <a:r>
              <a:rPr lang="en-US" sz="1600" b="0" i="1" dirty="0" err="1">
                <a:effectLst/>
                <a:latin typeface="Times New Roman" panose="02020603050405020304" pitchFamily="18" charset="0"/>
                <a:cs typeface="Times New Roman" panose="02020603050405020304" pitchFamily="18" charset="0"/>
              </a:rPr>
              <a:t>Ptratio</a:t>
            </a:r>
            <a:r>
              <a:rPr lang="en-US" sz="1600" b="0" i="1" dirty="0">
                <a:effectLst/>
                <a:latin typeface="Times New Roman" panose="02020603050405020304" pitchFamily="18" charset="0"/>
                <a:cs typeface="Times New Roman" panose="02020603050405020304" pitchFamily="18" charset="0"/>
              </a:rPr>
              <a:t> - </a:t>
            </a:r>
            <a:r>
              <a:rPr lang="en-US" sz="1600" b="0" i="0" dirty="0">
                <a:effectLst/>
                <a:latin typeface="Times New Roman" panose="02020603050405020304" pitchFamily="18" charset="0"/>
                <a:cs typeface="Times New Roman" panose="02020603050405020304" pitchFamily="18" charset="0"/>
              </a:rPr>
              <a:t>pupil-teacher ratio by town.</a:t>
            </a:r>
          </a:p>
          <a:p>
            <a:pPr marL="342900" indent="-342900" fontAlgn="base">
              <a:buFont typeface="+mj-lt"/>
              <a:buAutoNum type="arabicPeriod"/>
            </a:pPr>
            <a:r>
              <a:rPr lang="en-US" sz="1600" b="0" i="1" dirty="0">
                <a:effectLst/>
                <a:latin typeface="Times New Roman" panose="02020603050405020304" pitchFamily="18" charset="0"/>
                <a:cs typeface="Times New Roman" panose="02020603050405020304" pitchFamily="18" charset="0"/>
              </a:rPr>
              <a:t>Black - </a:t>
            </a:r>
            <a:r>
              <a:rPr lang="en-US" sz="1600" b="0" i="0" dirty="0">
                <a:effectLst/>
                <a:latin typeface="Times New Roman" panose="02020603050405020304" pitchFamily="18" charset="0"/>
                <a:cs typeface="Times New Roman" panose="02020603050405020304" pitchFamily="18" charset="0"/>
              </a:rPr>
              <a:t>1000(Bk - 0.63)^2 where Bk is the proportion of blacks by town.</a:t>
            </a:r>
          </a:p>
          <a:p>
            <a:pPr marL="342900" indent="-342900" fontAlgn="base">
              <a:buFont typeface="+mj-lt"/>
              <a:buAutoNum type="arabicPeriod"/>
            </a:pPr>
            <a:r>
              <a:rPr lang="en-US" sz="1600" b="0" i="1" dirty="0" err="1">
                <a:effectLst/>
                <a:latin typeface="Times New Roman" panose="02020603050405020304" pitchFamily="18" charset="0"/>
                <a:cs typeface="Times New Roman" panose="02020603050405020304" pitchFamily="18" charset="0"/>
              </a:rPr>
              <a:t>Lstat</a:t>
            </a:r>
            <a:r>
              <a:rPr lang="en-US" sz="1600" b="0" i="1" dirty="0">
                <a:effectLst/>
                <a:latin typeface="Times New Roman" panose="02020603050405020304" pitchFamily="18" charset="0"/>
                <a:cs typeface="Times New Roman" panose="02020603050405020304" pitchFamily="18" charset="0"/>
              </a:rPr>
              <a:t> - </a:t>
            </a:r>
            <a:r>
              <a:rPr lang="en-US" sz="1600" b="0" i="0" dirty="0">
                <a:effectLst/>
                <a:latin typeface="Times New Roman" panose="02020603050405020304" pitchFamily="18" charset="0"/>
                <a:cs typeface="Times New Roman" panose="02020603050405020304" pitchFamily="18" charset="0"/>
              </a:rPr>
              <a:t>lower status of the population (percent).</a:t>
            </a:r>
          </a:p>
          <a:p>
            <a:pPr marL="342900" indent="-342900" fontAlgn="base">
              <a:buFont typeface="+mj-lt"/>
              <a:buAutoNum type="arabicPeriod"/>
            </a:pPr>
            <a:r>
              <a:rPr lang="en-US" sz="1600" b="0" i="1" dirty="0" err="1">
                <a:effectLst/>
                <a:latin typeface="Times New Roman" panose="02020603050405020304" pitchFamily="18" charset="0"/>
                <a:cs typeface="Times New Roman" panose="02020603050405020304" pitchFamily="18" charset="0"/>
              </a:rPr>
              <a:t>Medv</a:t>
            </a:r>
            <a:r>
              <a:rPr lang="en-US" sz="1600" b="0" i="1" dirty="0">
                <a:effectLst/>
                <a:latin typeface="Times New Roman" panose="02020603050405020304" pitchFamily="18" charset="0"/>
                <a:cs typeface="Times New Roman" panose="02020603050405020304" pitchFamily="18" charset="0"/>
              </a:rPr>
              <a:t> - </a:t>
            </a:r>
            <a:r>
              <a:rPr lang="en-US" sz="1600" b="0" i="0" dirty="0">
                <a:effectLst/>
                <a:latin typeface="Times New Roman" panose="02020603050405020304" pitchFamily="18" charset="0"/>
                <a:cs typeface="Times New Roman" panose="02020603050405020304" pitchFamily="18" charset="0"/>
              </a:rPr>
              <a:t>median value of owner-occupied homes in \$1000s.</a:t>
            </a:r>
          </a:p>
          <a:p>
            <a:endParaRPr lang="en-IN" sz="1600" dirty="0">
              <a:latin typeface="Times New Roman" panose="02020603050405020304" pitchFamily="18" charset="0"/>
              <a:cs typeface="Times New Roman" panose="02020603050405020304" pitchFamily="18" charset="0"/>
            </a:endParaRP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ACD765B5-6446-4FEB-8341-7826630739A2}"/>
              </a:ext>
            </a:extLst>
          </p:cNvPr>
          <p:cNvSpPr txBox="1">
            <a:spLocks/>
          </p:cNvSpPr>
          <p:nvPr/>
        </p:nvSpPr>
        <p:spPr>
          <a:xfrm>
            <a:off x="643468" y="3054917"/>
            <a:ext cx="3783086" cy="1547563"/>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1600" dirty="0">
                <a:latin typeface="Times New Roman" panose="02020603050405020304" pitchFamily="18" charset="0"/>
                <a:cs typeface="Times New Roman" panose="02020603050405020304" pitchFamily="18" charset="0"/>
              </a:rPr>
              <a:t>The Boston data frame has 506 observations and 14 attributes.</a:t>
            </a:r>
          </a:p>
          <a:p>
            <a:pPr fontAlgn="base"/>
            <a:r>
              <a:rPr lang="en-US" sz="1600" dirty="0">
                <a:latin typeface="Times New Roman" panose="02020603050405020304" pitchFamily="18" charset="0"/>
                <a:cs typeface="Times New Roman" panose="02020603050405020304" pitchFamily="18" charset="0"/>
              </a:rPr>
              <a:t>The variable </a:t>
            </a:r>
            <a:r>
              <a:rPr lang="en-US" sz="1600" i="1" dirty="0" err="1">
                <a:latin typeface="Times New Roman" panose="02020603050405020304" pitchFamily="18" charset="0"/>
                <a:cs typeface="Times New Roman" panose="02020603050405020304" pitchFamily="18" charset="0"/>
              </a:rPr>
              <a:t>medv</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the target/response variable while others are independent variables</a:t>
            </a:r>
          </a:p>
          <a:p>
            <a:pPr marL="0" indent="0" fontAlgn="base">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274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97548B-1ECF-450A-9FAA-C02F22CBADBE}"/>
              </a:ext>
            </a:extLst>
          </p:cNvPr>
          <p:cNvSpPr>
            <a:spLocks noGrp="1"/>
          </p:cNvSpPr>
          <p:nvPr>
            <p:ph type="title"/>
          </p:nvPr>
        </p:nvSpPr>
        <p:spPr>
          <a:xfrm>
            <a:off x="643467" y="321734"/>
            <a:ext cx="10905066" cy="1135737"/>
          </a:xfrm>
        </p:spPr>
        <p:txBody>
          <a:bodyPr>
            <a:normAutofit/>
          </a:bodyPr>
          <a:lstStyle/>
          <a:p>
            <a:r>
              <a:rPr lang="en-US" sz="3600" b="1" dirty="0">
                <a:latin typeface="Times New Roman" panose="02020603050405020304" pitchFamily="18" charset="0"/>
                <a:cs typeface="Times New Roman" panose="02020603050405020304" pitchFamily="18" charset="0"/>
              </a:rPr>
              <a:t>Basic statistics</a:t>
            </a:r>
            <a:endParaRPr lang="en-IN" sz="3600" b="1"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6">
            <a:extLst>
              <a:ext uri="{FF2B5EF4-FFF2-40B4-BE49-F238E27FC236}">
                <a16:creationId xmlns:a16="http://schemas.microsoft.com/office/drawing/2014/main" id="{B51EF3F6-5DEF-4B7D-9D08-382BC66EE2D8}"/>
              </a:ext>
            </a:extLst>
          </p:cNvPr>
          <p:cNvGraphicFramePr>
            <a:graphicFrameLocks noGrp="1"/>
          </p:cNvGraphicFramePr>
          <p:nvPr>
            <p:ph idx="1"/>
            <p:extLst>
              <p:ext uri="{D42A27DB-BD31-4B8C-83A1-F6EECF244321}">
                <p14:modId xmlns:p14="http://schemas.microsoft.com/office/powerpoint/2010/main" val="1758430590"/>
              </p:ext>
            </p:extLst>
          </p:nvPr>
        </p:nvGraphicFramePr>
        <p:xfrm>
          <a:off x="838200" y="2351632"/>
          <a:ext cx="10515605" cy="3299329"/>
        </p:xfrm>
        <a:graphic>
          <a:graphicData uri="http://schemas.openxmlformats.org/drawingml/2006/table">
            <a:tbl>
              <a:tblPr firstRow="1" bandRow="1">
                <a:tableStyleId>{D27102A9-8310-4765-A935-A1911B00CA55}</a:tableStyleId>
              </a:tblPr>
              <a:tblGrid>
                <a:gridCol w="866687">
                  <a:extLst>
                    <a:ext uri="{9D8B030D-6E8A-4147-A177-3AD203B41FA5}">
                      <a16:colId xmlns:a16="http://schemas.microsoft.com/office/drawing/2014/main" val="232807845"/>
                    </a:ext>
                  </a:extLst>
                </a:gridCol>
                <a:gridCol w="659629">
                  <a:extLst>
                    <a:ext uri="{9D8B030D-6E8A-4147-A177-3AD203B41FA5}">
                      <a16:colId xmlns:a16="http://schemas.microsoft.com/office/drawing/2014/main" val="533223526"/>
                    </a:ext>
                  </a:extLst>
                </a:gridCol>
                <a:gridCol w="774250">
                  <a:extLst>
                    <a:ext uri="{9D8B030D-6E8A-4147-A177-3AD203B41FA5}">
                      <a16:colId xmlns:a16="http://schemas.microsoft.com/office/drawing/2014/main" val="3908308301"/>
                    </a:ext>
                  </a:extLst>
                </a:gridCol>
                <a:gridCol w="692906">
                  <a:extLst>
                    <a:ext uri="{9D8B030D-6E8A-4147-A177-3AD203B41FA5}">
                      <a16:colId xmlns:a16="http://schemas.microsoft.com/office/drawing/2014/main" val="1388772074"/>
                    </a:ext>
                  </a:extLst>
                </a:gridCol>
                <a:gridCol w="648536">
                  <a:extLst>
                    <a:ext uri="{9D8B030D-6E8A-4147-A177-3AD203B41FA5}">
                      <a16:colId xmlns:a16="http://schemas.microsoft.com/office/drawing/2014/main" val="712606051"/>
                    </a:ext>
                  </a:extLst>
                </a:gridCol>
                <a:gridCol w="545007">
                  <a:extLst>
                    <a:ext uri="{9D8B030D-6E8A-4147-A177-3AD203B41FA5}">
                      <a16:colId xmlns:a16="http://schemas.microsoft.com/office/drawing/2014/main" val="3918468282"/>
                    </a:ext>
                  </a:extLst>
                </a:gridCol>
                <a:gridCol w="545007">
                  <a:extLst>
                    <a:ext uri="{9D8B030D-6E8A-4147-A177-3AD203B41FA5}">
                      <a16:colId xmlns:a16="http://schemas.microsoft.com/office/drawing/2014/main" val="364503642"/>
                    </a:ext>
                  </a:extLst>
                </a:gridCol>
                <a:gridCol w="774250">
                  <a:extLst>
                    <a:ext uri="{9D8B030D-6E8A-4147-A177-3AD203B41FA5}">
                      <a16:colId xmlns:a16="http://schemas.microsoft.com/office/drawing/2014/main" val="3003790875"/>
                    </a:ext>
                  </a:extLst>
                </a:gridCol>
                <a:gridCol w="659629">
                  <a:extLst>
                    <a:ext uri="{9D8B030D-6E8A-4147-A177-3AD203B41FA5}">
                      <a16:colId xmlns:a16="http://schemas.microsoft.com/office/drawing/2014/main" val="1611189649"/>
                    </a:ext>
                  </a:extLst>
                </a:gridCol>
                <a:gridCol w="659629">
                  <a:extLst>
                    <a:ext uri="{9D8B030D-6E8A-4147-A177-3AD203B41FA5}">
                      <a16:colId xmlns:a16="http://schemas.microsoft.com/office/drawing/2014/main" val="669798105"/>
                    </a:ext>
                  </a:extLst>
                </a:gridCol>
                <a:gridCol w="774250">
                  <a:extLst>
                    <a:ext uri="{9D8B030D-6E8A-4147-A177-3AD203B41FA5}">
                      <a16:colId xmlns:a16="http://schemas.microsoft.com/office/drawing/2014/main" val="283513620"/>
                    </a:ext>
                  </a:extLst>
                </a:gridCol>
                <a:gridCol w="798283">
                  <a:extLst>
                    <a:ext uri="{9D8B030D-6E8A-4147-A177-3AD203B41FA5}">
                      <a16:colId xmlns:a16="http://schemas.microsoft.com/office/drawing/2014/main" val="1690673326"/>
                    </a:ext>
                  </a:extLst>
                </a:gridCol>
                <a:gridCol w="774250">
                  <a:extLst>
                    <a:ext uri="{9D8B030D-6E8A-4147-A177-3AD203B41FA5}">
                      <a16:colId xmlns:a16="http://schemas.microsoft.com/office/drawing/2014/main" val="406531565"/>
                    </a:ext>
                  </a:extLst>
                </a:gridCol>
                <a:gridCol w="659629">
                  <a:extLst>
                    <a:ext uri="{9D8B030D-6E8A-4147-A177-3AD203B41FA5}">
                      <a16:colId xmlns:a16="http://schemas.microsoft.com/office/drawing/2014/main" val="1107569071"/>
                    </a:ext>
                  </a:extLst>
                </a:gridCol>
                <a:gridCol w="683663">
                  <a:extLst>
                    <a:ext uri="{9D8B030D-6E8A-4147-A177-3AD203B41FA5}">
                      <a16:colId xmlns:a16="http://schemas.microsoft.com/office/drawing/2014/main" val="473414193"/>
                    </a:ext>
                  </a:extLst>
                </a:gridCol>
              </a:tblGrid>
              <a:tr h="299939">
                <a:tc>
                  <a:txBody>
                    <a:bodyPr/>
                    <a:lstStyle/>
                    <a:p>
                      <a:pPr algn="ctr" fontAlgn="b"/>
                      <a:r>
                        <a:rPr lang="en-IN" sz="1600" b="1" u="none" strike="noStrike" dirty="0">
                          <a:effectLst/>
                        </a:rPr>
                        <a:t>Stats</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1" u="none" strike="noStrike" dirty="0">
                          <a:effectLst/>
                        </a:rPr>
                        <a:t>Crim</a:t>
                      </a:r>
                      <a:endParaRPr lang="en-IN" sz="1600" b="1" i="1"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1" u="none" strike="noStrike">
                          <a:effectLst/>
                        </a:rPr>
                        <a:t>Zn</a:t>
                      </a:r>
                      <a:endParaRPr lang="en-IN" sz="1600" b="1" i="1"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1" u="none" strike="noStrike">
                          <a:effectLst/>
                        </a:rPr>
                        <a:t>Indus</a:t>
                      </a:r>
                      <a:endParaRPr lang="en-IN" sz="1600" b="1" i="1"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1" u="none" strike="noStrike">
                          <a:effectLst/>
                        </a:rPr>
                        <a:t>Chas</a:t>
                      </a:r>
                      <a:endParaRPr lang="en-IN" sz="1600" b="1" i="1"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1" u="none" strike="noStrike">
                          <a:effectLst/>
                        </a:rPr>
                        <a:t>Nox</a:t>
                      </a:r>
                      <a:endParaRPr lang="en-IN" sz="1600" b="1" i="1"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1" u="none" strike="noStrike">
                          <a:effectLst/>
                        </a:rPr>
                        <a:t>RM</a:t>
                      </a:r>
                      <a:endParaRPr lang="en-IN" sz="1600" b="1" i="1"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1" u="none" strike="noStrike" dirty="0">
                          <a:effectLst/>
                        </a:rPr>
                        <a:t>Age</a:t>
                      </a:r>
                      <a:endParaRPr lang="en-IN" sz="1600" b="1" i="1"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1" u="none" strike="noStrike">
                          <a:effectLst/>
                        </a:rPr>
                        <a:t>Dis</a:t>
                      </a:r>
                      <a:endParaRPr lang="en-IN" sz="1600" b="1" i="1"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1" u="none" strike="noStrike">
                          <a:effectLst/>
                        </a:rPr>
                        <a:t>Rad</a:t>
                      </a:r>
                      <a:endParaRPr lang="en-IN" sz="1600" b="1" i="1"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1" u="none" strike="noStrike">
                          <a:effectLst/>
                        </a:rPr>
                        <a:t>Tax</a:t>
                      </a:r>
                      <a:endParaRPr lang="en-IN" sz="1600" b="1" i="1"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1" u="none" strike="noStrike">
                          <a:effectLst/>
                        </a:rPr>
                        <a:t>Ptratio</a:t>
                      </a:r>
                      <a:endParaRPr lang="en-IN" sz="1600" b="1" i="1"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1" u="none" strike="noStrike">
                          <a:effectLst/>
                        </a:rPr>
                        <a:t>Black</a:t>
                      </a:r>
                      <a:endParaRPr lang="en-IN" sz="1600" b="1" i="1"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1" u="none" strike="noStrike">
                          <a:effectLst/>
                        </a:rPr>
                        <a:t>lstat</a:t>
                      </a:r>
                      <a:endParaRPr lang="en-IN" sz="1600" b="1" i="1"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1" u="none" strike="noStrike" dirty="0" err="1">
                          <a:effectLst/>
                        </a:rPr>
                        <a:t>medv</a:t>
                      </a:r>
                      <a:endParaRPr lang="en-IN" sz="1600" b="1" i="1"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extLst>
                  <a:ext uri="{0D108BD9-81ED-4DB2-BD59-A6C34878D82A}">
                    <a16:rowId xmlns:a16="http://schemas.microsoft.com/office/drawing/2014/main" val="295839991"/>
                  </a:ext>
                </a:extLst>
              </a:tr>
              <a:tr h="299939">
                <a:tc>
                  <a:txBody>
                    <a:bodyPr/>
                    <a:lstStyle/>
                    <a:p>
                      <a:pPr algn="ctr" fontAlgn="b"/>
                      <a:r>
                        <a:rPr lang="en-IN" sz="1600" b="1" u="none" strike="noStrike" dirty="0">
                          <a:effectLst/>
                        </a:rPr>
                        <a:t>Count</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506</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506</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506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506</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506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506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506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506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506</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506</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506</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506</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506</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506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extLst>
                  <a:ext uri="{0D108BD9-81ED-4DB2-BD59-A6C34878D82A}">
                    <a16:rowId xmlns:a16="http://schemas.microsoft.com/office/drawing/2014/main" val="669556607"/>
                  </a:ext>
                </a:extLst>
              </a:tr>
              <a:tr h="299939">
                <a:tc>
                  <a:txBody>
                    <a:bodyPr/>
                    <a:lstStyle/>
                    <a:p>
                      <a:pPr algn="ctr" fontAlgn="b"/>
                      <a:r>
                        <a:rPr lang="en-IN" sz="1600" b="1" u="none" strike="noStrike" dirty="0">
                          <a:effectLst/>
                        </a:rPr>
                        <a:t>Mean</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3.61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11.36</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11.14</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0.07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0.55</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6.28</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68.57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3.80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9.55</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408.24</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18.46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356.67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12.65</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22.53</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extLst>
                  <a:ext uri="{0D108BD9-81ED-4DB2-BD59-A6C34878D82A}">
                    <a16:rowId xmlns:a16="http://schemas.microsoft.com/office/drawing/2014/main" val="654626425"/>
                  </a:ext>
                </a:extLst>
              </a:tr>
              <a:tr h="299939">
                <a:tc>
                  <a:txBody>
                    <a:bodyPr/>
                    <a:lstStyle/>
                    <a:p>
                      <a:pPr algn="ctr" fontAlgn="b"/>
                      <a:r>
                        <a:rPr lang="en-IN" sz="1600" b="1" u="none" strike="noStrike" dirty="0">
                          <a:solidFill>
                            <a:srgbClr val="000000"/>
                          </a:solidFill>
                          <a:effectLst/>
                        </a:rPr>
                        <a:t>Median</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0.26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9.69</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0.54</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6.21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77.50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3.21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5.00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330.00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19.05</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391.44</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11.36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21.20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extLst>
                  <a:ext uri="{0D108BD9-81ED-4DB2-BD59-A6C34878D82A}">
                    <a16:rowId xmlns:a16="http://schemas.microsoft.com/office/drawing/2014/main" val="569630639"/>
                  </a:ext>
                </a:extLst>
              </a:tr>
              <a:tr h="299939">
                <a:tc>
                  <a:txBody>
                    <a:bodyPr/>
                    <a:lstStyle/>
                    <a:p>
                      <a:pPr algn="ctr" fontAlgn="b"/>
                      <a:r>
                        <a:rPr lang="en-US" sz="1600" b="1" u="none" strike="noStrike" dirty="0">
                          <a:solidFill>
                            <a:srgbClr val="000000"/>
                          </a:solidFill>
                          <a:effectLst/>
                        </a:rPr>
                        <a:t>S</a:t>
                      </a:r>
                      <a:r>
                        <a:rPr lang="en-IN" sz="1600" b="1" u="none" strike="noStrike" dirty="0">
                          <a:solidFill>
                            <a:srgbClr val="000000"/>
                          </a:solidFill>
                          <a:effectLst/>
                        </a:rPr>
                        <a:t>td. Dev.</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8.60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23.32</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6.86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0.25</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0.12</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0.70</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28.15</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2.11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8.71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168.54</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2.16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91.29</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7.14</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9.20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extLst>
                  <a:ext uri="{0D108BD9-81ED-4DB2-BD59-A6C34878D82A}">
                    <a16:rowId xmlns:a16="http://schemas.microsoft.com/office/drawing/2014/main" val="360524793"/>
                  </a:ext>
                </a:extLst>
              </a:tr>
              <a:tr h="299939">
                <a:tc>
                  <a:txBody>
                    <a:bodyPr/>
                    <a:lstStyle/>
                    <a:p>
                      <a:pPr algn="ctr" fontAlgn="b"/>
                      <a:r>
                        <a:rPr lang="en-IN" sz="1600" b="1" u="none" strike="noStrike" dirty="0">
                          <a:effectLst/>
                        </a:rPr>
                        <a:t>Min</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0.01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0.46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0.39</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3.56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2.90</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1.13</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187.00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12.60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0.32</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1.73</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5.00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extLst>
                  <a:ext uri="{0D108BD9-81ED-4DB2-BD59-A6C34878D82A}">
                    <a16:rowId xmlns:a16="http://schemas.microsoft.com/office/drawing/2014/main" val="2613568807"/>
                  </a:ext>
                </a:extLst>
              </a:tr>
              <a:tr h="299939">
                <a:tc>
                  <a:txBody>
                    <a:bodyPr/>
                    <a:lstStyle/>
                    <a:p>
                      <a:pPr algn="ctr" fontAlgn="b"/>
                      <a:r>
                        <a:rPr lang="en-IN" sz="1600" b="1" u="none" strike="noStrike" dirty="0">
                          <a:effectLst/>
                        </a:rPr>
                        <a:t>25</a:t>
                      </a:r>
                      <a:r>
                        <a:rPr lang="en-IN" sz="1600" b="1" u="none" strike="noStrike" baseline="30000" dirty="0">
                          <a:effectLst/>
                        </a:rPr>
                        <a:t>th</a:t>
                      </a:r>
                      <a:r>
                        <a:rPr lang="en-IN" sz="1600" b="1" u="none" strike="noStrike" dirty="0">
                          <a:effectLst/>
                        </a:rPr>
                        <a:t> %</a:t>
                      </a:r>
                      <a:r>
                        <a:rPr lang="en-IN" sz="1600" b="1" u="none" strike="noStrike" dirty="0" err="1">
                          <a:effectLst/>
                        </a:rPr>
                        <a:t>ile</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0.08</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5.19</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0.45</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5.89</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45.03</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2.10</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4.00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279.00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17.40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375.38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6.95</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17.03</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extLst>
                  <a:ext uri="{0D108BD9-81ED-4DB2-BD59-A6C34878D82A}">
                    <a16:rowId xmlns:a16="http://schemas.microsoft.com/office/drawing/2014/main" val="2047994417"/>
                  </a:ext>
                </a:extLst>
              </a:tr>
              <a:tr h="299939">
                <a:tc>
                  <a:txBody>
                    <a:bodyPr/>
                    <a:lstStyle/>
                    <a:p>
                      <a:pPr algn="ctr" fontAlgn="b"/>
                      <a:r>
                        <a:rPr lang="en-IN" sz="1600" b="1" u="none" strike="noStrike" dirty="0">
                          <a:effectLst/>
                        </a:rPr>
                        <a:t>50</a:t>
                      </a:r>
                      <a:r>
                        <a:rPr lang="en-IN" sz="1600" b="1" u="none" strike="noStrike" baseline="30000" dirty="0">
                          <a:effectLst/>
                        </a:rPr>
                        <a:t>th</a:t>
                      </a:r>
                      <a:r>
                        <a:rPr lang="en-IN" sz="1600" b="1" u="none" strike="noStrike" dirty="0">
                          <a:effectLst/>
                        </a:rPr>
                        <a:t> %</a:t>
                      </a:r>
                      <a:r>
                        <a:rPr lang="en-IN" sz="1600" b="1" u="none" strike="noStrike" dirty="0" err="1">
                          <a:effectLst/>
                        </a:rPr>
                        <a:t>ile</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0.26</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9.69</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0.54</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6.21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77.50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3.21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5.00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330.00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19.05</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391.44</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11.36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21.20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extLst>
                  <a:ext uri="{0D108BD9-81ED-4DB2-BD59-A6C34878D82A}">
                    <a16:rowId xmlns:a16="http://schemas.microsoft.com/office/drawing/2014/main" val="3237971954"/>
                  </a:ext>
                </a:extLst>
              </a:tr>
              <a:tr h="299939">
                <a:tc>
                  <a:txBody>
                    <a:bodyPr/>
                    <a:lstStyle/>
                    <a:p>
                      <a:pPr algn="ctr" fontAlgn="b"/>
                      <a:r>
                        <a:rPr lang="en-IN" sz="1600" b="1" u="none" strike="noStrike" dirty="0">
                          <a:effectLst/>
                        </a:rPr>
                        <a:t>75</a:t>
                      </a:r>
                      <a:r>
                        <a:rPr lang="en-IN" sz="1600" b="1" u="none" strike="noStrike" baseline="30000" dirty="0">
                          <a:effectLst/>
                        </a:rPr>
                        <a:t>th</a:t>
                      </a:r>
                      <a:r>
                        <a:rPr lang="en-IN" sz="1600" b="1" u="none" strike="noStrike" dirty="0">
                          <a:effectLst/>
                        </a:rPr>
                        <a:t> %</a:t>
                      </a:r>
                      <a:r>
                        <a:rPr lang="en-IN" sz="1600" b="1" u="none" strike="noStrike" dirty="0" err="1">
                          <a:effectLst/>
                        </a:rPr>
                        <a:t>ile</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3.68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12.50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18.10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0.62</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6.62</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94.08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5.19</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24.00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666.00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20.20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396.23</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16.96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25.00</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extLst>
                  <a:ext uri="{0D108BD9-81ED-4DB2-BD59-A6C34878D82A}">
                    <a16:rowId xmlns:a16="http://schemas.microsoft.com/office/drawing/2014/main" val="1753611846"/>
                  </a:ext>
                </a:extLst>
              </a:tr>
              <a:tr h="299939">
                <a:tc>
                  <a:txBody>
                    <a:bodyPr/>
                    <a:lstStyle/>
                    <a:p>
                      <a:pPr algn="ctr" fontAlgn="b"/>
                      <a:r>
                        <a:rPr lang="en-IN" sz="1600" b="1" u="none" strike="noStrike" dirty="0">
                          <a:effectLst/>
                        </a:rPr>
                        <a:t>Max</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88.98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100.00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27.74</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0.87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8.78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100.00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12.13</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24.00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711.00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22.00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396.90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a:solidFill>
                            <a:srgbClr val="000000"/>
                          </a:solidFill>
                          <a:effectLst/>
                        </a:rPr>
                        <a:t>37.97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IN" sz="1600" b="0" u="none" strike="noStrike" dirty="0">
                          <a:solidFill>
                            <a:srgbClr val="000000"/>
                          </a:solidFill>
                          <a:effectLst/>
                        </a:rPr>
                        <a:t>50.00</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extLst>
                  <a:ext uri="{0D108BD9-81ED-4DB2-BD59-A6C34878D82A}">
                    <a16:rowId xmlns:a16="http://schemas.microsoft.com/office/drawing/2014/main" val="869506357"/>
                  </a:ext>
                </a:extLst>
              </a:tr>
              <a:tr h="299939">
                <a:tc>
                  <a:txBody>
                    <a:bodyPr/>
                    <a:lstStyle/>
                    <a:p>
                      <a:pPr algn="ctr" fontAlgn="b"/>
                      <a:r>
                        <a:rPr lang="en-US" sz="1600" b="1" u="none" strike="noStrike">
                          <a:solidFill>
                            <a:srgbClr val="000000"/>
                          </a:solidFill>
                          <a:effectLst/>
                        </a:rPr>
                        <a:t># NAs</a:t>
                      </a:r>
                      <a:endParaRPr lang="en-IN" sz="1600" b="1"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US" sz="1600" b="0" u="none" strike="noStrike">
                          <a:solidFill>
                            <a:srgbClr val="000000"/>
                          </a:solidFill>
                          <a:effectLst/>
                        </a:rPr>
                        <a:t>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US" sz="1600" b="0" u="none" strike="noStrike">
                          <a:solidFill>
                            <a:srgbClr val="000000"/>
                          </a:solidFill>
                          <a:effectLst/>
                        </a:rPr>
                        <a:t>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US" sz="1600" b="0" u="none" strike="noStrike">
                          <a:solidFill>
                            <a:srgbClr val="000000"/>
                          </a:solidFill>
                          <a:effectLst/>
                        </a:rPr>
                        <a:t>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US" sz="1600" b="0" u="none" strike="noStrike">
                          <a:solidFill>
                            <a:srgbClr val="000000"/>
                          </a:solidFill>
                          <a:effectLst/>
                        </a:rPr>
                        <a:t>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US" sz="1600" b="0" u="none" strike="noStrike">
                          <a:solidFill>
                            <a:srgbClr val="000000"/>
                          </a:solidFill>
                          <a:effectLst/>
                        </a:rPr>
                        <a:t>0</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US" sz="1600" b="0" u="none" strike="noStrike">
                          <a:solidFill>
                            <a:srgbClr val="000000"/>
                          </a:solidFill>
                          <a:effectLst/>
                        </a:rPr>
                        <a:t>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US" sz="1600" b="0" u="none" strike="noStrike">
                          <a:solidFill>
                            <a:srgbClr val="000000"/>
                          </a:solidFill>
                          <a:effectLst/>
                        </a:rPr>
                        <a:t>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US" sz="1600" b="0" u="none" strike="noStrike">
                          <a:solidFill>
                            <a:srgbClr val="000000"/>
                          </a:solidFill>
                          <a:effectLst/>
                        </a:rPr>
                        <a:t>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US" sz="1600" b="0" u="none" strike="noStrike">
                          <a:solidFill>
                            <a:srgbClr val="000000"/>
                          </a:solidFill>
                          <a:effectLst/>
                        </a:rPr>
                        <a:t>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US" sz="1600" b="0" u="none" strike="noStrike">
                          <a:solidFill>
                            <a:srgbClr val="000000"/>
                          </a:solidFill>
                          <a:effectLst/>
                        </a:rPr>
                        <a:t>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US" sz="1600" b="0" u="none" strike="noStrike">
                          <a:solidFill>
                            <a:srgbClr val="000000"/>
                          </a:solidFill>
                          <a:effectLst/>
                        </a:rPr>
                        <a:t>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US" sz="1600" b="0" u="none" strike="noStrike">
                          <a:solidFill>
                            <a:srgbClr val="000000"/>
                          </a:solidFill>
                          <a:effectLst/>
                        </a:rPr>
                        <a:t>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US" sz="1600" b="0" u="none" strike="noStrike">
                          <a:solidFill>
                            <a:srgbClr val="000000"/>
                          </a:solidFill>
                          <a:effectLst/>
                        </a:rPr>
                        <a:t>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tc>
                  <a:txBody>
                    <a:bodyPr/>
                    <a:lstStyle/>
                    <a:p>
                      <a:pPr algn="ctr" fontAlgn="b"/>
                      <a:r>
                        <a:rPr lang="en-US" sz="1600" b="0" u="none" strike="noStrike" dirty="0">
                          <a:solidFill>
                            <a:srgbClr val="000000"/>
                          </a:solidFill>
                          <a:effectLst/>
                        </a:rPr>
                        <a:t>0</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874" marR="8874" marT="8874" marB="0" anchor="ctr"/>
                </a:tc>
                <a:extLst>
                  <a:ext uri="{0D108BD9-81ED-4DB2-BD59-A6C34878D82A}">
                    <a16:rowId xmlns:a16="http://schemas.microsoft.com/office/drawing/2014/main" val="990618153"/>
                  </a:ext>
                </a:extLst>
              </a:tr>
            </a:tbl>
          </a:graphicData>
        </a:graphic>
      </p:graphicFrame>
    </p:spTree>
    <p:extLst>
      <p:ext uri="{BB962C8B-B14F-4D97-AF65-F5344CB8AC3E}">
        <p14:creationId xmlns:p14="http://schemas.microsoft.com/office/powerpoint/2010/main" val="2699144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B7166F-E734-4E2B-9B95-E383321AEA2C}"/>
              </a:ext>
            </a:extLst>
          </p:cNvPr>
          <p:cNvSpPr>
            <a:spLocks noGrp="1"/>
          </p:cNvSpPr>
          <p:nvPr>
            <p:ph type="title"/>
          </p:nvPr>
        </p:nvSpPr>
        <p:spPr>
          <a:xfrm>
            <a:off x="643468" y="621792"/>
            <a:ext cx="4989890" cy="5413248"/>
          </a:xfrm>
        </p:spPr>
        <p:txBody>
          <a:bodyPr>
            <a:normAutofit/>
          </a:bodyPr>
          <a:lstStyle/>
          <a:p>
            <a:r>
              <a:rPr lang="en-US" sz="3600" b="1" dirty="0">
                <a:latin typeface="Times New Roman" panose="02020603050405020304" pitchFamily="18" charset="0"/>
                <a:cs typeface="Times New Roman" panose="02020603050405020304" pitchFamily="18" charset="0"/>
              </a:rPr>
              <a:t>Basic Statistics insights</a:t>
            </a:r>
            <a:endParaRPr lang="en-IN" sz="3600" b="1" dirty="0">
              <a:latin typeface="Times New Roman" panose="02020603050405020304" pitchFamily="18" charset="0"/>
              <a:cs typeface="Times New Roman" panose="02020603050405020304" pitchFamily="18" charset="0"/>
            </a:endParaRPr>
          </a:p>
        </p:txBody>
      </p:sp>
      <p:sp>
        <p:nvSpPr>
          <p:cNvPr id="31"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B575C3B-0B68-4F9F-99BE-7EF64CF2010A}"/>
              </a:ext>
            </a:extLst>
          </p:cNvPr>
          <p:cNvSpPr>
            <a:spLocks noGrp="1"/>
          </p:cNvSpPr>
          <p:nvPr>
            <p:ph idx="1"/>
          </p:nvPr>
        </p:nvSpPr>
        <p:spPr>
          <a:xfrm>
            <a:off x="6096000" y="1415626"/>
            <a:ext cx="5452532" cy="4619414"/>
          </a:xfrm>
          <a:noFill/>
        </p:spPr>
        <p:txBody>
          <a:bodyPr anchor="ctr">
            <a:normAutofit/>
          </a:bodyPr>
          <a:lstStyle/>
          <a:p>
            <a:r>
              <a:rPr lang="en-US" sz="2000" dirty="0">
                <a:latin typeface="Times New Roman" panose="02020603050405020304" pitchFamily="18" charset="0"/>
                <a:cs typeface="Times New Roman" panose="02020603050405020304" pitchFamily="18" charset="0"/>
              </a:rPr>
              <a:t>There are no null values in the data</a:t>
            </a:r>
          </a:p>
          <a:p>
            <a:r>
              <a:rPr lang="en-US" sz="2000" dirty="0">
                <a:latin typeface="Times New Roman" panose="02020603050405020304" pitchFamily="18" charset="0"/>
                <a:cs typeface="Times New Roman" panose="02020603050405020304" pitchFamily="18" charset="0"/>
              </a:rPr>
              <a:t>The variables </a:t>
            </a:r>
            <a:r>
              <a:rPr lang="en-US" sz="2000" i="1" dirty="0" err="1">
                <a:latin typeface="Times New Roman" panose="02020603050405020304" pitchFamily="18" charset="0"/>
                <a:cs typeface="Times New Roman" panose="02020603050405020304" pitchFamily="18" charset="0"/>
              </a:rPr>
              <a:t>crim</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zn</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dis</a:t>
            </a:r>
            <a:r>
              <a:rPr lang="en-US" sz="2000" dirty="0">
                <a:latin typeface="Times New Roman" panose="02020603050405020304" pitchFamily="18" charset="0"/>
                <a:cs typeface="Times New Roman" panose="02020603050405020304" pitchFamily="18" charset="0"/>
              </a:rPr>
              <a:t> seem to be highly right skewed distributions as the medians of these variables vary highly from mean</a:t>
            </a:r>
          </a:p>
          <a:p>
            <a:r>
              <a:rPr lang="en-US" sz="2000" dirty="0">
                <a:latin typeface="Times New Roman" panose="02020603050405020304" pitchFamily="18" charset="0"/>
                <a:cs typeface="Times New Roman" panose="02020603050405020304" pitchFamily="18" charset="0"/>
              </a:rPr>
              <a:t>The attribute </a:t>
            </a:r>
            <a:r>
              <a:rPr lang="en-US" sz="2000" i="1" dirty="0" err="1">
                <a:latin typeface="Times New Roman" panose="02020603050405020304" pitchFamily="18" charset="0"/>
                <a:cs typeface="Times New Roman" panose="02020603050405020304" pitchFamily="18" charset="0"/>
              </a:rPr>
              <a:t>chas</a:t>
            </a:r>
            <a:r>
              <a:rPr lang="en-US" sz="2000" dirty="0">
                <a:latin typeface="Times New Roman" panose="02020603050405020304" pitchFamily="18" charset="0"/>
                <a:cs typeface="Times New Roman" panose="02020603050405020304" pitchFamily="18" charset="0"/>
              </a:rPr>
              <a:t> is a binary variable with values 1 and 0</a:t>
            </a:r>
          </a:p>
          <a:p>
            <a:r>
              <a:rPr lang="en-US" sz="2000" dirty="0">
                <a:latin typeface="Times New Roman" panose="02020603050405020304" pitchFamily="18" charset="0"/>
                <a:cs typeface="Times New Roman" panose="02020603050405020304" pitchFamily="18" charset="0"/>
              </a:rPr>
              <a:t>The attributes </a:t>
            </a:r>
            <a:r>
              <a:rPr lang="en-US" sz="2000" i="1" dirty="0">
                <a:latin typeface="Times New Roman" panose="02020603050405020304" pitchFamily="18" charset="0"/>
                <a:cs typeface="Times New Roman" panose="02020603050405020304" pitchFamily="18" charset="0"/>
              </a:rPr>
              <a:t>age</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seem to be highly left skewed distributions</a:t>
            </a:r>
          </a:p>
          <a:p>
            <a:r>
              <a:rPr lang="en-US" sz="2000" dirty="0">
                <a:latin typeface="Times New Roman" panose="02020603050405020304" pitchFamily="18" charset="0"/>
                <a:cs typeface="Times New Roman" panose="02020603050405020304" pitchFamily="18" charset="0"/>
              </a:rPr>
              <a:t>The Standard deviation and mean values of the variables </a:t>
            </a:r>
            <a:r>
              <a:rPr lang="en-US" sz="2000" i="1" dirty="0" err="1">
                <a:latin typeface="Times New Roman" panose="02020603050405020304" pitchFamily="18" charset="0"/>
                <a:cs typeface="Times New Roman" panose="02020603050405020304" pitchFamily="18" charset="0"/>
              </a:rPr>
              <a:t>medv</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i="1" dirty="0" err="1">
                <a:latin typeface="Times New Roman" panose="02020603050405020304" pitchFamily="18" charset="0"/>
                <a:cs typeface="Times New Roman" panose="02020603050405020304" pitchFamily="18" charset="0"/>
              </a:rPr>
              <a:t>nox</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obtained from our data are different because of the units/power. However, the value (if the power is ignored) will be same. (Reference to the table given in the paper)</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545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4AD31C-9D22-4E39-8B62-08B5A1E8A7D1}"/>
              </a:ext>
            </a:extLst>
          </p:cNvPr>
          <p:cNvSpPr>
            <a:spLocks noGrp="1"/>
          </p:cNvSpPr>
          <p:nvPr>
            <p:ph type="title"/>
          </p:nvPr>
        </p:nvSpPr>
        <p:spPr>
          <a:xfrm>
            <a:off x="643467" y="321734"/>
            <a:ext cx="10905066" cy="1135737"/>
          </a:xfrm>
        </p:spPr>
        <p:txBody>
          <a:bodyPr>
            <a:normAutofit/>
          </a:bodyPr>
          <a:lstStyle/>
          <a:p>
            <a:r>
              <a:rPr lang="en-US" sz="3600" b="1" dirty="0">
                <a:latin typeface="Times New Roman" panose="02020603050405020304" pitchFamily="18" charset="0"/>
                <a:cs typeface="Times New Roman" panose="02020603050405020304" pitchFamily="18" charset="0"/>
              </a:rPr>
              <a:t>Univariate analysis – Box Plots</a:t>
            </a:r>
            <a:endParaRPr lang="en-IN" sz="3600"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0B0E16DC-3159-4D5D-BEBF-0B87645D59E4}"/>
              </a:ext>
            </a:extLst>
          </p:cNvPr>
          <p:cNvSpPr>
            <a:spLocks noGrp="1"/>
          </p:cNvSpPr>
          <p:nvPr>
            <p:ph idx="1"/>
          </p:nvPr>
        </p:nvSpPr>
        <p:spPr>
          <a:xfrm>
            <a:off x="643469" y="1782981"/>
            <a:ext cx="3420531" cy="4393982"/>
          </a:xfrm>
        </p:spPr>
        <p:txBody>
          <a:bodyPr>
            <a:normAutofit/>
          </a:bodyPr>
          <a:lstStyle/>
          <a:p>
            <a:r>
              <a:rPr lang="en-US" sz="2000" dirty="0">
                <a:latin typeface="Times New Roman" panose="02020603050405020304" pitchFamily="18" charset="0"/>
                <a:cs typeface="Times New Roman" panose="02020603050405020304" pitchFamily="18" charset="0"/>
              </a:rPr>
              <a:t>Univariate analysis using boxplots is used to find if there are any outliers</a:t>
            </a:r>
          </a:p>
          <a:p>
            <a:r>
              <a:rPr lang="en-US" sz="2000" dirty="0">
                <a:latin typeface="Times New Roman" panose="02020603050405020304" pitchFamily="18" charset="0"/>
                <a:cs typeface="Times New Roman" panose="02020603050405020304" pitchFamily="18" charset="0"/>
              </a:rPr>
              <a:t>We can see clear outliers exist for </a:t>
            </a:r>
            <a:r>
              <a:rPr lang="en-US" sz="2000" i="1" dirty="0">
                <a:latin typeface="Times New Roman" panose="02020603050405020304" pitchFamily="18" charset="0"/>
                <a:cs typeface="Times New Roman" panose="02020603050405020304" pitchFamily="18" charset="0"/>
              </a:rPr>
              <a:t>dis</a:t>
            </a:r>
            <a:r>
              <a:rPr lang="en-US" sz="2000" dirty="0">
                <a:latin typeface="Times New Roman" panose="02020603050405020304" pitchFamily="18" charset="0"/>
                <a:cs typeface="Times New Roman" panose="02020603050405020304" pitchFamily="18" charset="0"/>
              </a:rPr>
              <a:t>, and </a:t>
            </a:r>
            <a:r>
              <a:rPr lang="en-US" sz="2000" i="1" dirty="0" err="1">
                <a:latin typeface="Times New Roman" panose="02020603050405020304" pitchFamily="18" charset="0"/>
                <a:cs typeface="Times New Roman" panose="02020603050405020304" pitchFamily="18" charset="0"/>
              </a:rPr>
              <a:t>ptratio</a:t>
            </a:r>
            <a:r>
              <a:rPr lang="en-US" sz="2000" dirty="0">
                <a:latin typeface="Times New Roman" panose="02020603050405020304" pitchFamily="18" charset="0"/>
                <a:cs typeface="Times New Roman" panose="02020603050405020304" pitchFamily="18" charset="0"/>
              </a:rPr>
              <a:t>. The best way to deal with these is to exclude those observations</a:t>
            </a:r>
          </a:p>
          <a:p>
            <a:r>
              <a:rPr lang="en-US" sz="2000" dirty="0">
                <a:latin typeface="Times New Roman" panose="02020603050405020304" pitchFamily="18" charset="0"/>
                <a:cs typeface="Times New Roman" panose="02020603050405020304" pitchFamily="18" charset="0"/>
              </a:rPr>
              <a:t>There seem to be outliers for other variables lying outside of 1.5 IQR, however, they cannot be completely considered outliers. So, the observations cannot be discarded.</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pic>
        <p:nvPicPr>
          <p:cNvPr id="5" name="Content Placeholder 4">
            <a:extLst>
              <a:ext uri="{FF2B5EF4-FFF2-40B4-BE49-F238E27FC236}">
                <a16:creationId xmlns:a16="http://schemas.microsoft.com/office/drawing/2014/main" id="{62931CF1-7DDA-4BEB-A06E-C3615A0EBBEB}"/>
              </a:ext>
            </a:extLst>
          </p:cNvPr>
          <p:cNvPicPr>
            <a:picLocks noChangeAspect="1"/>
          </p:cNvPicPr>
          <p:nvPr/>
        </p:nvPicPr>
        <p:blipFill>
          <a:blip r:embed="rId2"/>
          <a:stretch>
            <a:fillRect/>
          </a:stretch>
        </p:blipFill>
        <p:spPr>
          <a:xfrm>
            <a:off x="3928450" y="2103527"/>
            <a:ext cx="7620081" cy="3752889"/>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9082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2BFB96-AEA9-432B-948F-34FB5FA022BF}"/>
              </a:ext>
            </a:extLst>
          </p:cNvPr>
          <p:cNvSpPr>
            <a:spLocks noGrp="1"/>
          </p:cNvSpPr>
          <p:nvPr>
            <p:ph type="title"/>
          </p:nvPr>
        </p:nvSpPr>
        <p:spPr>
          <a:xfrm>
            <a:off x="643468" y="621792"/>
            <a:ext cx="4989890" cy="5413248"/>
          </a:xfrm>
        </p:spPr>
        <p:txBody>
          <a:bodyPr>
            <a:normAutofit/>
          </a:bodyPr>
          <a:lstStyle/>
          <a:p>
            <a:r>
              <a:rPr lang="en-US" sz="3600" b="1">
                <a:latin typeface="Times New Roman" panose="02020603050405020304" pitchFamily="18" charset="0"/>
                <a:cs typeface="Times New Roman" panose="02020603050405020304" pitchFamily="18" charset="0"/>
              </a:rPr>
              <a:t>Training Data</a:t>
            </a:r>
            <a:endParaRPr lang="en-IN" sz="3600" b="1">
              <a:latin typeface="Times New Roman" panose="02020603050405020304" pitchFamily="18" charset="0"/>
              <a:cs typeface="Times New Roman" panose="02020603050405020304" pitchFamily="18" charset="0"/>
            </a:endParaRPr>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D8230C-D8C7-4DEE-970D-211D6B9DAE9B}"/>
              </a:ext>
            </a:extLst>
          </p:cNvPr>
          <p:cNvSpPr>
            <a:spLocks noGrp="1"/>
          </p:cNvSpPr>
          <p:nvPr>
            <p:ph idx="1"/>
          </p:nvPr>
        </p:nvSpPr>
        <p:spPr>
          <a:xfrm>
            <a:off x="6096000" y="643466"/>
            <a:ext cx="5452532" cy="5571065"/>
          </a:xfrm>
          <a:noFill/>
        </p:spPr>
        <p:txBody>
          <a:bodyPr anchor="ctr">
            <a:normAutofit/>
          </a:bodyPr>
          <a:lstStyle/>
          <a:p>
            <a:r>
              <a:rPr lang="en-US" sz="2000" dirty="0">
                <a:latin typeface="Times New Roman" panose="02020603050405020304" pitchFamily="18" charset="0"/>
                <a:cs typeface="Times New Roman" panose="02020603050405020304" pitchFamily="18" charset="0"/>
              </a:rPr>
              <a:t>The original dataset is split into two parts – training data and testing data – using random seed </a:t>
            </a:r>
            <a:r>
              <a:rPr lang="en-IN" sz="2000" b="0" i="0" dirty="0">
                <a:effectLst/>
                <a:latin typeface="Times New Roman" panose="02020603050405020304" pitchFamily="18" charset="0"/>
                <a:cs typeface="Times New Roman" panose="02020603050405020304" pitchFamily="18" charset="0"/>
              </a:rPr>
              <a:t>14529802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training dataset is 80% of original data while the test dataset is 20%</a:t>
            </a:r>
          </a:p>
          <a:p>
            <a:r>
              <a:rPr lang="en-US" sz="2000" dirty="0">
                <a:latin typeface="Times New Roman" panose="02020603050405020304" pitchFamily="18" charset="0"/>
                <a:cs typeface="Times New Roman" panose="02020603050405020304" pitchFamily="18" charset="0"/>
              </a:rPr>
              <a:t>Thus, the training data consists of 404 randomly picked observations and 13 attributes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2A5623-B4A0-48C3-8A07-3214E933FE98}"/>
              </a:ext>
            </a:extLst>
          </p:cNvPr>
          <p:cNvSpPr>
            <a:spLocks noGrp="1"/>
          </p:cNvSpPr>
          <p:nvPr>
            <p:ph type="title"/>
          </p:nvPr>
        </p:nvSpPr>
        <p:spPr>
          <a:xfrm>
            <a:off x="643467" y="321734"/>
            <a:ext cx="10905066" cy="1135737"/>
          </a:xfrm>
        </p:spPr>
        <p:txBody>
          <a:bodyPr>
            <a:normAutofit/>
          </a:bodyPr>
          <a:lstStyle/>
          <a:p>
            <a:r>
              <a:rPr lang="en-US" sz="3600" b="1" dirty="0">
                <a:latin typeface="Times New Roman" panose="02020603050405020304" pitchFamily="18" charset="0"/>
                <a:cs typeface="Times New Roman" panose="02020603050405020304" pitchFamily="18" charset="0"/>
              </a:rPr>
              <a:t>Exploratory Data Analysis – Correlation</a:t>
            </a:r>
            <a:br>
              <a:rPr lang="en-US" sz="36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(Training Data)</a:t>
            </a:r>
            <a:endParaRPr lang="en-IN" sz="3600" b="1" dirty="0">
              <a:latin typeface="Times New Roman" panose="02020603050405020304" pitchFamily="18" charset="0"/>
              <a:cs typeface="Times New Roman" panose="02020603050405020304" pitchFamily="18" charset="0"/>
            </a:endParaRPr>
          </a:p>
        </p:txBody>
      </p:sp>
      <p:sp>
        <p:nvSpPr>
          <p:cNvPr id="21" name="Content Placeholder 8">
            <a:extLst>
              <a:ext uri="{FF2B5EF4-FFF2-40B4-BE49-F238E27FC236}">
                <a16:creationId xmlns:a16="http://schemas.microsoft.com/office/drawing/2014/main" id="{DEF05D74-853D-43C7-BDBE-4FE8D1A7439C}"/>
              </a:ext>
            </a:extLst>
          </p:cNvPr>
          <p:cNvSpPr>
            <a:spLocks noGrp="1"/>
          </p:cNvSpPr>
          <p:nvPr>
            <p:ph idx="1"/>
          </p:nvPr>
        </p:nvSpPr>
        <p:spPr>
          <a:xfrm>
            <a:off x="643469" y="1782981"/>
            <a:ext cx="4008384" cy="4393982"/>
          </a:xfrm>
        </p:spPr>
        <p:txBody>
          <a:bodyPr>
            <a:normAutofit/>
          </a:bodyPr>
          <a:lstStyle/>
          <a:p>
            <a:r>
              <a:rPr lang="en-US" sz="2000" dirty="0">
                <a:latin typeface="Times New Roman" panose="02020603050405020304" pitchFamily="18" charset="0"/>
                <a:cs typeface="Times New Roman" panose="02020603050405020304" pitchFamily="18" charset="0"/>
              </a:rPr>
              <a:t>The heatmap for the 80% of data (training data) shows that the dependent variable – </a:t>
            </a:r>
            <a:r>
              <a:rPr lang="en-US" sz="2000" i="1" dirty="0" err="1">
                <a:latin typeface="Times New Roman" panose="02020603050405020304" pitchFamily="18" charset="0"/>
                <a:cs typeface="Times New Roman" panose="02020603050405020304" pitchFamily="18" charset="0"/>
              </a:rPr>
              <a:t>medv</a:t>
            </a:r>
            <a:r>
              <a:rPr lang="en-US" sz="2000" dirty="0">
                <a:latin typeface="Times New Roman" panose="02020603050405020304" pitchFamily="18" charset="0"/>
                <a:cs typeface="Times New Roman" panose="02020603050405020304" pitchFamily="18" charset="0"/>
              </a:rPr>
              <a:t> – has a positive correlation with the independent variables – </a:t>
            </a:r>
            <a:r>
              <a:rPr lang="en-US" sz="2000" i="1" dirty="0">
                <a:latin typeface="Times New Roman" panose="02020603050405020304" pitchFamily="18" charset="0"/>
                <a:cs typeface="Times New Roman" panose="02020603050405020304" pitchFamily="18" charset="0"/>
              </a:rPr>
              <a:t>rm</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lstat</a:t>
            </a:r>
            <a:endParaRPr lang="en-US" sz="2000" i="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also shows that there is a light positive correlation of </a:t>
            </a:r>
            <a:r>
              <a:rPr lang="en-US" sz="2000" i="1" dirty="0" err="1">
                <a:latin typeface="Times New Roman" panose="02020603050405020304" pitchFamily="18" charset="0"/>
                <a:cs typeface="Times New Roman" panose="02020603050405020304" pitchFamily="18" charset="0"/>
              </a:rPr>
              <a:t>medv</a:t>
            </a:r>
            <a:r>
              <a:rPr lang="en-US" sz="2000" dirty="0">
                <a:latin typeface="Times New Roman" panose="02020603050405020304" pitchFamily="18" charset="0"/>
                <a:cs typeface="Times New Roman" panose="02020603050405020304" pitchFamily="18" charset="0"/>
              </a:rPr>
              <a:t> with </a:t>
            </a:r>
            <a:r>
              <a:rPr lang="en-US" sz="2000" i="1" dirty="0">
                <a:latin typeface="Times New Roman" panose="02020603050405020304" pitchFamily="18" charset="0"/>
                <a:cs typeface="Times New Roman" panose="02020603050405020304" pitchFamily="18" charset="0"/>
              </a:rPr>
              <a:t>tax</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indus</a:t>
            </a:r>
            <a:r>
              <a:rPr lang="en-US" sz="2000" dirty="0">
                <a:latin typeface="Times New Roman" panose="02020603050405020304" pitchFamily="18" charset="0"/>
                <a:cs typeface="Times New Roman" panose="02020603050405020304" pitchFamily="18" charset="0"/>
              </a:rPr>
              <a:t>, and </a:t>
            </a:r>
            <a:r>
              <a:rPr lang="en-US" sz="2000" i="1" dirty="0" err="1">
                <a:latin typeface="Times New Roman" panose="02020603050405020304" pitchFamily="18" charset="0"/>
                <a:cs typeface="Times New Roman" panose="02020603050405020304" pitchFamily="18" charset="0"/>
              </a:rPr>
              <a:t>ptratio</a:t>
            </a:r>
            <a:endParaRPr lang="en-US" sz="2000" i="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Moreover, we can see that the variable </a:t>
            </a:r>
            <a:r>
              <a:rPr lang="en-US" sz="2000" i="1" dirty="0" err="1">
                <a:latin typeface="Times New Roman" panose="02020603050405020304" pitchFamily="18" charset="0"/>
                <a:cs typeface="Times New Roman" panose="02020603050405020304" pitchFamily="18" charset="0"/>
              </a:rPr>
              <a:t>lstat</a:t>
            </a:r>
            <a:r>
              <a:rPr lang="en-US" sz="2000" dirty="0">
                <a:latin typeface="Times New Roman" panose="02020603050405020304" pitchFamily="18" charset="0"/>
                <a:cs typeface="Times New Roman" panose="02020603050405020304" pitchFamily="18" charset="0"/>
              </a:rPr>
              <a:t> is correlated to other variables in the dataset which will add to multicollinearity</a:t>
            </a:r>
          </a:p>
        </p:txBody>
      </p:sp>
      <p:grpSp>
        <p:nvGrpSpPr>
          <p:cNvPr id="22"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pic>
        <p:nvPicPr>
          <p:cNvPr id="5" name="Content Placeholder 4">
            <a:extLst>
              <a:ext uri="{FF2B5EF4-FFF2-40B4-BE49-F238E27FC236}">
                <a16:creationId xmlns:a16="http://schemas.microsoft.com/office/drawing/2014/main" id="{AF585822-EB04-4430-B953-DFE205572096}"/>
              </a:ext>
            </a:extLst>
          </p:cNvPr>
          <p:cNvPicPr>
            <a:picLocks noChangeAspect="1"/>
          </p:cNvPicPr>
          <p:nvPr/>
        </p:nvPicPr>
        <p:blipFill>
          <a:blip r:embed="rId2"/>
          <a:stretch>
            <a:fillRect/>
          </a:stretch>
        </p:blipFill>
        <p:spPr>
          <a:xfrm>
            <a:off x="4557351" y="2237240"/>
            <a:ext cx="7535337" cy="3390901"/>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5564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A41D39-510E-4919-9515-EB75CD1B12AB}"/>
              </a:ext>
            </a:extLst>
          </p:cNvPr>
          <p:cNvSpPr>
            <a:spLocks noGrp="1"/>
          </p:cNvSpPr>
          <p:nvPr>
            <p:ph type="title"/>
          </p:nvPr>
        </p:nvSpPr>
        <p:spPr>
          <a:xfrm>
            <a:off x="643467" y="321734"/>
            <a:ext cx="9628293" cy="1135737"/>
          </a:xfrm>
        </p:spPr>
        <p:txBody>
          <a:bodyPr>
            <a:normAutofit/>
          </a:bodyPr>
          <a:lstStyle/>
          <a:p>
            <a:r>
              <a:rPr lang="en-US" sz="3600" b="1" dirty="0">
                <a:latin typeface="Times New Roman" panose="02020603050405020304" pitchFamily="18" charset="0"/>
                <a:cs typeface="Times New Roman" panose="02020603050405020304" pitchFamily="18" charset="0"/>
              </a:rPr>
              <a:t>Univariate Analysis – Histograms</a:t>
            </a:r>
            <a:br>
              <a:rPr lang="en-US" sz="36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(Training Data)</a:t>
            </a:r>
            <a:endParaRPr lang="en-IN" sz="3600" b="1" dirty="0">
              <a:latin typeface="Times New Roman" panose="02020603050405020304" pitchFamily="18" charset="0"/>
              <a:cs typeface="Times New Roman" panose="02020603050405020304" pitchFamily="18" charset="0"/>
            </a:endParaRPr>
          </a:p>
        </p:txBody>
      </p:sp>
      <p:sp>
        <p:nvSpPr>
          <p:cNvPr id="23" name="Content Placeholder 22">
            <a:extLst>
              <a:ext uri="{FF2B5EF4-FFF2-40B4-BE49-F238E27FC236}">
                <a16:creationId xmlns:a16="http://schemas.microsoft.com/office/drawing/2014/main" id="{ED658DBD-F467-468F-82BB-DC79CA3AE4EC}"/>
              </a:ext>
            </a:extLst>
          </p:cNvPr>
          <p:cNvSpPr>
            <a:spLocks noGrp="1"/>
          </p:cNvSpPr>
          <p:nvPr>
            <p:ph idx="1"/>
          </p:nvPr>
        </p:nvSpPr>
        <p:spPr>
          <a:xfrm>
            <a:off x="643469" y="1782981"/>
            <a:ext cx="4406051" cy="4531872"/>
          </a:xfrm>
        </p:spPr>
        <p:txBody>
          <a:bodyPr>
            <a:normAutofit/>
          </a:bodyPr>
          <a:lstStyle/>
          <a:p>
            <a:r>
              <a:rPr lang="en-US" sz="2000" dirty="0">
                <a:latin typeface="Times New Roman" panose="02020603050405020304" pitchFamily="18" charset="0"/>
                <a:cs typeface="Times New Roman" panose="02020603050405020304" pitchFamily="18" charset="0"/>
              </a:rPr>
              <a:t>As initially expected, the variables – </a:t>
            </a:r>
            <a:r>
              <a:rPr lang="en-US" sz="2000" i="1" dirty="0" err="1">
                <a:latin typeface="Times New Roman" panose="02020603050405020304" pitchFamily="18" charset="0"/>
                <a:cs typeface="Times New Roman" panose="02020603050405020304" pitchFamily="18" charset="0"/>
              </a:rPr>
              <a:t>crim</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zn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dis</a:t>
            </a:r>
            <a:r>
              <a:rPr lang="en-US" sz="2000" dirty="0">
                <a:latin typeface="Times New Roman" panose="02020603050405020304" pitchFamily="18" charset="0"/>
                <a:cs typeface="Times New Roman" panose="02020603050405020304" pitchFamily="18" charset="0"/>
              </a:rPr>
              <a:t>, and </a:t>
            </a:r>
            <a:r>
              <a:rPr lang="en-US" sz="2000" i="1" dirty="0" err="1">
                <a:latin typeface="Times New Roman" panose="02020603050405020304" pitchFamily="18" charset="0"/>
                <a:cs typeface="Times New Roman" panose="02020603050405020304" pitchFamily="18" charset="0"/>
              </a:rPr>
              <a:t>lstat</a:t>
            </a:r>
            <a:r>
              <a:rPr lang="en-US" sz="2000" dirty="0">
                <a:latin typeface="Times New Roman" panose="02020603050405020304" pitchFamily="18" charset="0"/>
                <a:cs typeface="Times New Roman" panose="02020603050405020304" pitchFamily="18" charset="0"/>
              </a:rPr>
              <a:t> - are rightly skewed</a:t>
            </a:r>
          </a:p>
          <a:p>
            <a:r>
              <a:rPr lang="en-US" sz="2000" dirty="0">
                <a:latin typeface="Times New Roman" panose="02020603050405020304" pitchFamily="18" charset="0"/>
                <a:cs typeface="Times New Roman" panose="02020603050405020304" pitchFamily="18" charset="0"/>
              </a:rPr>
              <a:t>We can also observe that variables - </a:t>
            </a:r>
            <a:r>
              <a:rPr lang="en-US" sz="2000" i="1" dirty="0">
                <a:latin typeface="Times New Roman" panose="02020603050405020304" pitchFamily="18" charset="0"/>
                <a:cs typeface="Times New Roman" panose="02020603050405020304" pitchFamily="18" charset="0"/>
              </a:rPr>
              <a:t>age</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 are left skewed</a:t>
            </a:r>
          </a:p>
          <a:p>
            <a:r>
              <a:rPr lang="en-US" sz="2000" dirty="0">
                <a:latin typeface="Times New Roman" panose="02020603050405020304" pitchFamily="18" charset="0"/>
                <a:cs typeface="Times New Roman" panose="02020603050405020304" pitchFamily="18" charset="0"/>
              </a:rPr>
              <a:t>Moreover, we can see bimodal distribution for </a:t>
            </a:r>
            <a:r>
              <a:rPr lang="en-US" sz="2000" i="1" dirty="0">
                <a:latin typeface="Times New Roman" panose="02020603050405020304" pitchFamily="18" charset="0"/>
                <a:cs typeface="Times New Roman" panose="02020603050405020304" pitchFamily="18" charset="0"/>
              </a:rPr>
              <a:t>rad</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indus</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tax</a:t>
            </a:r>
            <a:r>
              <a:rPr lang="en-US" sz="2000" dirty="0">
                <a:latin typeface="Times New Roman" panose="02020603050405020304" pitchFamily="18" charset="0"/>
                <a:cs typeface="Times New Roman" panose="02020603050405020304" pitchFamily="18" charset="0"/>
              </a:rPr>
              <a:t> variables</a:t>
            </a:r>
          </a:p>
          <a:p>
            <a:r>
              <a:rPr lang="en-US" sz="2000" i="1" dirty="0" err="1">
                <a:latin typeface="Times New Roman" panose="02020603050405020304" pitchFamily="18" charset="0"/>
                <a:cs typeface="Times New Roman" panose="02020603050405020304" pitchFamily="18" charset="0"/>
              </a:rPr>
              <a:t>Medv</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rm</a:t>
            </a:r>
            <a:r>
              <a:rPr lang="en-US" sz="2000" dirty="0">
                <a:latin typeface="Times New Roman" panose="02020603050405020304" pitchFamily="18" charset="0"/>
                <a:cs typeface="Times New Roman" panose="02020603050405020304" pitchFamily="18" charset="0"/>
              </a:rPr>
              <a:t> seem to be near to normal distributions but are not completely normally distributed</a:t>
            </a:r>
          </a:p>
        </p:txBody>
      </p:sp>
      <p:sp>
        <p:nvSpPr>
          <p:cNvPr id="28" name="Isosceles Triangle 2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Content Placeholder 18">
            <a:extLst>
              <a:ext uri="{FF2B5EF4-FFF2-40B4-BE49-F238E27FC236}">
                <a16:creationId xmlns:a16="http://schemas.microsoft.com/office/drawing/2014/main" id="{6DD3E7F9-6A97-4521-A221-1F0C706E12D3}"/>
              </a:ext>
            </a:extLst>
          </p:cNvPr>
          <p:cNvPicPr>
            <a:picLocks noChangeAspect="1"/>
          </p:cNvPicPr>
          <p:nvPr/>
        </p:nvPicPr>
        <p:blipFill>
          <a:blip r:embed="rId2"/>
          <a:stretch>
            <a:fillRect/>
          </a:stretch>
        </p:blipFill>
        <p:spPr>
          <a:xfrm>
            <a:off x="4777703" y="2285517"/>
            <a:ext cx="7197550" cy="3526799"/>
          </a:xfrm>
          <a:prstGeom prst="rect">
            <a:avLst/>
          </a:prstGeom>
        </p:spPr>
      </p:pic>
      <p:grpSp>
        <p:nvGrpSpPr>
          <p:cNvPr id="32" name="Group 31">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3" name="Isosceles Triangle 32">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26238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2047</TotalTime>
  <Words>1699</Words>
  <Application>Microsoft Office PowerPoint</Application>
  <PresentationFormat>Widescreen</PresentationFormat>
  <Paragraphs>475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Boston Housing Data - Part A</vt:lpstr>
      <vt:lpstr>Background</vt:lpstr>
      <vt:lpstr>Data Descriptions</vt:lpstr>
      <vt:lpstr>Basic statistics</vt:lpstr>
      <vt:lpstr>Basic Statistics insights</vt:lpstr>
      <vt:lpstr>Univariate analysis – Box Plots</vt:lpstr>
      <vt:lpstr>Training Data</vt:lpstr>
      <vt:lpstr>Exploratory Data Analysis – Correlation (Training Data)</vt:lpstr>
      <vt:lpstr>Univariate Analysis – Histograms (Training Data)</vt:lpstr>
      <vt:lpstr>Bivariate Analysis – Scatter Plots (Training Data)</vt:lpstr>
      <vt:lpstr>Boston Housing Data - Part B</vt:lpstr>
      <vt:lpstr>Full model vs Null Model</vt:lpstr>
      <vt:lpstr>Best Subset BIC Model</vt:lpstr>
      <vt:lpstr>Stepwise AIC and BIC model</vt:lpstr>
      <vt:lpstr>LASSO Model</vt:lpstr>
      <vt:lpstr>Model Evaluation</vt:lpstr>
      <vt:lpstr>Boston Housing Data - Part C</vt:lpstr>
      <vt:lpstr>Out of Sample Testing &amp; Cross Validation</vt:lpstr>
      <vt:lpstr>Regression Tree</vt:lpstr>
      <vt:lpstr>Full Data &amp;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Boston Housing Data</dc:title>
  <dc:creator>Kothari, Himanshi (kotharhi)</dc:creator>
  <cp:lastModifiedBy>Kothari, Himanshi (kotharhi)</cp:lastModifiedBy>
  <cp:revision>13</cp:revision>
  <dcterms:created xsi:type="dcterms:W3CDTF">2022-01-22T20:18:14Z</dcterms:created>
  <dcterms:modified xsi:type="dcterms:W3CDTF">2022-02-21T00:04:55Z</dcterms:modified>
</cp:coreProperties>
</file>