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59" r:id="rId8"/>
    <p:sldId id="265" r:id="rId9"/>
    <p:sldId id="260" r:id="rId10"/>
    <p:sldId id="261" r:id="rId11"/>
    <p:sldId id="266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9EEA5E-09D7-4053-A802-30C9349243E7}" v="10" dt="2022-02-19T22:37:10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thari, Himanshi (kotharhi)" userId="09edf470-ad7a-46a1-b6f6-17e0ffab6446" providerId="ADAL" clId="{7A9EEA5E-09D7-4053-A802-30C9349243E7}"/>
    <pc:docChg chg="undo custSel delSld modSld">
      <pc:chgData name="Kothari, Himanshi (kotharhi)" userId="09edf470-ad7a-46a1-b6f6-17e0ffab6446" providerId="ADAL" clId="{7A9EEA5E-09D7-4053-A802-30C9349243E7}" dt="2022-02-20T05:35:50.141" v="448" actId="798"/>
      <pc:docMkLst>
        <pc:docMk/>
      </pc:docMkLst>
      <pc:sldChg chg="modSp mod">
        <pc:chgData name="Kothari, Himanshi (kotharhi)" userId="09edf470-ad7a-46a1-b6f6-17e0ffab6446" providerId="ADAL" clId="{7A9EEA5E-09D7-4053-A802-30C9349243E7}" dt="2022-02-19T22:31:44.115" v="399" actId="20577"/>
        <pc:sldMkLst>
          <pc:docMk/>
          <pc:sldMk cId="2597808330" sldId="275"/>
        </pc:sldMkLst>
        <pc:spChg chg="mod">
          <ac:chgData name="Kothari, Himanshi (kotharhi)" userId="09edf470-ad7a-46a1-b6f6-17e0ffab6446" providerId="ADAL" clId="{7A9EEA5E-09D7-4053-A802-30C9349243E7}" dt="2022-02-19T22:31:44.115" v="399" actId="20577"/>
          <ac:spMkLst>
            <pc:docMk/>
            <pc:sldMk cId="2597808330" sldId="275"/>
            <ac:spMk id="3" creationId="{66E8E40D-482C-4D11-921C-0805D96FD156}"/>
          </ac:spMkLst>
        </pc:spChg>
      </pc:sldChg>
      <pc:sldChg chg="addSp modSp mod">
        <pc:chgData name="Kothari, Himanshi (kotharhi)" userId="09edf470-ad7a-46a1-b6f6-17e0ffab6446" providerId="ADAL" clId="{7A9EEA5E-09D7-4053-A802-30C9349243E7}" dt="2022-02-20T05:35:50.141" v="448" actId="798"/>
        <pc:sldMkLst>
          <pc:docMk/>
          <pc:sldMk cId="2189599431" sldId="277"/>
        </pc:sldMkLst>
        <pc:spChg chg="mod">
          <ac:chgData name="Kothari, Himanshi (kotharhi)" userId="09edf470-ad7a-46a1-b6f6-17e0ffab6446" providerId="ADAL" clId="{7A9EEA5E-09D7-4053-A802-30C9349243E7}" dt="2022-02-19T20:51:51.014" v="10" actId="2711"/>
          <ac:spMkLst>
            <pc:docMk/>
            <pc:sldMk cId="2189599431" sldId="277"/>
            <ac:spMk id="2" creationId="{EE7D2BE0-8DC8-4BBE-BBBF-DDD121630F79}"/>
          </ac:spMkLst>
        </pc:spChg>
        <pc:spChg chg="mod">
          <ac:chgData name="Kothari, Himanshi (kotharhi)" userId="09edf470-ad7a-46a1-b6f6-17e0ffab6446" providerId="ADAL" clId="{7A9EEA5E-09D7-4053-A802-30C9349243E7}" dt="2022-02-19T22:38:00.875" v="446" actId="14100"/>
          <ac:spMkLst>
            <pc:docMk/>
            <pc:sldMk cId="2189599431" sldId="277"/>
            <ac:spMk id="3" creationId="{2DD49D28-924C-43E0-BAE5-85AD491B0A23}"/>
          </ac:spMkLst>
        </pc:spChg>
        <pc:graphicFrameChg chg="add mod modGraphic">
          <ac:chgData name="Kothari, Himanshi (kotharhi)" userId="09edf470-ad7a-46a1-b6f6-17e0ffab6446" providerId="ADAL" clId="{7A9EEA5E-09D7-4053-A802-30C9349243E7}" dt="2022-02-20T05:35:50.141" v="448" actId="798"/>
          <ac:graphicFrameMkLst>
            <pc:docMk/>
            <pc:sldMk cId="2189599431" sldId="277"/>
            <ac:graphicFrameMk id="9" creationId="{AD69C11E-291C-4E94-BB6A-AA3B9C108140}"/>
          </ac:graphicFrameMkLst>
        </pc:graphicFrameChg>
      </pc:sldChg>
      <pc:sldChg chg="del">
        <pc:chgData name="Kothari, Himanshi (kotharhi)" userId="09edf470-ad7a-46a1-b6f6-17e0ffab6446" providerId="ADAL" clId="{7A9EEA5E-09D7-4053-A802-30C9349243E7}" dt="2022-02-19T22:36:20.526" v="412" actId="47"/>
        <pc:sldMkLst>
          <pc:docMk/>
          <pc:sldMk cId="2566122725" sldId="278"/>
        </pc:sldMkLst>
      </pc:sldChg>
      <pc:sldChg chg="del">
        <pc:chgData name="Kothari, Himanshi (kotharhi)" userId="09edf470-ad7a-46a1-b6f6-17e0ffab6446" providerId="ADAL" clId="{7A9EEA5E-09D7-4053-A802-30C9349243E7}" dt="2022-02-19T22:36:21.330" v="413" actId="47"/>
        <pc:sldMkLst>
          <pc:docMk/>
          <pc:sldMk cId="3130610728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ECC3-9607-40FB-9609-C7D095036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FDC33-1A70-4AA4-B544-60869955F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C541E-CD8C-4CD2-8053-DAFAD6D6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3B3F-CCD8-46F4-A1F6-2D4123AD4A29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4E3BC-34A5-46D7-9A03-BDF4EC3E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F96DD-549A-47DD-A1F9-94FBB419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D311-58E5-4876-9DD0-1C857993B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22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3F74-2965-4C7D-AB18-2C997637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71629-151F-4C91-90C0-4F587582C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F4E24-7A5E-4A9D-8191-0F3F9F87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3B3F-CCD8-46F4-A1F6-2D4123AD4A29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15CB2-2989-49A7-99DE-1D02D88F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4E738-90CB-4F18-8C60-476B4F05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D311-58E5-4876-9DD0-1C857993B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32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2F26A-1024-45B9-BB33-D1D555EFE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24D33-90F8-47C5-A6F0-ADBC61A90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6002B-D4ED-4B1D-9598-F02A8207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3B3F-CCD8-46F4-A1F6-2D4123AD4A29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4147A-B3D2-400C-BB31-3CABE022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4F4B6-81A3-454C-8CC6-1AF3F208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D311-58E5-4876-9DD0-1C857993B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49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3C08-C2F8-48AB-A2B8-74F6F79E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09DFA-DC5B-46D3-87F5-7136BB714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72C17-A996-4D2B-8A36-2CC4B4AF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3B3F-CCD8-46F4-A1F6-2D4123AD4A29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B595E-671A-48D4-8637-66B47E45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9FA11-E2CB-40ED-8154-3F989CE1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D311-58E5-4876-9DD0-1C857993B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24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A1F5-7D78-44E9-A0D9-4F349C45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659D-E78B-4C82-B99E-236B3A2EC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A811F-794B-42F0-A9EF-5582373F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3B3F-CCD8-46F4-A1F6-2D4123AD4A29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DF6C4-DFBE-467F-AE53-70BFA665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47CFD-EA07-400A-9C3F-72A87DF4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D311-58E5-4876-9DD0-1C857993B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57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CFA7-C11E-4713-A91A-304C1196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E2596-2B28-4E5A-B511-ABA8AB8A9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287B8-AACE-4544-9795-DBD9942AF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6778A-A58A-42C1-9617-A6FC1334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3B3F-CCD8-46F4-A1F6-2D4123AD4A29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CB010-E66A-417D-B08F-7B0D0507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6EDDD-8295-47CE-B708-FC514260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D311-58E5-4876-9DD0-1C857993B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19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1A8E8-248D-4208-A923-CDEE1222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EC95C-0B49-48B2-99D3-1462720E4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E404E-7F93-4BDF-B96F-D9A70B371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28FC0-2C11-44D7-8B56-E0E0322B3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76634-44CB-4928-84DB-E8EFEF250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E9970-E4E9-4BA9-95E9-D60C9434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3B3F-CCD8-46F4-A1F6-2D4123AD4A29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C421A-6E0F-4B76-BFE8-27F7DDEE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CEF8E-235A-4D80-B6B8-6292B766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D311-58E5-4876-9DD0-1C857993B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45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0CEE-9286-44C9-A4BA-0E99ECAB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2EC4A-DF2D-4EA4-A5E7-6FCD781D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3B3F-CCD8-46F4-A1F6-2D4123AD4A29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90528-4428-4D3E-86C1-139EA724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46AB4-19D7-4175-B649-DD355C23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D311-58E5-4876-9DD0-1C857993B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52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6F4E3-F0C3-4522-8555-38CDAC30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3B3F-CCD8-46F4-A1F6-2D4123AD4A29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EF89F-DA68-4AF4-B475-F1F94A51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774B9-A8DE-4973-8C0E-006B15C9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D311-58E5-4876-9DD0-1C857993B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83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44178-C79F-4CF6-B079-5508E6B8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0C6CF-29A2-4F0C-A43D-951CA6C87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E141B-75B4-4947-8F5F-833565AB5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89755-D533-4A53-9C70-26515439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3B3F-CCD8-46F4-A1F6-2D4123AD4A29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9DF0D-5F87-4CD2-995E-3988660B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4020E-77C8-4DFD-8BB3-F85E3BF1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D311-58E5-4876-9DD0-1C857993B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40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24F6-253F-4EAF-A1E2-EC485D0D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786C7-9D4F-4AE8-AF9E-7599C7641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5F01E-3EBB-45F7-9147-7E97E29BC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C8264-9883-4631-A049-42887FF3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3B3F-CCD8-46F4-A1F6-2D4123AD4A29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084F4-1716-40E8-AB27-CDE73815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BD79D-20BD-4E4B-8528-975B5499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D311-58E5-4876-9DD0-1C857993B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2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F06E2-0466-49D8-9DEF-6749A2C7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A4A9B-E7A8-4171-A1A2-EAEFB33B6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EFF71-1A90-4E14-800F-4217E819A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93B3F-CCD8-46F4-A1F6-2D4123AD4A29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D3E04-962D-4140-AAE3-86AEA2202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CC41B-4E44-4CCC-9E70-5BD55B54F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8D311-58E5-4876-9DD0-1C857993B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26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A1FDB-F5CE-4833-A434-F6C598763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Kothari Himanshi</a:t>
            </a:r>
          </a:p>
          <a:p>
            <a:r>
              <a:rPr lang="en-IN" sz="2000" b="0" i="0"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M14529802</a:t>
            </a:r>
            <a:endParaRPr lang="en-IN" sz="200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138B2-B1D6-440F-A216-AAE22972E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Card Default</a:t>
            </a:r>
            <a:br>
              <a:rPr lang="en-US" sz="3600" b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Part A</a:t>
            </a:r>
            <a:endParaRPr lang="en-IN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9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051DD-DC7E-4A02-90A6-B24600546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LASSO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CC5E2-B14A-459E-838D-7E7BA7751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253651" cy="4393982"/>
          </a:xfrm>
        </p:spPr>
        <p:txBody>
          <a:bodyPr>
            <a:normAutofit/>
          </a:bodyPr>
          <a:lstStyle/>
          <a:p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Lambda.Min</a:t>
            </a:r>
            <a:endParaRPr 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Deviance – 27,842.78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– 27,890.78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– 28,090.19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In-sample mean – 0.9288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default.payment.next.month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~.-BILL_AMT2-BILL_AMT4-BILL_AMT6 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Lambda.1se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Deviance – 27,917.22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– 27,951.22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– 28,092.47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In-sample mean – 0.9311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default.payment.next.month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~.-EDUCATION2-EDUCATION3-EDUCATION4-MARRIAGE3-PAY_6-BILL_AMT2-BILL_AMT3-BILL_AMT4-BILL_AMT5-BILL_AMT6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29CC3B6-71B8-4DEC-A762-0E5E51AE1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1798752"/>
            <a:ext cx="6253212" cy="4330349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8936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4FA51-5B98-462D-B00C-F9BD634E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A37FA-4F62-47B6-9BCC-455BF909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AIC, BIC, and in-sample mean values obtained, I would select stepwise AIC for modelling the predictions of given dataset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137B22-FD3C-4A0B-B594-46E8A904F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07509"/>
              </p:ext>
            </p:extLst>
          </p:nvPr>
        </p:nvGraphicFramePr>
        <p:xfrm>
          <a:off x="812799" y="2497665"/>
          <a:ext cx="10513168" cy="390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147">
                  <a:extLst>
                    <a:ext uri="{9D8B030D-6E8A-4147-A177-3AD203B41FA5}">
                      <a16:colId xmlns:a16="http://schemas.microsoft.com/office/drawing/2014/main" val="1522317394"/>
                    </a:ext>
                  </a:extLst>
                </a:gridCol>
                <a:gridCol w="5086774">
                  <a:extLst>
                    <a:ext uri="{9D8B030D-6E8A-4147-A177-3AD203B41FA5}">
                      <a16:colId xmlns:a16="http://schemas.microsoft.com/office/drawing/2014/main" val="230121255"/>
                    </a:ext>
                  </a:extLst>
                </a:gridCol>
                <a:gridCol w="773189">
                  <a:extLst>
                    <a:ext uri="{9D8B030D-6E8A-4147-A177-3AD203B41FA5}">
                      <a16:colId xmlns:a16="http://schemas.microsoft.com/office/drawing/2014/main" val="3068122911"/>
                    </a:ext>
                  </a:extLst>
                </a:gridCol>
                <a:gridCol w="796005">
                  <a:extLst>
                    <a:ext uri="{9D8B030D-6E8A-4147-A177-3AD203B41FA5}">
                      <a16:colId xmlns:a16="http://schemas.microsoft.com/office/drawing/2014/main" val="3106214874"/>
                    </a:ext>
                  </a:extLst>
                </a:gridCol>
                <a:gridCol w="1710053">
                  <a:extLst>
                    <a:ext uri="{9D8B030D-6E8A-4147-A177-3AD203B41FA5}">
                      <a16:colId xmlns:a16="http://schemas.microsoft.com/office/drawing/2014/main" val="3331267187"/>
                    </a:ext>
                  </a:extLst>
                </a:gridCol>
              </a:tblGrid>
              <a:tr h="44793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Selected Variables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AIC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BIC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Mean Residual Deviance (in-sample)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37852"/>
                  </a:ext>
                </a:extLst>
              </a:tr>
              <a:tr h="447938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 Model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25,381.88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25,389.97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061963"/>
                  </a:ext>
                </a:extLst>
              </a:tr>
              <a:tr h="447938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 Model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22,334.52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22,552.83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0.9294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63768"/>
                  </a:ext>
                </a:extLst>
              </a:tr>
              <a:tr h="447938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Two-variable Model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EDUCATION+PAY_0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22,808.63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22,849.06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0.9501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975075"/>
                  </a:ext>
                </a:extLst>
              </a:tr>
              <a:tr h="447938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Stepwise AIC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LIMIT_BAL + SEX + EDUCATION + MARRIAGE + AGE + PAY_0 + PAY_2 + PAY_3 + PAY_4 + BILL_AMT1 + BILL_AMT2 + BILL_AMT5 + PAY_AMT1 + PAY_AMT2 + PAY_AMT3 + PAY_AMT4</a:t>
                      </a:r>
                    </a:p>
                    <a:p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22,325.24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22,486.96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0.9293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589269"/>
                  </a:ext>
                </a:extLst>
              </a:tr>
              <a:tr h="447938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Stepwise BIC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LIMIT_BAL + SEX + EDUCATION + MARRIAGE + PAY_0 + PAY_2 + PAY_3 + BILL_AMT1 +  BILL_AMT2 + PAY_AMT1 + PAY_AMT2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22,341.82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22,463.1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0.9302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339114"/>
                  </a:ext>
                </a:extLst>
              </a:tr>
              <a:tr h="447938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LASSO (</a:t>
                      </a:r>
                      <a:r>
                        <a:rPr lang="en-US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lambda.min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.-BILL_AMT2-BILL_AMT4-BILL_AMT6 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27,890.78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28,090.19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0.9288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558931"/>
                  </a:ext>
                </a:extLst>
              </a:tr>
              <a:tr h="447938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LASSO (lambda.1se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.-EDUCATION2-EDUCATION3-EDUCATION4-MARRIAGE3-PAY_6-BILL_AMT2-BILL_AMT3-BILL_AMT4-BILL_AMT5-BILL_AMT6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27,951.22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28,092.47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0.9311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579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062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A1FDB-F5CE-4833-A434-F6C598763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Kothari Himanshi</a:t>
            </a:r>
          </a:p>
          <a:p>
            <a:r>
              <a:rPr lang="en-IN" sz="2000" b="0" i="0"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M14529802</a:t>
            </a:r>
            <a:endParaRPr lang="en-IN" sz="200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138B2-B1D6-440F-A216-AAE22972E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Card Default</a:t>
            </a:r>
            <a:br>
              <a:rPr lang="en-US" sz="36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Part B</a:t>
            </a:r>
            <a:endParaRPr lang="en-IN" sz="3600" dirty="0">
              <a:solidFill>
                <a:srgbClr val="080808"/>
              </a:solidFill>
            </a:endParaRPr>
          </a:p>
        </p:txBody>
      </p:sp>
      <p:sp>
        <p:nvSpPr>
          <p:cNvPr id="21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6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2AB465-649B-4ACD-84AA-5DC72BC3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Curve, AUC, and Asymmetric cost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E6879-F702-4B2E-917B-B63C5FEAF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78"/>
          <a:stretch/>
        </p:blipFill>
        <p:spPr>
          <a:xfrm>
            <a:off x="486355" y="2358734"/>
            <a:ext cx="5999230" cy="30596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DE780-F521-40FB-BD4B-F96D13079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4052" y="1782981"/>
            <a:ext cx="4004479" cy="212654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= 0.726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AUC &gt; 0.7, it has a satisfactory discriminatory power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Cutoff probability = 1/2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cost (Misclassification rate) = 0.189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C4E2CCEC-6CBF-42A4-A24F-3FC72912B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467459"/>
              </p:ext>
            </p:extLst>
          </p:nvPr>
        </p:nvGraphicFramePr>
        <p:xfrm>
          <a:off x="6904656" y="4195423"/>
          <a:ext cx="4757577" cy="17758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5859">
                  <a:extLst>
                    <a:ext uri="{9D8B030D-6E8A-4147-A177-3AD203B41FA5}">
                      <a16:colId xmlns:a16="http://schemas.microsoft.com/office/drawing/2014/main" val="1002886"/>
                    </a:ext>
                  </a:extLst>
                </a:gridCol>
                <a:gridCol w="1585859">
                  <a:extLst>
                    <a:ext uri="{9D8B030D-6E8A-4147-A177-3AD203B41FA5}">
                      <a16:colId xmlns:a16="http://schemas.microsoft.com/office/drawing/2014/main" val="4139433594"/>
                    </a:ext>
                  </a:extLst>
                </a:gridCol>
                <a:gridCol w="1585859">
                  <a:extLst>
                    <a:ext uri="{9D8B030D-6E8A-4147-A177-3AD203B41FA5}">
                      <a16:colId xmlns:a16="http://schemas.microsoft.com/office/drawing/2014/main" val="3384498923"/>
                    </a:ext>
                  </a:extLst>
                </a:gridCol>
              </a:tblGrid>
              <a:tr h="378579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Truth Table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982474"/>
                  </a:ext>
                </a:extLst>
              </a:tr>
              <a:tr h="3785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Pred</a:t>
                      </a:r>
                    </a:p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873292"/>
                  </a:ext>
                </a:extLst>
              </a:tr>
              <a:tr h="3785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18172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36320"/>
                  </a:ext>
                </a:extLst>
              </a:tr>
              <a:tr h="3785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4025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468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65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2CD1E-C4F4-41C5-A4FB-02963CA14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Asymmetric costs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4CEB9-1531-4413-82A5-C05C75803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782981"/>
            <a:ext cx="6082453" cy="4393982"/>
          </a:xfrm>
        </p:spPr>
        <p:txBody>
          <a:bodyPr>
            <a:normAutofit/>
          </a:bodyPr>
          <a:lstStyle/>
          <a:p>
            <a:r>
              <a:rPr lang="en-US" sz="2000" dirty="0"/>
              <a:t>Assumption – Cost ratio = 5:1 for credit card data</a:t>
            </a:r>
          </a:p>
          <a:p>
            <a:r>
              <a:rPr lang="en-US" sz="2000" dirty="0"/>
              <a:t>Cutoff probability = 1/6</a:t>
            </a:r>
          </a:p>
          <a:p>
            <a:r>
              <a:rPr lang="en-US" sz="2000" dirty="0"/>
              <a:t>Asymmetric cost is better measure than symmetric cost</a:t>
            </a:r>
          </a:p>
          <a:p>
            <a:r>
              <a:rPr lang="en-US" sz="2000" dirty="0"/>
              <a:t>Asymmetric cost = 0.678</a:t>
            </a:r>
          </a:p>
          <a:p>
            <a:endParaRPr lang="en-IN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213BDE66-0241-4943-984C-DA216CA12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878604"/>
              </p:ext>
            </p:extLst>
          </p:nvPr>
        </p:nvGraphicFramePr>
        <p:xfrm>
          <a:off x="6485141" y="3818474"/>
          <a:ext cx="4757577" cy="17758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5859">
                  <a:extLst>
                    <a:ext uri="{9D8B030D-6E8A-4147-A177-3AD203B41FA5}">
                      <a16:colId xmlns:a16="http://schemas.microsoft.com/office/drawing/2014/main" val="1002886"/>
                    </a:ext>
                  </a:extLst>
                </a:gridCol>
                <a:gridCol w="1585859">
                  <a:extLst>
                    <a:ext uri="{9D8B030D-6E8A-4147-A177-3AD203B41FA5}">
                      <a16:colId xmlns:a16="http://schemas.microsoft.com/office/drawing/2014/main" val="4139433594"/>
                    </a:ext>
                  </a:extLst>
                </a:gridCol>
                <a:gridCol w="1585859">
                  <a:extLst>
                    <a:ext uri="{9D8B030D-6E8A-4147-A177-3AD203B41FA5}">
                      <a16:colId xmlns:a16="http://schemas.microsoft.com/office/drawing/2014/main" val="3384498923"/>
                    </a:ext>
                  </a:extLst>
                </a:gridCol>
              </a:tblGrid>
              <a:tr h="378579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Truth Table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982474"/>
                  </a:ext>
                </a:extLst>
              </a:tr>
              <a:tr h="3785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           Pred</a:t>
                      </a:r>
                    </a:p>
                    <a:p>
                      <a:pPr algn="l"/>
                      <a:r>
                        <a:rPr lang="en-US" dirty="0"/>
                        <a:t>Actual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873292"/>
                  </a:ext>
                </a:extLst>
              </a:tr>
              <a:tr h="37857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8527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10158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36320"/>
                  </a:ext>
                </a:extLst>
              </a:tr>
              <a:tr h="37857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4091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468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947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FC558-5B5E-4FE2-A0CA-5AEC9E5E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Sample Testing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79855-A785-4034-8212-F2260684A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= 0.721 &gt; 0.7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means it has satisfactory discriminatory power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 cost = 0.678</a:t>
            </a:r>
          </a:p>
          <a:p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58B1B3B-6012-489F-A7B0-B0598A491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062" y="1244926"/>
            <a:ext cx="6140469" cy="334655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B5B81F9-0E2A-446C-B901-B7AE676FBE08}"/>
              </a:ext>
            </a:extLst>
          </p:cNvPr>
          <p:cNvSpPr txBox="1"/>
          <p:nvPr/>
        </p:nvSpPr>
        <p:spPr>
          <a:xfrm>
            <a:off x="7204482" y="4594581"/>
            <a:ext cx="2877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 for test sample</a:t>
            </a:r>
            <a:endParaRPr lang="en-I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5B53AC45-7C0A-4445-8F55-AE0072B6F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903535"/>
              </p:ext>
            </p:extLst>
          </p:nvPr>
        </p:nvGraphicFramePr>
        <p:xfrm>
          <a:off x="839525" y="4438492"/>
          <a:ext cx="4757577" cy="17758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5859">
                  <a:extLst>
                    <a:ext uri="{9D8B030D-6E8A-4147-A177-3AD203B41FA5}">
                      <a16:colId xmlns:a16="http://schemas.microsoft.com/office/drawing/2014/main" val="1002886"/>
                    </a:ext>
                  </a:extLst>
                </a:gridCol>
                <a:gridCol w="1585859">
                  <a:extLst>
                    <a:ext uri="{9D8B030D-6E8A-4147-A177-3AD203B41FA5}">
                      <a16:colId xmlns:a16="http://schemas.microsoft.com/office/drawing/2014/main" val="4139433594"/>
                    </a:ext>
                  </a:extLst>
                </a:gridCol>
                <a:gridCol w="1585859">
                  <a:extLst>
                    <a:ext uri="{9D8B030D-6E8A-4147-A177-3AD203B41FA5}">
                      <a16:colId xmlns:a16="http://schemas.microsoft.com/office/drawing/2014/main" val="3384498923"/>
                    </a:ext>
                  </a:extLst>
                </a:gridCol>
              </a:tblGrid>
              <a:tr h="378579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Truth Table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982474"/>
                  </a:ext>
                </a:extLst>
              </a:tr>
              <a:tr h="3785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Pred</a:t>
                      </a:r>
                    </a:p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873292"/>
                  </a:ext>
                </a:extLst>
              </a:tr>
              <a:tr h="3785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2127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36320"/>
                  </a:ext>
                </a:extLst>
              </a:tr>
              <a:tr h="37857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468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230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FC558-5B5E-4FE2-A0CA-5AEC9E5E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 &amp; Summary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79855-A785-4034-8212-F2260684A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10575819" cy="439398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summary table, we can see that the CV scores yield similar answer as out-of-sample testing AUC and asymmetric cost results for 20% testing sample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reason being that the 20% testing sample would be the right representation of the entire dataset and validates the selected model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B5B81F9-0E2A-446C-B901-B7AE676FBE08}"/>
              </a:ext>
            </a:extLst>
          </p:cNvPr>
          <p:cNvSpPr txBox="1"/>
          <p:nvPr/>
        </p:nvSpPr>
        <p:spPr>
          <a:xfrm>
            <a:off x="7204482" y="4594581"/>
            <a:ext cx="2877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ROC Curve for test sample</a:t>
            </a:r>
            <a:endParaRPr lang="en-IN" sz="1400" i="1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F006C10-F632-4D12-93DE-5F6F040CA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072096"/>
              </p:ext>
            </p:extLst>
          </p:nvPr>
        </p:nvGraphicFramePr>
        <p:xfrm>
          <a:off x="1307938" y="3358202"/>
          <a:ext cx="9532783" cy="1854673"/>
        </p:xfrm>
        <a:graphic>
          <a:graphicData uri="http://schemas.openxmlformats.org/drawingml/2006/table">
            <a:tbl>
              <a:tblPr/>
              <a:tblGrid>
                <a:gridCol w="1485425">
                  <a:extLst>
                    <a:ext uri="{9D8B030D-6E8A-4147-A177-3AD203B41FA5}">
                      <a16:colId xmlns:a16="http://schemas.microsoft.com/office/drawing/2014/main" val="2087102990"/>
                    </a:ext>
                  </a:extLst>
                </a:gridCol>
                <a:gridCol w="1299175">
                  <a:extLst>
                    <a:ext uri="{9D8B030D-6E8A-4147-A177-3AD203B41FA5}">
                      <a16:colId xmlns:a16="http://schemas.microsoft.com/office/drawing/2014/main" val="4259305648"/>
                    </a:ext>
                  </a:extLst>
                </a:gridCol>
                <a:gridCol w="1653521">
                  <a:extLst>
                    <a:ext uri="{9D8B030D-6E8A-4147-A177-3AD203B41FA5}">
                      <a16:colId xmlns:a16="http://schemas.microsoft.com/office/drawing/2014/main" val="909759991"/>
                    </a:ext>
                  </a:extLst>
                </a:gridCol>
                <a:gridCol w="1478621">
                  <a:extLst>
                    <a:ext uri="{9D8B030D-6E8A-4147-A177-3AD203B41FA5}">
                      <a16:colId xmlns:a16="http://schemas.microsoft.com/office/drawing/2014/main" val="493422866"/>
                    </a:ext>
                  </a:extLst>
                </a:gridCol>
                <a:gridCol w="1392001">
                  <a:extLst>
                    <a:ext uri="{9D8B030D-6E8A-4147-A177-3AD203B41FA5}">
                      <a16:colId xmlns:a16="http://schemas.microsoft.com/office/drawing/2014/main" val="227257756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4054159053"/>
                    </a:ext>
                  </a:extLst>
                </a:gridCol>
                <a:gridCol w="1257961">
                  <a:extLst>
                    <a:ext uri="{9D8B030D-6E8A-4147-A177-3AD203B41FA5}">
                      <a16:colId xmlns:a16="http://schemas.microsoft.com/office/drawing/2014/main" val="1999784976"/>
                    </a:ext>
                  </a:extLst>
                </a:gridCol>
              </a:tblGrid>
              <a:tr h="111948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Seed 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(80%/20%)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 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(in-sample)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 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(out-of-sample)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Asymmetric Cost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(in-sample)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Asymmetric Cost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(out-of-sample)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5-fold CV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(AUC)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5-fold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CV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(Asymmetric Cost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894155"/>
                  </a:ext>
                </a:extLst>
              </a:tr>
              <a:tr h="36759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14529802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0.726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0.721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0.678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0.678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636144"/>
                  </a:ext>
                </a:extLst>
              </a:tr>
              <a:tr h="36759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 data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0.726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0.682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0.724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0.684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9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077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A1FDB-F5CE-4833-A434-F6C598763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Kothari Himanshi</a:t>
            </a:r>
          </a:p>
          <a:p>
            <a:r>
              <a:rPr lang="en-IN" sz="2000" b="0" i="0"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M14529802</a:t>
            </a:r>
            <a:endParaRPr lang="en-IN" sz="200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138B2-B1D6-440F-A216-AAE22972E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Card Default</a:t>
            </a:r>
            <a:br>
              <a:rPr lang="en-US" sz="36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Part C</a:t>
            </a:r>
            <a:endParaRPr lang="en-IN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6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2329B-6378-471E-8B01-406AD844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Tree – Training data - ROC, AUC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8E40D-482C-4D11-921C-0805D96FD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5604931" cy="439398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predictor variables used to split the tree here are – PAY_0, PAY_AMT2, and PAY_4</a:t>
            </a:r>
          </a:p>
          <a:p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Extreme right node – 2733 are number of observations correctly predicted as 1 and 2681 observations misclassified as 1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= 0.726&gt;0.7 =&gt; Satisfactory discriminatory factor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 Cost = 0.682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A61E280-F134-40B7-BD7B-434E3A4EB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932" y="1362075"/>
            <a:ext cx="4008385" cy="2374969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E7465B9-E8E8-46C1-902D-BD92961254D5}"/>
              </a:ext>
            </a:extLst>
          </p:cNvPr>
          <p:cNvSpPr txBox="1"/>
          <p:nvPr/>
        </p:nvSpPr>
        <p:spPr>
          <a:xfrm>
            <a:off x="7953375" y="1362074"/>
            <a:ext cx="1781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Tree for training data</a:t>
            </a:r>
            <a:endParaRPr lang="en-IN" sz="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0FDCAD-F832-4292-9929-6CE21F79F1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4" t="9312" r="9121"/>
          <a:stretch/>
        </p:blipFill>
        <p:spPr>
          <a:xfrm>
            <a:off x="6810374" y="4200525"/>
            <a:ext cx="3957814" cy="2228850"/>
          </a:xfrm>
          <a:prstGeom prst="rect">
            <a:avLst/>
          </a:prstGeom>
        </p:spPr>
      </p:pic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95AE4273-73ED-4338-A22B-AF760CC90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032480"/>
              </p:ext>
            </p:extLst>
          </p:nvPr>
        </p:nvGraphicFramePr>
        <p:xfrm>
          <a:off x="1156767" y="4653098"/>
          <a:ext cx="4348296" cy="16309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9432">
                  <a:extLst>
                    <a:ext uri="{9D8B030D-6E8A-4147-A177-3AD203B41FA5}">
                      <a16:colId xmlns:a16="http://schemas.microsoft.com/office/drawing/2014/main" val="1002886"/>
                    </a:ext>
                  </a:extLst>
                </a:gridCol>
                <a:gridCol w="1449432">
                  <a:extLst>
                    <a:ext uri="{9D8B030D-6E8A-4147-A177-3AD203B41FA5}">
                      <a16:colId xmlns:a16="http://schemas.microsoft.com/office/drawing/2014/main" val="4139433594"/>
                    </a:ext>
                  </a:extLst>
                </a:gridCol>
                <a:gridCol w="1449432">
                  <a:extLst>
                    <a:ext uri="{9D8B030D-6E8A-4147-A177-3AD203B41FA5}">
                      <a16:colId xmlns:a16="http://schemas.microsoft.com/office/drawing/2014/main" val="3384498923"/>
                    </a:ext>
                  </a:extLst>
                </a:gridCol>
              </a:tblGrid>
              <a:tr h="37092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Truth Table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982474"/>
                  </a:ext>
                </a:extLst>
              </a:tr>
              <a:tr h="5076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Pred</a:t>
                      </a:r>
                    </a:p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873292"/>
                  </a:ext>
                </a:extLst>
              </a:tr>
              <a:tr h="3709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10495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8190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36320"/>
                  </a:ext>
                </a:extLst>
              </a:tr>
              <a:tr h="37092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1168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4147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468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808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A7482-FF1E-4B33-A7E5-D74213F4B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Sample Testing and Compare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4595E-BED7-4BD0-8FDD-D77B3CAA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844451" cy="439398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Tree metrics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= 0.726&gt;0.7, Satisfactory discriminatory power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 cost = 0.686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comparing to the best model –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= 0.721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 Cost = 0.678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preferred here would be classification tree since the AUC is higher and asymmetric cost is almost equivalent and Trees are easier for the client to understand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702FBA1-AA85-4FD3-A8B3-0E13327D4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054" y="1778982"/>
            <a:ext cx="4151043" cy="250100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444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07E21-01BC-46A9-8158-F4CE0FB40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Credit Card Data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F3752-464A-45E8-A64A-05FEC2B2D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data – 30,000 observations and 23 attributes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attribute is binary response (Categorical) – default payment next month (1 – Yes, 0 – No) – Response variable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 of default is 22% of the total data (~6.6k of 30k observations)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10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D2BE0-8DC8-4BBE-BBBF-DDD12163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Data 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&amp; Summary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49D28-924C-43E0-BAE5-85AD491B0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057" y="1661061"/>
            <a:ext cx="11056202" cy="2017580"/>
          </a:xfrm>
        </p:spPr>
        <p:txBody>
          <a:bodyPr numCol="2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Tree –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= 0.725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 cost = 0.682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initial model –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= 0.725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 cost = 0.678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 –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= 0.724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 cost = 0.684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D69C11E-291C-4E94-BB6A-AA3B9C108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296262"/>
              </p:ext>
            </p:extLst>
          </p:nvPr>
        </p:nvGraphicFramePr>
        <p:xfrm>
          <a:off x="871058" y="3886522"/>
          <a:ext cx="11056201" cy="2589859"/>
        </p:xfrm>
        <a:graphic>
          <a:graphicData uri="http://schemas.openxmlformats.org/drawingml/2006/table">
            <a:tbl>
              <a:tblPr/>
              <a:tblGrid>
                <a:gridCol w="1447151">
                  <a:extLst>
                    <a:ext uri="{9D8B030D-6E8A-4147-A177-3AD203B41FA5}">
                      <a16:colId xmlns:a16="http://schemas.microsoft.com/office/drawing/2014/main" val="2087102990"/>
                    </a:ext>
                  </a:extLst>
                </a:gridCol>
                <a:gridCol w="1769047">
                  <a:extLst>
                    <a:ext uri="{9D8B030D-6E8A-4147-A177-3AD203B41FA5}">
                      <a16:colId xmlns:a16="http://schemas.microsoft.com/office/drawing/2014/main" val="629095076"/>
                    </a:ext>
                  </a:extLst>
                </a:gridCol>
                <a:gridCol w="1265699">
                  <a:extLst>
                    <a:ext uri="{9D8B030D-6E8A-4147-A177-3AD203B41FA5}">
                      <a16:colId xmlns:a16="http://schemas.microsoft.com/office/drawing/2014/main" val="4259305648"/>
                    </a:ext>
                  </a:extLst>
                </a:gridCol>
                <a:gridCol w="1610915">
                  <a:extLst>
                    <a:ext uri="{9D8B030D-6E8A-4147-A177-3AD203B41FA5}">
                      <a16:colId xmlns:a16="http://schemas.microsoft.com/office/drawing/2014/main" val="909759991"/>
                    </a:ext>
                  </a:extLst>
                </a:gridCol>
                <a:gridCol w="1440522">
                  <a:extLst>
                    <a:ext uri="{9D8B030D-6E8A-4147-A177-3AD203B41FA5}">
                      <a16:colId xmlns:a16="http://schemas.microsoft.com/office/drawing/2014/main" val="493422866"/>
                    </a:ext>
                  </a:extLst>
                </a:gridCol>
                <a:gridCol w="1356134">
                  <a:extLst>
                    <a:ext uri="{9D8B030D-6E8A-4147-A177-3AD203B41FA5}">
                      <a16:colId xmlns:a16="http://schemas.microsoft.com/office/drawing/2014/main" val="227257756"/>
                    </a:ext>
                  </a:extLst>
                </a:gridCol>
                <a:gridCol w="941186">
                  <a:extLst>
                    <a:ext uri="{9D8B030D-6E8A-4147-A177-3AD203B41FA5}">
                      <a16:colId xmlns:a16="http://schemas.microsoft.com/office/drawing/2014/main" val="4054159053"/>
                    </a:ext>
                  </a:extLst>
                </a:gridCol>
                <a:gridCol w="1225547">
                  <a:extLst>
                    <a:ext uri="{9D8B030D-6E8A-4147-A177-3AD203B41FA5}">
                      <a16:colId xmlns:a16="http://schemas.microsoft.com/office/drawing/2014/main" val="1999784976"/>
                    </a:ext>
                  </a:extLst>
                </a:gridCol>
              </a:tblGrid>
              <a:tr h="111948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Seed 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(80%/20%)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 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(in-sample)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 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(out-of-sample)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Asymmetric Cost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(in-sample)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Asymmetric Cost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(out-of-sample)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5-fold CV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(AUC)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5-fold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CV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(Asymmetric Cost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894155"/>
                  </a:ext>
                </a:extLst>
              </a:tr>
              <a:tr h="367593">
                <a:tc rowSpan="2"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14529802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</a:t>
                      </a: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0.726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0.721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0.678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0.678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636144"/>
                  </a:ext>
                </a:extLst>
              </a:tr>
              <a:tr h="367593">
                <a:tc vMerge="1">
                  <a:txBody>
                    <a:bodyPr/>
                    <a:lstStyle/>
                    <a:p>
                      <a:pPr algn="ctr" fontAlgn="base"/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 Tree</a:t>
                      </a: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0.726</a:t>
                      </a: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0.726</a:t>
                      </a: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0.682</a:t>
                      </a: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0.686</a:t>
                      </a: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837125"/>
                  </a:ext>
                </a:extLst>
              </a:tr>
              <a:tr h="367593">
                <a:tc rowSpan="2"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 data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</a:t>
                      </a: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0.726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0.682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0.724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0.684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99422"/>
                  </a:ext>
                </a:extLst>
              </a:tr>
              <a:tr h="367593">
                <a:tc vMerge="1">
                  <a:txBody>
                    <a:bodyPr/>
                    <a:lstStyle/>
                    <a:p>
                      <a:pPr algn="ctr" fontAlgn="base"/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 Tree</a:t>
                      </a: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0.725</a:t>
                      </a: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0.682</a:t>
                      </a: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279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599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B7402-5861-4355-A775-565B5297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8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2850A-552C-4E57-953A-D65DBB07A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 – Predictor Variables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A3594-7260-407A-9931-14B51E02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 23 Variables:</a:t>
            </a:r>
          </a:p>
          <a:p>
            <a:pPr marL="457200" lvl="1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Variables –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SEX: Gender (1 = male; 2 = female).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EDUCATION: Education (1 = graduate school; 2 = university; 3 = high school; 4 = others).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MARRIAGE: Marital status (1 = married; 2 = single; 3 = others).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PAY_0 – PAY_6: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Amount of the given credit (NT dollar).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past payment beginning from September 2005 to April 2005. The measurement scale for the repayment status is: -2 =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balance paid in full and no transactions;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=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balance paid in full and positive balance due to recent transaction; 0 = paid minimum amount;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= payment delay for one month; 2 = payment delay for two months; . . .; 8 = payment delay for eight months; 9 = payment delay for nine months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Variables –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AGE: Age (year)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LIMIT_BAL: It includes both the individual consumer credit and his/her family (supplementary) credit.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BILL_AMT1 – BILL_AMT6: Amount of bill statement (NT dollar) from September 2005 through April 2005.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PAY_AMT1 -  PAY_AMT6: Amount of previous payment (NT dollar) from September 2005 through April 2005.</a:t>
            </a:r>
          </a:p>
          <a:p>
            <a:pPr marL="457200" lvl="1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6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D347A-C7DB-43E7-9B72-9DB62F39B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1157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– EDA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variable - Default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B7367-EC15-46E2-B60B-DD4B3ACBB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is a random sample containing 80% of the overall data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– 24000 rows with 23 columns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represent: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Defaulted payment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– Not defaulted payment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1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D62AA7A-8EB9-4214-AF04-2A4ACBC80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392" y="3936490"/>
            <a:ext cx="2889513" cy="2085510"/>
          </a:xfrm>
          <a:prstGeom prst="rect">
            <a:avLst/>
          </a:prstGeom>
        </p:spPr>
      </p:pic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0B570E4C-2CA3-45C7-8A49-F10D9251D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928463"/>
              </p:ext>
            </p:extLst>
          </p:nvPr>
        </p:nvGraphicFramePr>
        <p:xfrm>
          <a:off x="6350000" y="1949025"/>
          <a:ext cx="211328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640">
                  <a:extLst>
                    <a:ext uri="{9D8B030D-6E8A-4147-A177-3AD203B41FA5}">
                      <a16:colId xmlns:a16="http://schemas.microsoft.com/office/drawing/2014/main" val="1599911586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4122156848"/>
                    </a:ext>
                  </a:extLst>
                </a:gridCol>
              </a:tblGrid>
              <a:tr h="3222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490622"/>
                  </a:ext>
                </a:extLst>
              </a:tr>
              <a:tr h="3222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18,685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894490"/>
                  </a:ext>
                </a:extLst>
              </a:tr>
              <a:tr h="3222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5,315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763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70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C6154-B399-4C2A-BF50-24147A8EE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– EDA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 variable – PAY_0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D18ED-8A9B-4A29-A096-8A27BC42B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4365239" cy="3964676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8 distinct categories ranging from -2 to 8.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Ordinal Categorical Variable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Amount of the given credit (NT dollar).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past payment beginning from September 2005 to April 2005.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measurement scale for the repayment status is: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 =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balance paid in full and no transactions;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=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balance paid in full and positive balance due to recent transaction;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= paid minimum amount;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= payment delay for one month;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= payment delay for two months; . . 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= payment delay for eight months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7E2EC0-5BF1-459D-96DB-1D7CE7ABF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370" y="2400213"/>
            <a:ext cx="4399655" cy="2079985"/>
          </a:xfrm>
          <a:prstGeom prst="rect">
            <a:avLst/>
          </a:prstGeom>
        </p:spPr>
      </p:pic>
      <p:graphicFrame>
        <p:nvGraphicFramePr>
          <p:cNvPr id="11" name="Table 28">
            <a:extLst>
              <a:ext uri="{FF2B5EF4-FFF2-40B4-BE49-F238E27FC236}">
                <a16:creationId xmlns:a16="http://schemas.microsoft.com/office/drawing/2014/main" id="{70B70E84-EBF2-4AF6-AE74-94986E1F5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88760"/>
              </p:ext>
            </p:extLst>
          </p:nvPr>
        </p:nvGraphicFramePr>
        <p:xfrm>
          <a:off x="9977376" y="1712617"/>
          <a:ext cx="1854281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452">
                  <a:extLst>
                    <a:ext uri="{9D8B030D-6E8A-4147-A177-3AD203B41FA5}">
                      <a16:colId xmlns:a16="http://schemas.microsoft.com/office/drawing/2014/main" val="4131581085"/>
                    </a:ext>
                  </a:extLst>
                </a:gridCol>
                <a:gridCol w="842829">
                  <a:extLst>
                    <a:ext uri="{9D8B030D-6E8A-4147-A177-3AD203B41FA5}">
                      <a16:colId xmlns:a16="http://schemas.microsoft.com/office/drawing/2014/main" val="2572395615"/>
                    </a:ext>
                  </a:extLst>
                </a:gridCol>
              </a:tblGrid>
              <a:tr h="3180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3559949"/>
                  </a:ext>
                </a:extLst>
              </a:tr>
              <a:tr h="3180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2751388"/>
                  </a:ext>
                </a:extLst>
              </a:tr>
              <a:tr h="3180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4,528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042339"/>
                  </a:ext>
                </a:extLst>
              </a:tr>
              <a:tr h="3180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1,1808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934015"/>
                  </a:ext>
                </a:extLst>
              </a:tr>
              <a:tr h="3180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2,912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9881266"/>
                  </a:ext>
                </a:extLst>
              </a:tr>
              <a:tr h="3180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073333"/>
                  </a:ext>
                </a:extLst>
              </a:tr>
              <a:tr h="3180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865665"/>
                  </a:ext>
                </a:extLst>
              </a:tr>
              <a:tr h="3180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253740"/>
                  </a:ext>
                </a:extLst>
              </a:tr>
              <a:tr h="3180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617548"/>
                  </a:ext>
                </a:extLst>
              </a:tr>
              <a:tr h="3180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252870"/>
                  </a:ext>
                </a:extLst>
              </a:tr>
              <a:tr h="3180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349679"/>
                  </a:ext>
                </a:extLst>
              </a:tr>
              <a:tr h="3180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4355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6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01725-058D-442E-B835-7FBD20A5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– EDA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variable – EDUCATION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38A7F-71FE-427E-9888-8B0D7485C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5452533" cy="439398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range of categories range from 1 to 4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the education qualification level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Ordinal Categorical variable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measurement scale for education: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= graduate school;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= university;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= high school;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= others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28F4DB-0070-4CBB-AB95-7E09DCEB8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988" y="3774851"/>
            <a:ext cx="3451980" cy="2351547"/>
          </a:xfrm>
          <a:prstGeom prst="rect">
            <a:avLst/>
          </a:prstGeom>
        </p:spPr>
      </p:pic>
      <p:graphicFrame>
        <p:nvGraphicFramePr>
          <p:cNvPr id="11" name="Table 27">
            <a:extLst>
              <a:ext uri="{FF2B5EF4-FFF2-40B4-BE49-F238E27FC236}">
                <a16:creationId xmlns:a16="http://schemas.microsoft.com/office/drawing/2014/main" id="{82D3AFD8-BD68-4063-AD64-23CE5AEB0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948110"/>
              </p:ext>
            </p:extLst>
          </p:nvPr>
        </p:nvGraphicFramePr>
        <p:xfrm>
          <a:off x="7904480" y="1600200"/>
          <a:ext cx="1840113" cy="189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475">
                  <a:extLst>
                    <a:ext uri="{9D8B030D-6E8A-4147-A177-3AD203B41FA5}">
                      <a16:colId xmlns:a16="http://schemas.microsoft.com/office/drawing/2014/main" val="1599911586"/>
                    </a:ext>
                  </a:extLst>
                </a:gridCol>
                <a:gridCol w="960638">
                  <a:extLst>
                    <a:ext uri="{9D8B030D-6E8A-4147-A177-3AD203B41FA5}">
                      <a16:colId xmlns:a16="http://schemas.microsoft.com/office/drawing/2014/main" val="4122156848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490622"/>
                  </a:ext>
                </a:extLst>
              </a:tr>
              <a:tr h="36487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8,460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894490"/>
                  </a:ext>
                </a:extLst>
              </a:tr>
              <a:tr h="36487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11,229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763337"/>
                  </a:ext>
                </a:extLst>
              </a:tr>
              <a:tr h="36487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3,931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680504"/>
                  </a:ext>
                </a:extLst>
              </a:tr>
              <a:tr h="36487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378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44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603FA-7D25-45F5-A60D-04DE550F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9030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Model vs Null model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3F9E6-F053-4697-9E77-0DB3B8092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662952"/>
            <a:ext cx="11081685" cy="4393982"/>
          </a:xfrm>
        </p:spPr>
        <p:txBody>
          <a:bodyPr numCol="2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Model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Deviance – 22,280.52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– 22,334.52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– 22,552.83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In-sample mean – 0.9294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Model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Deviance – 25,379.88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– 25,381.88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– 25,389.97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In-sample mean – 1.0575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CF927E-0B06-48B1-8A33-028ECCA1A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432549"/>
              </p:ext>
            </p:extLst>
          </p:nvPr>
        </p:nvGraphicFramePr>
        <p:xfrm>
          <a:off x="1182634" y="3158621"/>
          <a:ext cx="3355642" cy="3570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958">
                  <a:extLst>
                    <a:ext uri="{9D8B030D-6E8A-4147-A177-3AD203B41FA5}">
                      <a16:colId xmlns:a16="http://schemas.microsoft.com/office/drawing/2014/main" val="3820094465"/>
                    </a:ext>
                  </a:extLst>
                </a:gridCol>
                <a:gridCol w="724062">
                  <a:extLst>
                    <a:ext uri="{9D8B030D-6E8A-4147-A177-3AD203B41FA5}">
                      <a16:colId xmlns:a16="http://schemas.microsoft.com/office/drawing/2014/main" val="2655796226"/>
                    </a:ext>
                  </a:extLst>
                </a:gridCol>
                <a:gridCol w="703859">
                  <a:extLst>
                    <a:ext uri="{9D8B030D-6E8A-4147-A177-3AD203B41FA5}">
                      <a16:colId xmlns:a16="http://schemas.microsoft.com/office/drawing/2014/main" val="4103600312"/>
                    </a:ext>
                  </a:extLst>
                </a:gridCol>
                <a:gridCol w="549578">
                  <a:extLst>
                    <a:ext uri="{9D8B030D-6E8A-4147-A177-3AD203B41FA5}">
                      <a16:colId xmlns:a16="http://schemas.microsoft.com/office/drawing/2014/main" val="1572316208"/>
                    </a:ext>
                  </a:extLst>
                </a:gridCol>
                <a:gridCol w="700185">
                  <a:extLst>
                    <a:ext uri="{9D8B030D-6E8A-4147-A177-3AD203B41FA5}">
                      <a16:colId xmlns:a16="http://schemas.microsoft.com/office/drawing/2014/main" val="1897468949"/>
                    </a:ext>
                  </a:extLst>
                </a:gridCol>
              </a:tblGrid>
              <a:tr h="111779"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Error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 value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IN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(&gt;|z|)</a:t>
                      </a:r>
                    </a:p>
                  </a:txBody>
                  <a:tcPr marL="5604" marR="5604" marT="5604" marB="0" anchor="ctr"/>
                </a:tc>
                <a:extLst>
                  <a:ext uri="{0D108BD9-81ED-4DB2-BD59-A6C34878D82A}">
                    <a16:rowId xmlns:a16="http://schemas.microsoft.com/office/drawing/2014/main" val="1653044550"/>
                  </a:ext>
                </a:extLst>
              </a:tr>
              <a:tr h="1117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-8.60E-01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9.68E-02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-8.88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2e-16</a:t>
                      </a:r>
                    </a:p>
                  </a:txBody>
                  <a:tcPr marL="5604" marR="5604" marT="5604" marB="0" anchor="ctr"/>
                </a:tc>
                <a:extLst>
                  <a:ext uri="{0D108BD9-81ED-4DB2-BD59-A6C34878D82A}">
                    <a16:rowId xmlns:a16="http://schemas.microsoft.com/office/drawing/2014/main" val="3712144969"/>
                  </a:ext>
                </a:extLst>
              </a:tr>
              <a:tr h="1117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LIMIT_BAL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-8.33E-07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1.77E-07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-4.70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2.63E-06</a:t>
                      </a:r>
                    </a:p>
                  </a:txBody>
                  <a:tcPr marL="5604" marR="5604" marT="5604" marB="0" anchor="ctr"/>
                </a:tc>
                <a:extLst>
                  <a:ext uri="{0D108BD9-81ED-4DB2-BD59-A6C34878D82A}">
                    <a16:rowId xmlns:a16="http://schemas.microsoft.com/office/drawing/2014/main" val="1364429734"/>
                  </a:ext>
                </a:extLst>
              </a:tr>
              <a:tr h="1117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SEX2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-1.30E-01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3.44E-02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-3.77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1.62E-04</a:t>
                      </a:r>
                    </a:p>
                  </a:txBody>
                  <a:tcPr marL="5604" marR="5604" marT="5604" marB="0" anchor="ctr"/>
                </a:tc>
                <a:extLst>
                  <a:ext uri="{0D108BD9-81ED-4DB2-BD59-A6C34878D82A}">
                    <a16:rowId xmlns:a16="http://schemas.microsoft.com/office/drawing/2014/main" val="49688736"/>
                  </a:ext>
                </a:extLst>
              </a:tr>
              <a:tr h="1117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EDUCATION2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-9.87E-02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3.97E-02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-2.49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1.29E-02</a:t>
                      </a:r>
                    </a:p>
                  </a:txBody>
                  <a:tcPr marL="5604" marR="5604" marT="5604" marB="0" anchor="ctr"/>
                </a:tc>
                <a:extLst>
                  <a:ext uri="{0D108BD9-81ED-4DB2-BD59-A6C34878D82A}">
                    <a16:rowId xmlns:a16="http://schemas.microsoft.com/office/drawing/2014/main" val="1699980768"/>
                  </a:ext>
                </a:extLst>
              </a:tr>
              <a:tr h="1117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EDUCATION3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-1.23E-01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5.32E-02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-2.32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2.05E-02</a:t>
                      </a:r>
                    </a:p>
                  </a:txBody>
                  <a:tcPr marL="5604" marR="5604" marT="5604" marB="0" anchor="ctr"/>
                </a:tc>
                <a:extLst>
                  <a:ext uri="{0D108BD9-81ED-4DB2-BD59-A6C34878D82A}">
                    <a16:rowId xmlns:a16="http://schemas.microsoft.com/office/drawing/2014/main" val="540696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EDUCATION4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-1.01E+00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2.00E-01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-5.06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4.16E-07</a:t>
                      </a:r>
                    </a:p>
                  </a:txBody>
                  <a:tcPr marL="5604" marR="5604" marT="5604" marB="0" anchor="ctr"/>
                </a:tc>
                <a:extLst>
                  <a:ext uri="{0D108BD9-81ED-4DB2-BD59-A6C34878D82A}">
                    <a16:rowId xmlns:a16="http://schemas.microsoft.com/office/drawing/2014/main" val="2933747871"/>
                  </a:ext>
                </a:extLst>
              </a:tr>
              <a:tr h="1117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MARRIAGE2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-2.59E-01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3.87E-02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-6.68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2.45E-11</a:t>
                      </a:r>
                    </a:p>
                  </a:txBody>
                  <a:tcPr marL="5604" marR="5604" marT="5604" marB="0" anchor="ctr"/>
                </a:tc>
                <a:extLst>
                  <a:ext uri="{0D108BD9-81ED-4DB2-BD59-A6C34878D82A}">
                    <a16:rowId xmlns:a16="http://schemas.microsoft.com/office/drawing/2014/main" val="1229712433"/>
                  </a:ext>
                </a:extLst>
              </a:tr>
              <a:tr h="1117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MARRIAGE3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-2.72E-01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1.50E-01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-1.82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6.95E-02</a:t>
                      </a:r>
                    </a:p>
                  </a:txBody>
                  <a:tcPr marL="5604" marR="5604" marT="5604" marB="0" anchor="ctr"/>
                </a:tc>
                <a:extLst>
                  <a:ext uri="{0D108BD9-81ED-4DB2-BD59-A6C34878D82A}">
                    <a16:rowId xmlns:a16="http://schemas.microsoft.com/office/drawing/2014/main" val="1366264420"/>
                  </a:ext>
                </a:extLst>
              </a:tr>
              <a:tr h="1117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3.80E-03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2.08E-03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1.82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6.83E-02</a:t>
                      </a:r>
                    </a:p>
                  </a:txBody>
                  <a:tcPr marL="5604" marR="5604" marT="5604" marB="0" anchor="ctr"/>
                </a:tc>
                <a:extLst>
                  <a:ext uri="{0D108BD9-81ED-4DB2-BD59-A6C34878D82A}">
                    <a16:rowId xmlns:a16="http://schemas.microsoft.com/office/drawing/2014/main" val="4171462860"/>
                  </a:ext>
                </a:extLst>
              </a:tr>
              <a:tr h="1117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PAY_0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5.81E-01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1.98E-02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29.41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2e-16</a:t>
                      </a:r>
                    </a:p>
                  </a:txBody>
                  <a:tcPr marL="5604" marR="5604" marT="5604" marB="0" anchor="ctr"/>
                </a:tc>
                <a:extLst>
                  <a:ext uri="{0D108BD9-81ED-4DB2-BD59-A6C34878D82A}">
                    <a16:rowId xmlns:a16="http://schemas.microsoft.com/office/drawing/2014/main" val="2388253674"/>
                  </a:ext>
                </a:extLst>
              </a:tr>
              <a:tr h="1117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PAY_2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7.03E-02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2.26E-02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3.11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5604" marR="5604" marT="5604" marB="0" anchor="ctr"/>
                </a:tc>
                <a:extLst>
                  <a:ext uri="{0D108BD9-81ED-4DB2-BD59-A6C34878D82A}">
                    <a16:rowId xmlns:a16="http://schemas.microsoft.com/office/drawing/2014/main" val="4178838916"/>
                  </a:ext>
                </a:extLst>
              </a:tr>
              <a:tr h="1117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PAY_3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7.97E-02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2.53E-02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3.15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5604" marR="5604" marT="5604" marB="0" anchor="ctr"/>
                </a:tc>
                <a:extLst>
                  <a:ext uri="{0D108BD9-81ED-4DB2-BD59-A6C34878D82A}">
                    <a16:rowId xmlns:a16="http://schemas.microsoft.com/office/drawing/2014/main" val="654031822"/>
                  </a:ext>
                </a:extLst>
              </a:tr>
              <a:tr h="1117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PAY_4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2.77E-02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2.79E-02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5604" marR="5604" marT="5604" marB="0" anchor="ctr"/>
                </a:tc>
                <a:extLst>
                  <a:ext uri="{0D108BD9-81ED-4DB2-BD59-A6C34878D82A}">
                    <a16:rowId xmlns:a16="http://schemas.microsoft.com/office/drawing/2014/main" val="2008180701"/>
                  </a:ext>
                </a:extLst>
              </a:tr>
              <a:tr h="1117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PAY_5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2.07E-02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3.01E-02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5604" marR="5604" marT="5604" marB="0" anchor="ctr"/>
                </a:tc>
                <a:extLst>
                  <a:ext uri="{0D108BD9-81ED-4DB2-BD59-A6C34878D82A}">
                    <a16:rowId xmlns:a16="http://schemas.microsoft.com/office/drawing/2014/main" val="2562160505"/>
                  </a:ext>
                </a:extLst>
              </a:tr>
              <a:tr h="1117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PAY_6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3.28E-03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2.49E-02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</a:p>
                  </a:txBody>
                  <a:tcPr marL="5604" marR="5604" marT="5604" marB="0" anchor="ctr"/>
                </a:tc>
                <a:extLst>
                  <a:ext uri="{0D108BD9-81ED-4DB2-BD59-A6C34878D82A}">
                    <a16:rowId xmlns:a16="http://schemas.microsoft.com/office/drawing/2014/main" val="3337259096"/>
                  </a:ext>
                </a:extLst>
              </a:tr>
              <a:tr h="1117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BILL_AMT1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-6.49E-06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1.31E-06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-4.96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5604" marR="5604" marT="5604" marB="0" anchor="ctr"/>
                </a:tc>
                <a:extLst>
                  <a:ext uri="{0D108BD9-81ED-4DB2-BD59-A6C34878D82A}">
                    <a16:rowId xmlns:a16="http://schemas.microsoft.com/office/drawing/2014/main" val="1689001334"/>
                  </a:ext>
                </a:extLst>
              </a:tr>
              <a:tr h="1117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BILL_AMT2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3.14E-06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1.69E-06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1.86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5604" marR="5604" marT="5604" marB="0" anchor="ctr"/>
                </a:tc>
                <a:extLst>
                  <a:ext uri="{0D108BD9-81ED-4DB2-BD59-A6C34878D82A}">
                    <a16:rowId xmlns:a16="http://schemas.microsoft.com/office/drawing/2014/main" val="3410341746"/>
                  </a:ext>
                </a:extLst>
              </a:tr>
              <a:tr h="1117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BILL_AMT3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1.42E-06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1.46E-06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5604" marR="5604" marT="5604" marB="0" anchor="ctr"/>
                </a:tc>
                <a:extLst>
                  <a:ext uri="{0D108BD9-81ED-4DB2-BD59-A6C34878D82A}">
                    <a16:rowId xmlns:a16="http://schemas.microsoft.com/office/drawing/2014/main" val="1459214187"/>
                  </a:ext>
                </a:extLst>
              </a:tr>
              <a:tr h="1117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BILL_AMT4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-2.46E-07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1.51E-06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-0.16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5604" marR="5604" marT="5604" marB="0" anchor="ctr"/>
                </a:tc>
                <a:extLst>
                  <a:ext uri="{0D108BD9-81ED-4DB2-BD59-A6C34878D82A}">
                    <a16:rowId xmlns:a16="http://schemas.microsoft.com/office/drawing/2014/main" val="1780153749"/>
                  </a:ext>
                </a:extLst>
              </a:tr>
              <a:tr h="1117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BILL_AMT5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1.71E-06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1.68E-06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5604" marR="5604" marT="5604" marB="0" anchor="ctr"/>
                </a:tc>
                <a:extLst>
                  <a:ext uri="{0D108BD9-81ED-4DB2-BD59-A6C34878D82A}">
                    <a16:rowId xmlns:a16="http://schemas.microsoft.com/office/drawing/2014/main" val="3894771671"/>
                  </a:ext>
                </a:extLst>
              </a:tr>
              <a:tr h="1117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BILL_AMT6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-4.50E-07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1.31E-06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-0.34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5604" marR="5604" marT="5604" marB="0" anchor="ctr"/>
                </a:tc>
                <a:extLst>
                  <a:ext uri="{0D108BD9-81ED-4DB2-BD59-A6C34878D82A}">
                    <a16:rowId xmlns:a16="http://schemas.microsoft.com/office/drawing/2014/main" val="633701069"/>
                  </a:ext>
                </a:extLst>
              </a:tr>
              <a:tr h="1117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PAY_AMT1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-1.39E-05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2.57E-06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-5.39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5604" marR="5604" marT="5604" marB="0" anchor="ctr"/>
                </a:tc>
                <a:extLst>
                  <a:ext uri="{0D108BD9-81ED-4DB2-BD59-A6C34878D82A}">
                    <a16:rowId xmlns:a16="http://schemas.microsoft.com/office/drawing/2014/main" val="552752366"/>
                  </a:ext>
                </a:extLst>
              </a:tr>
              <a:tr h="1117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PAY_AMT2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-8.37E-06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2.24E-06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-3.74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5604" marR="5604" marT="5604" marB="0" anchor="ctr"/>
                </a:tc>
                <a:extLst>
                  <a:ext uri="{0D108BD9-81ED-4DB2-BD59-A6C34878D82A}">
                    <a16:rowId xmlns:a16="http://schemas.microsoft.com/office/drawing/2014/main" val="3349448302"/>
                  </a:ext>
                </a:extLst>
              </a:tr>
              <a:tr h="1117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PAY_AMT3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-3.02E-06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1.93E-06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-1.57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5604" marR="5604" marT="5604" marB="0" anchor="ctr"/>
                </a:tc>
                <a:extLst>
                  <a:ext uri="{0D108BD9-81ED-4DB2-BD59-A6C34878D82A}">
                    <a16:rowId xmlns:a16="http://schemas.microsoft.com/office/drawing/2014/main" val="1435684634"/>
                  </a:ext>
                </a:extLst>
              </a:tr>
              <a:tr h="1117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PAY_AMT4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-4.98E-06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2.04E-06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-2.44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5604" marR="5604" marT="5604" marB="0" anchor="ctr"/>
                </a:tc>
                <a:extLst>
                  <a:ext uri="{0D108BD9-81ED-4DB2-BD59-A6C34878D82A}">
                    <a16:rowId xmlns:a16="http://schemas.microsoft.com/office/drawing/2014/main" val="2227782433"/>
                  </a:ext>
                </a:extLst>
              </a:tr>
              <a:tr h="1117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PAY_AMT5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-1.48E-06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1.92E-06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-0.77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</a:t>
                      </a:r>
                    </a:p>
                  </a:txBody>
                  <a:tcPr marL="5604" marR="5604" marT="5604" marB="0" anchor="ctr"/>
                </a:tc>
                <a:extLst>
                  <a:ext uri="{0D108BD9-81ED-4DB2-BD59-A6C34878D82A}">
                    <a16:rowId xmlns:a16="http://schemas.microsoft.com/office/drawing/2014/main" val="3019364737"/>
                  </a:ext>
                </a:extLst>
              </a:tr>
              <a:tr h="1117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PAY_AMT6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-1.65E-06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1.41E-06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-1.17</a:t>
                      </a: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5604" marR="5604" marT="5604" marB="0" anchor="ctr"/>
                </a:tc>
                <a:extLst>
                  <a:ext uri="{0D108BD9-81ED-4DB2-BD59-A6C34878D82A}">
                    <a16:rowId xmlns:a16="http://schemas.microsoft.com/office/drawing/2014/main" val="417694284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F9C2E99-D419-406B-9546-1D4017CCC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183342"/>
              </p:ext>
            </p:extLst>
          </p:nvPr>
        </p:nvGraphicFramePr>
        <p:xfrm>
          <a:off x="6729132" y="3429000"/>
          <a:ext cx="3236672" cy="436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028">
                  <a:extLst>
                    <a:ext uri="{9D8B030D-6E8A-4147-A177-3AD203B41FA5}">
                      <a16:colId xmlns:a16="http://schemas.microsoft.com/office/drawing/2014/main" val="733809423"/>
                    </a:ext>
                  </a:extLst>
                </a:gridCol>
                <a:gridCol w="638161">
                  <a:extLst>
                    <a:ext uri="{9D8B030D-6E8A-4147-A177-3AD203B41FA5}">
                      <a16:colId xmlns:a16="http://schemas.microsoft.com/office/drawing/2014/main" val="3307817295"/>
                    </a:ext>
                  </a:extLst>
                </a:gridCol>
                <a:gridCol w="638161">
                  <a:extLst>
                    <a:ext uri="{9D8B030D-6E8A-4147-A177-3AD203B41FA5}">
                      <a16:colId xmlns:a16="http://schemas.microsoft.com/office/drawing/2014/main" val="2565470990"/>
                    </a:ext>
                  </a:extLst>
                </a:gridCol>
                <a:gridCol w="638161">
                  <a:extLst>
                    <a:ext uri="{9D8B030D-6E8A-4147-A177-3AD203B41FA5}">
                      <a16:colId xmlns:a16="http://schemas.microsoft.com/office/drawing/2014/main" val="2911848898"/>
                    </a:ext>
                  </a:extLst>
                </a:gridCol>
                <a:gridCol w="638161">
                  <a:extLst>
                    <a:ext uri="{9D8B030D-6E8A-4147-A177-3AD203B41FA5}">
                      <a16:colId xmlns:a16="http://schemas.microsoft.com/office/drawing/2014/main" val="2413510551"/>
                    </a:ext>
                  </a:extLst>
                </a:gridCol>
              </a:tblGrid>
              <a:tr h="218472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Error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 value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(&gt;|z|)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158499"/>
                  </a:ext>
                </a:extLst>
              </a:tr>
              <a:tr h="2184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-1.26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-80.87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10057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69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AF0247-D969-42FA-88FB-11304D9D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Two – variable model</a:t>
            </a:r>
            <a:endParaRPr lang="en-IN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154DE-8715-466F-B0CB-6F029C903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Two-Variable Model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Deviance – 22,798.63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AIC – 22,808.63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BIC – 22,849.06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In-sample mean – 0.9501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b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default.payment.next.month ~ EDUCATION + PAY_0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192AFB-E224-4098-8D11-27138EFB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870637"/>
              </p:ext>
            </p:extLst>
          </p:nvPr>
        </p:nvGraphicFramePr>
        <p:xfrm>
          <a:off x="4967973" y="2643105"/>
          <a:ext cx="6321307" cy="25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611">
                  <a:extLst>
                    <a:ext uri="{9D8B030D-6E8A-4147-A177-3AD203B41FA5}">
                      <a16:colId xmlns:a16="http://schemas.microsoft.com/office/drawing/2014/main" val="641754308"/>
                    </a:ext>
                  </a:extLst>
                </a:gridCol>
                <a:gridCol w="1212787">
                  <a:extLst>
                    <a:ext uri="{9D8B030D-6E8A-4147-A177-3AD203B41FA5}">
                      <a16:colId xmlns:a16="http://schemas.microsoft.com/office/drawing/2014/main" val="3080520848"/>
                    </a:ext>
                  </a:extLst>
                </a:gridCol>
                <a:gridCol w="1229949">
                  <a:extLst>
                    <a:ext uri="{9D8B030D-6E8A-4147-A177-3AD203B41FA5}">
                      <a16:colId xmlns:a16="http://schemas.microsoft.com/office/drawing/2014/main" val="229109149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543171514"/>
                    </a:ext>
                  </a:extLst>
                </a:gridCol>
                <a:gridCol w="1058160">
                  <a:extLst>
                    <a:ext uri="{9D8B030D-6E8A-4147-A177-3AD203B41FA5}">
                      <a16:colId xmlns:a16="http://schemas.microsoft.com/office/drawing/2014/main" val="1931139960"/>
                    </a:ext>
                  </a:extLst>
                </a:gridCol>
              </a:tblGrid>
              <a:tr h="455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21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07" marR="14507" marT="14507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1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IN" sz="21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07" marR="14507" marT="14507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1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Error</a:t>
                      </a:r>
                      <a:endParaRPr lang="en-IN" sz="21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07" marR="14507" marT="14507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1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 value</a:t>
                      </a:r>
                      <a:endParaRPr lang="en-IN" sz="21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07" marR="14507" marT="14507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100" u="none" strike="noStrike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IN" sz="21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(&gt;|z|)</a:t>
                      </a:r>
                      <a:endParaRPr lang="en-IN" sz="21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07" marR="14507" marT="14507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169047"/>
                  </a:ext>
                </a:extLst>
              </a:tr>
              <a:tr h="4200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  <a:endParaRPr lang="en-IN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07" marR="14507" marT="145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-49.01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2e-16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061780"/>
                  </a:ext>
                </a:extLst>
              </a:tr>
              <a:tr h="4200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EDUCATION2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07" marR="14507" marT="145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36400747"/>
                  </a:ext>
                </a:extLst>
              </a:tr>
              <a:tr h="4200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EDUCATION3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07" marR="14507" marT="145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1640256"/>
                  </a:ext>
                </a:extLst>
              </a:tr>
              <a:tr h="4200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EDUCATION4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07" marR="14507" marT="145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0781765"/>
                  </a:ext>
                </a:extLst>
              </a:tr>
              <a:tr h="4200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PAY_0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07" marR="14507" marT="145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2e-16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095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836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B881C-867D-43C8-8497-7B32BBC0F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Stepwise AIC and BIC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D09FD-C307-4039-A8C0-F8C96AF7C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Deviance – 22,285.24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– 22,325.24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– 22,486.96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In-sample mean – 0.9293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default.payment.next.month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LIMIT_BAL + SEX + EDUCATION + MARRIAGE + AGE + PAY_0 + PAY_2 + PAY_3 + PAY_4 + BILL_AMT1 + BILL_AMT2 + BILL_AMT5 + PAY_AMT1 + PAY_AMT2 + PAY_AMT3 + PAY_AMT4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Deviance – 22,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311.82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– 22,341.82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– 22,463.1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In-sample mean – 0.9302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default.payment.next.month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LIMIT_BAL + SEX + EDUCATION + MARRIAGE + PAY_0 + PAY_2 + PAY_3 + BILL_AMT1 +  BILL_AMT2 + PAY_AMT1 + PAY_AMT2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4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1915</Words>
  <Application>Microsoft Office PowerPoint</Application>
  <PresentationFormat>Widescreen</PresentationFormat>
  <Paragraphs>513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Times New Roman</vt:lpstr>
      <vt:lpstr>Office Theme</vt:lpstr>
      <vt:lpstr>Credit Card Default - Part A</vt:lpstr>
      <vt:lpstr>About Credit Card Data</vt:lpstr>
      <vt:lpstr>Data Dictionary – Predictor Variables</vt:lpstr>
      <vt:lpstr>Training Data – EDA Response variable - Default</vt:lpstr>
      <vt:lpstr>Training Data – EDA Predictor variable – PAY_0</vt:lpstr>
      <vt:lpstr>Training Data – EDA Response variable – EDUCATION</vt:lpstr>
      <vt:lpstr>Full Model vs Null model</vt:lpstr>
      <vt:lpstr>Two – variable model</vt:lpstr>
      <vt:lpstr>Stepwise AIC and BIC</vt:lpstr>
      <vt:lpstr>LASSO</vt:lpstr>
      <vt:lpstr>Summary</vt:lpstr>
      <vt:lpstr>Credit Card Default - Part B</vt:lpstr>
      <vt:lpstr>ROC Curve, AUC, and Asymmetric cost</vt:lpstr>
      <vt:lpstr>Asymmetric costs</vt:lpstr>
      <vt:lpstr>Out of Sample Testing</vt:lpstr>
      <vt:lpstr>Cross Validation &amp; Summary</vt:lpstr>
      <vt:lpstr>Credit Card Default - Part C</vt:lpstr>
      <vt:lpstr>Classification Tree – Training data - ROC, AUC </vt:lpstr>
      <vt:lpstr>Out of Sample Testing and Compare</vt:lpstr>
      <vt:lpstr>Full Data &amp; 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Default - Part A</dc:title>
  <dc:creator>Kothari, Himanshi (kotharhi)</dc:creator>
  <cp:lastModifiedBy>Kothari, Himanshi (kotharhi)</cp:lastModifiedBy>
  <cp:revision>13</cp:revision>
  <dcterms:created xsi:type="dcterms:W3CDTF">2022-02-06T21:26:01Z</dcterms:created>
  <dcterms:modified xsi:type="dcterms:W3CDTF">2022-02-21T03:17:14Z</dcterms:modified>
</cp:coreProperties>
</file>