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ata"/>
      <p:regular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Nunito Medium"/>
      <p:regular r:id="rId23"/>
      <p:bold r:id="rId24"/>
      <p:italic r:id="rId25"/>
      <p:boldItalic r:id="rId26"/>
    </p:embeddedFont>
    <p:embeddedFont>
      <p:font typeface="Quicksand"/>
      <p:regular r:id="rId27"/>
      <p:bold r:id="rId28"/>
    </p:embeddedFont>
    <p:embeddedFont>
      <p:font typeface="Quicksand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NunitoMedium-bold.fntdata"/><Relationship Id="rId23" Type="http://schemas.openxmlformats.org/officeDocument/2006/relationships/font" Target="fonts/Nunit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Medium-boldItalic.fntdata"/><Relationship Id="rId25" Type="http://schemas.openxmlformats.org/officeDocument/2006/relationships/font" Target="fonts/NunitoMedium-italic.fntdata"/><Relationship Id="rId28" Type="http://schemas.openxmlformats.org/officeDocument/2006/relationships/font" Target="fonts/Quicksand-bold.fntdata"/><Relationship Id="rId27" Type="http://schemas.openxmlformats.org/officeDocument/2006/relationships/font" Target="fonts/Quicksa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icksan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QuicksandMedium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Nunito-regular.fntdata"/><Relationship Id="rId18" Type="http://schemas.openxmlformats.org/officeDocument/2006/relationships/font" Target="fonts/Prat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35ba70f2f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35ba70f2f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ddc63ab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2ddc63ab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349853e074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349853e074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ab216c9d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ab216c9d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a8596d0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a8596d0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ff16d564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ff16d564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ab216c9d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ab216c9d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4a3c5a7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4a3c5a7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5ba70f2ff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5ba70f2ff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ff16d564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1ff16d564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ab216c9d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ab216c9d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49853e074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49853e074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05375"/>
            <a:ext cx="5390400" cy="27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 b="1"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35" y="3821420"/>
            <a:ext cx="47550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540150" y="1651875"/>
            <a:ext cx="4887600" cy="48876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941200" y="-1002250"/>
            <a:ext cx="3481200" cy="3481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-557825" y="-609825"/>
            <a:ext cx="3513600" cy="35136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6190650" y="2548575"/>
            <a:ext cx="3513600" cy="35136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1926000" y="1523823"/>
            <a:ext cx="52920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flipH="1">
            <a:off x="2588250" y="3116871"/>
            <a:ext cx="39675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 sz="16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i="0"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1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6670799" y="270899"/>
            <a:ext cx="4442400" cy="46017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-1969101" y="270899"/>
            <a:ext cx="4442400" cy="46017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713225" y="539496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713277" y="1258280"/>
            <a:ext cx="719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i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713275" y="1641475"/>
            <a:ext cx="21258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subTitle"/>
          </p:nvPr>
        </p:nvSpPr>
        <p:spPr>
          <a:xfrm>
            <a:off x="713275" y="2358582"/>
            <a:ext cx="22146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4" type="title"/>
          </p:nvPr>
        </p:nvSpPr>
        <p:spPr>
          <a:xfrm>
            <a:off x="3426627" y="1258287"/>
            <a:ext cx="722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i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5" type="subTitle"/>
          </p:nvPr>
        </p:nvSpPr>
        <p:spPr>
          <a:xfrm>
            <a:off x="3428125" y="1641475"/>
            <a:ext cx="21258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6" type="subTitle"/>
          </p:nvPr>
        </p:nvSpPr>
        <p:spPr>
          <a:xfrm>
            <a:off x="3428127" y="2358570"/>
            <a:ext cx="22128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7" type="title"/>
          </p:nvPr>
        </p:nvSpPr>
        <p:spPr>
          <a:xfrm>
            <a:off x="6142977" y="1258287"/>
            <a:ext cx="722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i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8" type="subTitle"/>
          </p:nvPr>
        </p:nvSpPr>
        <p:spPr>
          <a:xfrm>
            <a:off x="6142975" y="1641475"/>
            <a:ext cx="21258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9" type="subTitle"/>
          </p:nvPr>
        </p:nvSpPr>
        <p:spPr>
          <a:xfrm>
            <a:off x="6142977" y="2358570"/>
            <a:ext cx="22128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3" type="title"/>
          </p:nvPr>
        </p:nvSpPr>
        <p:spPr>
          <a:xfrm>
            <a:off x="713277" y="2971075"/>
            <a:ext cx="719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i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4" type="subTitle"/>
          </p:nvPr>
        </p:nvSpPr>
        <p:spPr>
          <a:xfrm>
            <a:off x="713275" y="3354275"/>
            <a:ext cx="21258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5" type="subTitle"/>
          </p:nvPr>
        </p:nvSpPr>
        <p:spPr>
          <a:xfrm>
            <a:off x="713275" y="4071375"/>
            <a:ext cx="22146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16" type="title"/>
          </p:nvPr>
        </p:nvSpPr>
        <p:spPr>
          <a:xfrm>
            <a:off x="3426627" y="2971082"/>
            <a:ext cx="722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i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7" type="subTitle"/>
          </p:nvPr>
        </p:nvSpPr>
        <p:spPr>
          <a:xfrm>
            <a:off x="3428125" y="3354273"/>
            <a:ext cx="21258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8" type="subTitle"/>
          </p:nvPr>
        </p:nvSpPr>
        <p:spPr>
          <a:xfrm>
            <a:off x="3429292" y="4071365"/>
            <a:ext cx="2210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19" type="title"/>
          </p:nvPr>
        </p:nvSpPr>
        <p:spPr>
          <a:xfrm>
            <a:off x="6142977" y="2971082"/>
            <a:ext cx="722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i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20" type="subTitle"/>
          </p:nvPr>
        </p:nvSpPr>
        <p:spPr>
          <a:xfrm>
            <a:off x="6142975" y="3354273"/>
            <a:ext cx="21258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21" type="subTitle"/>
          </p:nvPr>
        </p:nvSpPr>
        <p:spPr>
          <a:xfrm>
            <a:off x="6142977" y="4071365"/>
            <a:ext cx="22128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13"/>
          <p:cNvSpPr/>
          <p:nvPr/>
        </p:nvSpPr>
        <p:spPr>
          <a:xfrm>
            <a:off x="-967125" y="3905950"/>
            <a:ext cx="2300400" cy="23004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8784201" y="2456242"/>
            <a:ext cx="231000" cy="2310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34256" y="2456242"/>
            <a:ext cx="231000" cy="2310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8118275" y="-516375"/>
            <a:ext cx="1562700" cy="15627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-1331800" y="-1447900"/>
            <a:ext cx="3668100" cy="36681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850750" y="3851375"/>
            <a:ext cx="2205900" cy="22059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1494847" y="3255122"/>
            <a:ext cx="68571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hasCustomPrompt="1" idx="2" type="title"/>
          </p:nvPr>
        </p:nvSpPr>
        <p:spPr>
          <a:xfrm>
            <a:off x="6364147" y="2050793"/>
            <a:ext cx="19878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i="1" sz="9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3151447" y="4297025"/>
            <a:ext cx="52005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i="0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4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-1331800" y="-1447900"/>
            <a:ext cx="3668100" cy="36681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7850750" y="3851375"/>
            <a:ext cx="2205900" cy="22059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713250" y="1752052"/>
            <a:ext cx="77175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hasCustomPrompt="1" idx="2" type="title"/>
          </p:nvPr>
        </p:nvSpPr>
        <p:spPr>
          <a:xfrm>
            <a:off x="6442950" y="539500"/>
            <a:ext cx="19878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i="1" sz="9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3230275" y="2725018"/>
            <a:ext cx="52005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i="0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4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3141800" y="-632600"/>
            <a:ext cx="3283500" cy="32835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-1837850" y="3085775"/>
            <a:ext cx="3668100" cy="36681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1971750" y="3249750"/>
            <a:ext cx="47046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hasCustomPrompt="1" idx="2" type="title"/>
          </p:nvPr>
        </p:nvSpPr>
        <p:spPr>
          <a:xfrm>
            <a:off x="1971750" y="2037200"/>
            <a:ext cx="19878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i="1" sz="9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1971750" y="4220820"/>
            <a:ext cx="52005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i="0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24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3141800" y="-632600"/>
            <a:ext cx="3283500" cy="32835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-1837850" y="3085775"/>
            <a:ext cx="3668100" cy="36681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713225" y="2362825"/>
            <a:ext cx="30669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hasCustomPrompt="1" idx="2" type="title"/>
          </p:nvPr>
        </p:nvSpPr>
        <p:spPr>
          <a:xfrm>
            <a:off x="713225" y="938418"/>
            <a:ext cx="19878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i="1" sz="9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713225" y="4065425"/>
            <a:ext cx="51840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i="0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24_1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-153350" y="2841475"/>
            <a:ext cx="4817700" cy="48177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862775" y="2841475"/>
            <a:ext cx="3007800" cy="30078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713225" y="1730488"/>
            <a:ext cx="47046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hasCustomPrompt="1" idx="2" type="title"/>
          </p:nvPr>
        </p:nvSpPr>
        <p:spPr>
          <a:xfrm>
            <a:off x="713225" y="539500"/>
            <a:ext cx="19878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i="1" sz="9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8"/>
          <p:cNvSpPr txBox="1"/>
          <p:nvPr>
            <p:ph idx="1" type="subTitle"/>
          </p:nvPr>
        </p:nvSpPr>
        <p:spPr>
          <a:xfrm>
            <a:off x="713225" y="2715550"/>
            <a:ext cx="37125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i="0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-2244750" y="2930025"/>
            <a:ext cx="4535700" cy="45357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8155925" y="958600"/>
            <a:ext cx="3096000" cy="30960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713228" y="542781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4054425" y="3286500"/>
            <a:ext cx="4301700" cy="43017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7676675" y="-162825"/>
            <a:ext cx="3096000" cy="30960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-1858375" y="699700"/>
            <a:ext cx="3513600" cy="35136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713228" y="542781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0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058950" y="-996625"/>
            <a:ext cx="2462400" cy="24624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947500" y="216175"/>
            <a:ext cx="3882000" cy="38820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2877713" y="2571743"/>
            <a:ext cx="48348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059175" y="2681200"/>
            <a:ext cx="1446900" cy="14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i="1" sz="9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877713" y="4300344"/>
            <a:ext cx="52071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i="0"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-2254700" y="-1066150"/>
            <a:ext cx="5016900" cy="50169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7183075" y="-1313950"/>
            <a:ext cx="2495400" cy="24954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431975" y="4363275"/>
            <a:ext cx="2495400" cy="24954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type="title"/>
          </p:nvPr>
        </p:nvSpPr>
        <p:spPr>
          <a:xfrm>
            <a:off x="4000500" y="1174425"/>
            <a:ext cx="4430100" cy="19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b="0" sz="24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2" type="title"/>
          </p:nvPr>
        </p:nvSpPr>
        <p:spPr>
          <a:xfrm>
            <a:off x="5680800" y="3511875"/>
            <a:ext cx="2749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/>
        </p:txBody>
      </p:sp>
      <p:sp>
        <p:nvSpPr>
          <p:cNvPr id="158" name="Google Shape;158;p21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-817650" y="-2450525"/>
            <a:ext cx="4301700" cy="43017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672675" y="1813026"/>
            <a:ext cx="3758100" cy="28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 sz="13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713225" y="1813025"/>
            <a:ext cx="3758100" cy="28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713225" y="1148983"/>
            <a:ext cx="76566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7135" y="2312242"/>
            <a:ext cx="519000" cy="5190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8632125" y="2393317"/>
            <a:ext cx="519000" cy="5190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>
            <a:off x="-1028450" y="2817875"/>
            <a:ext cx="3599700" cy="35997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5681600" y="-1740475"/>
            <a:ext cx="5016900" cy="50169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1446470" y="1598525"/>
            <a:ext cx="25785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2" type="subTitle"/>
          </p:nvPr>
        </p:nvSpPr>
        <p:spPr>
          <a:xfrm>
            <a:off x="1446470" y="2101800"/>
            <a:ext cx="25815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3" type="subTitle"/>
          </p:nvPr>
        </p:nvSpPr>
        <p:spPr>
          <a:xfrm>
            <a:off x="5113191" y="2870847"/>
            <a:ext cx="25785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4" type="subTitle"/>
          </p:nvPr>
        </p:nvSpPr>
        <p:spPr>
          <a:xfrm>
            <a:off x="5113191" y="3374147"/>
            <a:ext cx="25785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6" name="Google Shape;176;p23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57799" y="4693907"/>
            <a:ext cx="365700" cy="3657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8704849" y="88782"/>
            <a:ext cx="365700" cy="3657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1" type="subTitle"/>
          </p:nvPr>
        </p:nvSpPr>
        <p:spPr>
          <a:xfrm>
            <a:off x="5930582" y="3212338"/>
            <a:ext cx="2112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2" type="subTitle"/>
          </p:nvPr>
        </p:nvSpPr>
        <p:spPr>
          <a:xfrm>
            <a:off x="5930582" y="3625025"/>
            <a:ext cx="21123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3" type="subTitle"/>
          </p:nvPr>
        </p:nvSpPr>
        <p:spPr>
          <a:xfrm>
            <a:off x="1101118" y="1702951"/>
            <a:ext cx="2112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4" type="subTitle"/>
          </p:nvPr>
        </p:nvSpPr>
        <p:spPr>
          <a:xfrm>
            <a:off x="1101118" y="2115638"/>
            <a:ext cx="21123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5" name="Google Shape;185;p24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-2717850" y="1850000"/>
            <a:ext cx="3677400" cy="4132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7908000" y="195175"/>
            <a:ext cx="4104900" cy="41049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2416306" y="2627600"/>
            <a:ext cx="3290100" cy="32901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4040831" y="549300"/>
            <a:ext cx="3096600" cy="30966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2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2463350" y="3650725"/>
            <a:ext cx="4301700" cy="43017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4672675" y="1565426"/>
            <a:ext cx="3758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2" type="body"/>
          </p:nvPr>
        </p:nvSpPr>
        <p:spPr>
          <a:xfrm>
            <a:off x="713225" y="1565425"/>
            <a:ext cx="3758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3" type="subTitle"/>
          </p:nvPr>
        </p:nvSpPr>
        <p:spPr>
          <a:xfrm>
            <a:off x="713225" y="1148978"/>
            <a:ext cx="76566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-9585" y="268367"/>
            <a:ext cx="519000" cy="5190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8632125" y="4358217"/>
            <a:ext cx="519000" cy="5190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6044725" y="-1497800"/>
            <a:ext cx="4531800" cy="45318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-1465725" y="910550"/>
            <a:ext cx="2600100" cy="26001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>
            <p:ph idx="1" type="subTitle"/>
          </p:nvPr>
        </p:nvSpPr>
        <p:spPr>
          <a:xfrm>
            <a:off x="716161" y="3076063"/>
            <a:ext cx="2112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713250" y="539496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26"/>
          <p:cNvSpPr txBox="1"/>
          <p:nvPr>
            <p:ph idx="2" type="subTitle"/>
          </p:nvPr>
        </p:nvSpPr>
        <p:spPr>
          <a:xfrm>
            <a:off x="3515850" y="2009275"/>
            <a:ext cx="2112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6" name="Google Shape;206;p26"/>
          <p:cNvSpPr txBox="1"/>
          <p:nvPr>
            <p:ph idx="3" type="subTitle"/>
          </p:nvPr>
        </p:nvSpPr>
        <p:spPr>
          <a:xfrm>
            <a:off x="6315539" y="3076063"/>
            <a:ext cx="2112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7" name="Google Shape;207;p26"/>
          <p:cNvSpPr txBox="1"/>
          <p:nvPr>
            <p:ph idx="4" type="subTitle"/>
          </p:nvPr>
        </p:nvSpPr>
        <p:spPr>
          <a:xfrm>
            <a:off x="716161" y="3488750"/>
            <a:ext cx="21123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8" name="Google Shape;208;p26"/>
          <p:cNvSpPr txBox="1"/>
          <p:nvPr>
            <p:ph idx="5" type="subTitle"/>
          </p:nvPr>
        </p:nvSpPr>
        <p:spPr>
          <a:xfrm>
            <a:off x="3515850" y="2421950"/>
            <a:ext cx="21123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9" name="Google Shape;209;p26"/>
          <p:cNvSpPr txBox="1"/>
          <p:nvPr>
            <p:ph idx="6" type="subTitle"/>
          </p:nvPr>
        </p:nvSpPr>
        <p:spPr>
          <a:xfrm>
            <a:off x="6315539" y="3488750"/>
            <a:ext cx="21123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0" name="Google Shape;210;p26"/>
          <p:cNvSpPr/>
          <p:nvPr/>
        </p:nvSpPr>
        <p:spPr>
          <a:xfrm>
            <a:off x="3075825" y="4301950"/>
            <a:ext cx="2986800" cy="29868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 rot="10800000">
            <a:off x="99350" y="4181498"/>
            <a:ext cx="298200" cy="2982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 rot="10800000">
            <a:off x="8746385" y="618998"/>
            <a:ext cx="298200" cy="2982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5500550" y="3480650"/>
            <a:ext cx="4531800" cy="45318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idx="1" type="subTitle"/>
          </p:nvPr>
        </p:nvSpPr>
        <p:spPr>
          <a:xfrm>
            <a:off x="1177617" y="2339686"/>
            <a:ext cx="2057400" cy="4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6" name="Google Shape;216;p27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27"/>
          <p:cNvSpPr txBox="1"/>
          <p:nvPr>
            <p:ph idx="2" type="subTitle"/>
          </p:nvPr>
        </p:nvSpPr>
        <p:spPr>
          <a:xfrm>
            <a:off x="3543479" y="2341002"/>
            <a:ext cx="2057400" cy="4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8" name="Google Shape;218;p27"/>
          <p:cNvSpPr txBox="1"/>
          <p:nvPr>
            <p:ph idx="3" type="subTitle"/>
          </p:nvPr>
        </p:nvSpPr>
        <p:spPr>
          <a:xfrm>
            <a:off x="5909341" y="2338525"/>
            <a:ext cx="2057400" cy="4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9" name="Google Shape;219;p27"/>
          <p:cNvSpPr txBox="1"/>
          <p:nvPr>
            <p:ph idx="4" type="subTitle"/>
          </p:nvPr>
        </p:nvSpPr>
        <p:spPr>
          <a:xfrm>
            <a:off x="1179275" y="2830238"/>
            <a:ext cx="20541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0" name="Google Shape;220;p27"/>
          <p:cNvSpPr txBox="1"/>
          <p:nvPr>
            <p:ph idx="5" type="subTitle"/>
          </p:nvPr>
        </p:nvSpPr>
        <p:spPr>
          <a:xfrm>
            <a:off x="3545137" y="2830238"/>
            <a:ext cx="20541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idx="6" type="subTitle"/>
          </p:nvPr>
        </p:nvSpPr>
        <p:spPr>
          <a:xfrm>
            <a:off x="5911000" y="2830238"/>
            <a:ext cx="20541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2" name="Google Shape;222;p27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-470875" y="-2912500"/>
            <a:ext cx="4531800" cy="45318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-18275" y="4617725"/>
            <a:ext cx="519000" cy="5190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8643225" y="4617717"/>
            <a:ext cx="519000" cy="5190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8643225" y="-8"/>
            <a:ext cx="519000" cy="5190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-18275" y="-8"/>
            <a:ext cx="519000" cy="5190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>
            <a:off x="5500550" y="3480650"/>
            <a:ext cx="4531800" cy="45318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-470875" y="-2912500"/>
            <a:ext cx="4531800" cy="45318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>
            <p:ph idx="1" type="subTitle"/>
          </p:nvPr>
        </p:nvSpPr>
        <p:spPr>
          <a:xfrm>
            <a:off x="4821789" y="1455400"/>
            <a:ext cx="2343300" cy="4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28"/>
          <p:cNvSpPr txBox="1"/>
          <p:nvPr>
            <p:ph idx="2" type="subTitle"/>
          </p:nvPr>
        </p:nvSpPr>
        <p:spPr>
          <a:xfrm>
            <a:off x="4821789" y="2576691"/>
            <a:ext cx="2343300" cy="4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>
            <p:ph idx="3" type="subTitle"/>
          </p:nvPr>
        </p:nvSpPr>
        <p:spPr>
          <a:xfrm>
            <a:off x="4821789" y="3697981"/>
            <a:ext cx="2343300" cy="4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6" name="Google Shape;236;p28"/>
          <p:cNvSpPr txBox="1"/>
          <p:nvPr>
            <p:ph idx="4" type="subTitle"/>
          </p:nvPr>
        </p:nvSpPr>
        <p:spPr>
          <a:xfrm>
            <a:off x="4823668" y="1912174"/>
            <a:ext cx="2339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7" name="Google Shape;237;p28"/>
          <p:cNvSpPr txBox="1"/>
          <p:nvPr>
            <p:ph idx="5" type="subTitle"/>
          </p:nvPr>
        </p:nvSpPr>
        <p:spPr>
          <a:xfrm>
            <a:off x="4823668" y="3034045"/>
            <a:ext cx="2339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6" type="subTitle"/>
          </p:nvPr>
        </p:nvSpPr>
        <p:spPr>
          <a:xfrm>
            <a:off x="4823668" y="4155917"/>
            <a:ext cx="2339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9" name="Google Shape;239;p28"/>
          <p:cNvSpPr txBox="1"/>
          <p:nvPr>
            <p:ph hasCustomPrompt="1" idx="7" type="title"/>
          </p:nvPr>
        </p:nvSpPr>
        <p:spPr>
          <a:xfrm>
            <a:off x="7163364" y="1607800"/>
            <a:ext cx="1069200" cy="6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8"/>
          <p:cNvSpPr txBox="1"/>
          <p:nvPr>
            <p:ph hasCustomPrompt="1" idx="8" type="title"/>
          </p:nvPr>
        </p:nvSpPr>
        <p:spPr>
          <a:xfrm>
            <a:off x="7163364" y="2729091"/>
            <a:ext cx="1069200" cy="6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28"/>
          <p:cNvSpPr txBox="1"/>
          <p:nvPr>
            <p:ph hasCustomPrompt="1" idx="9" type="title"/>
          </p:nvPr>
        </p:nvSpPr>
        <p:spPr>
          <a:xfrm>
            <a:off x="7163364" y="3850381"/>
            <a:ext cx="1069200" cy="6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/>
          <p:nvPr/>
        </p:nvSpPr>
        <p:spPr>
          <a:xfrm>
            <a:off x="-1098275" y="876688"/>
            <a:ext cx="2146200" cy="2146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8096225" y="2776113"/>
            <a:ext cx="2146200" cy="2146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1" type="subTitle"/>
          </p:nvPr>
        </p:nvSpPr>
        <p:spPr>
          <a:xfrm>
            <a:off x="1047527" y="2100679"/>
            <a:ext cx="1380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2" type="subTitle"/>
          </p:nvPr>
        </p:nvSpPr>
        <p:spPr>
          <a:xfrm>
            <a:off x="805277" y="2573789"/>
            <a:ext cx="1865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9"/>
          <p:cNvSpPr txBox="1"/>
          <p:nvPr>
            <p:ph idx="3" type="subTitle"/>
          </p:nvPr>
        </p:nvSpPr>
        <p:spPr>
          <a:xfrm>
            <a:off x="4826424" y="2100691"/>
            <a:ext cx="1380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9" name="Google Shape;249;p29"/>
          <p:cNvSpPr txBox="1"/>
          <p:nvPr>
            <p:ph idx="4" type="subTitle"/>
          </p:nvPr>
        </p:nvSpPr>
        <p:spPr>
          <a:xfrm>
            <a:off x="4583974" y="2573789"/>
            <a:ext cx="1865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9"/>
          <p:cNvSpPr txBox="1"/>
          <p:nvPr>
            <p:ph idx="5" type="subTitle"/>
          </p:nvPr>
        </p:nvSpPr>
        <p:spPr>
          <a:xfrm>
            <a:off x="2937126" y="3252557"/>
            <a:ext cx="1380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1" name="Google Shape;251;p29"/>
          <p:cNvSpPr txBox="1"/>
          <p:nvPr>
            <p:ph idx="6" type="subTitle"/>
          </p:nvPr>
        </p:nvSpPr>
        <p:spPr>
          <a:xfrm>
            <a:off x="2694626" y="3726044"/>
            <a:ext cx="1865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9"/>
          <p:cNvSpPr txBox="1"/>
          <p:nvPr>
            <p:ph idx="7" type="subTitle"/>
          </p:nvPr>
        </p:nvSpPr>
        <p:spPr>
          <a:xfrm>
            <a:off x="6715723" y="3252557"/>
            <a:ext cx="1380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3" name="Google Shape;253;p29"/>
          <p:cNvSpPr txBox="1"/>
          <p:nvPr>
            <p:ph idx="8" type="subTitle"/>
          </p:nvPr>
        </p:nvSpPr>
        <p:spPr>
          <a:xfrm>
            <a:off x="6473323" y="3726044"/>
            <a:ext cx="1865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9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8387705" y="14443"/>
            <a:ext cx="508800" cy="5085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248499" y="4617733"/>
            <a:ext cx="508800" cy="5085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-1939725" y="2822995"/>
            <a:ext cx="4610400" cy="46104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6974125" y="-782977"/>
            <a:ext cx="2913300" cy="29133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0"/>
          <p:cNvSpPr txBox="1"/>
          <p:nvPr>
            <p:ph idx="1" type="subTitle"/>
          </p:nvPr>
        </p:nvSpPr>
        <p:spPr>
          <a:xfrm>
            <a:off x="1425530" y="1672033"/>
            <a:ext cx="1865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2" name="Google Shape;262;p30"/>
          <p:cNvSpPr txBox="1"/>
          <p:nvPr>
            <p:ph idx="2" type="subTitle"/>
          </p:nvPr>
        </p:nvSpPr>
        <p:spPr>
          <a:xfrm>
            <a:off x="1425530" y="2068939"/>
            <a:ext cx="1865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0"/>
          <p:cNvSpPr txBox="1"/>
          <p:nvPr>
            <p:ph idx="3" type="subTitle"/>
          </p:nvPr>
        </p:nvSpPr>
        <p:spPr>
          <a:xfrm>
            <a:off x="4650223" y="1672014"/>
            <a:ext cx="1865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4" name="Google Shape;264;p30"/>
          <p:cNvSpPr txBox="1"/>
          <p:nvPr>
            <p:ph idx="4" type="subTitle"/>
          </p:nvPr>
        </p:nvSpPr>
        <p:spPr>
          <a:xfrm>
            <a:off x="4650223" y="2068914"/>
            <a:ext cx="1865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5" type="subTitle"/>
          </p:nvPr>
        </p:nvSpPr>
        <p:spPr>
          <a:xfrm>
            <a:off x="1425530" y="3381407"/>
            <a:ext cx="1865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6" name="Google Shape;266;p30"/>
          <p:cNvSpPr txBox="1"/>
          <p:nvPr>
            <p:ph idx="6" type="subTitle"/>
          </p:nvPr>
        </p:nvSpPr>
        <p:spPr>
          <a:xfrm>
            <a:off x="1425530" y="3777132"/>
            <a:ext cx="1865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7" type="subTitle"/>
          </p:nvPr>
        </p:nvSpPr>
        <p:spPr>
          <a:xfrm>
            <a:off x="4650223" y="3381407"/>
            <a:ext cx="1865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8" name="Google Shape;268;p30"/>
          <p:cNvSpPr txBox="1"/>
          <p:nvPr>
            <p:ph idx="8" type="subTitle"/>
          </p:nvPr>
        </p:nvSpPr>
        <p:spPr>
          <a:xfrm>
            <a:off x="4650223" y="3778694"/>
            <a:ext cx="1865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0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7173496" y="1057775"/>
            <a:ext cx="3451200" cy="34494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-1" y="14458"/>
            <a:ext cx="508800" cy="5085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-1" y="4617733"/>
            <a:ext cx="508800" cy="5085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263725" y="925900"/>
            <a:ext cx="4562700" cy="45627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1431375" y="1113326"/>
            <a:ext cx="2751300" cy="27513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1892075"/>
            <a:ext cx="38589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25" y="2568325"/>
            <a:ext cx="3858900" cy="75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-2799325" y="539500"/>
            <a:ext cx="4531800" cy="45318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7297175" y="539500"/>
            <a:ext cx="4531800" cy="45318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31"/>
          <p:cNvSpPr txBox="1"/>
          <p:nvPr>
            <p:ph idx="1" type="subTitle"/>
          </p:nvPr>
        </p:nvSpPr>
        <p:spPr>
          <a:xfrm>
            <a:off x="718979" y="2015502"/>
            <a:ext cx="23226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8" name="Google Shape;278;p31"/>
          <p:cNvSpPr txBox="1"/>
          <p:nvPr>
            <p:ph idx="2" type="subTitle"/>
          </p:nvPr>
        </p:nvSpPr>
        <p:spPr>
          <a:xfrm>
            <a:off x="718979" y="2308814"/>
            <a:ext cx="23226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1"/>
          <p:cNvSpPr txBox="1"/>
          <p:nvPr>
            <p:ph idx="3" type="subTitle"/>
          </p:nvPr>
        </p:nvSpPr>
        <p:spPr>
          <a:xfrm>
            <a:off x="3410354" y="2010060"/>
            <a:ext cx="23226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0" name="Google Shape;280;p31"/>
          <p:cNvSpPr txBox="1"/>
          <p:nvPr>
            <p:ph idx="4" type="subTitle"/>
          </p:nvPr>
        </p:nvSpPr>
        <p:spPr>
          <a:xfrm>
            <a:off x="3410354" y="2304294"/>
            <a:ext cx="23226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1"/>
          <p:cNvSpPr txBox="1"/>
          <p:nvPr>
            <p:ph idx="5" type="subTitle"/>
          </p:nvPr>
        </p:nvSpPr>
        <p:spPr>
          <a:xfrm>
            <a:off x="6102418" y="2015512"/>
            <a:ext cx="23226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2" name="Google Shape;282;p31"/>
          <p:cNvSpPr txBox="1"/>
          <p:nvPr>
            <p:ph idx="6" type="subTitle"/>
          </p:nvPr>
        </p:nvSpPr>
        <p:spPr>
          <a:xfrm>
            <a:off x="6102418" y="2308814"/>
            <a:ext cx="23226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7" type="subTitle"/>
          </p:nvPr>
        </p:nvSpPr>
        <p:spPr>
          <a:xfrm>
            <a:off x="718979" y="3753633"/>
            <a:ext cx="23226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4" name="Google Shape;284;p31"/>
          <p:cNvSpPr txBox="1"/>
          <p:nvPr>
            <p:ph idx="8" type="subTitle"/>
          </p:nvPr>
        </p:nvSpPr>
        <p:spPr>
          <a:xfrm>
            <a:off x="718979" y="4049495"/>
            <a:ext cx="23226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1"/>
          <p:cNvSpPr txBox="1"/>
          <p:nvPr>
            <p:ph idx="9" type="subTitle"/>
          </p:nvPr>
        </p:nvSpPr>
        <p:spPr>
          <a:xfrm>
            <a:off x="3410354" y="3756592"/>
            <a:ext cx="23226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6" name="Google Shape;286;p31"/>
          <p:cNvSpPr txBox="1"/>
          <p:nvPr>
            <p:ph idx="13" type="subTitle"/>
          </p:nvPr>
        </p:nvSpPr>
        <p:spPr>
          <a:xfrm>
            <a:off x="3410354" y="4051933"/>
            <a:ext cx="23226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1"/>
          <p:cNvSpPr txBox="1"/>
          <p:nvPr>
            <p:ph idx="14" type="subTitle"/>
          </p:nvPr>
        </p:nvSpPr>
        <p:spPr>
          <a:xfrm>
            <a:off x="6102418" y="3753646"/>
            <a:ext cx="23226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8" name="Google Shape;288;p31"/>
          <p:cNvSpPr txBox="1"/>
          <p:nvPr>
            <p:ph idx="15" type="subTitle"/>
          </p:nvPr>
        </p:nvSpPr>
        <p:spPr>
          <a:xfrm>
            <a:off x="6102418" y="4049495"/>
            <a:ext cx="23226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1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5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-1631950" y="1852800"/>
            <a:ext cx="3290700" cy="32907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7291600" y="0"/>
            <a:ext cx="3290700" cy="32907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>
            <p:ph hasCustomPrompt="1" type="title"/>
          </p:nvPr>
        </p:nvSpPr>
        <p:spPr>
          <a:xfrm>
            <a:off x="2926650" y="679625"/>
            <a:ext cx="3290700" cy="60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32"/>
          <p:cNvSpPr txBox="1"/>
          <p:nvPr>
            <p:ph idx="1" type="subTitle"/>
          </p:nvPr>
        </p:nvSpPr>
        <p:spPr>
          <a:xfrm>
            <a:off x="2401800" y="1286425"/>
            <a:ext cx="4340400" cy="36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2"/>
          <p:cNvSpPr txBox="1"/>
          <p:nvPr>
            <p:ph hasCustomPrompt="1" idx="2" type="title"/>
          </p:nvPr>
        </p:nvSpPr>
        <p:spPr>
          <a:xfrm>
            <a:off x="2926650" y="2086954"/>
            <a:ext cx="3290700" cy="6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32"/>
          <p:cNvSpPr txBox="1"/>
          <p:nvPr>
            <p:ph idx="3" type="subTitle"/>
          </p:nvPr>
        </p:nvSpPr>
        <p:spPr>
          <a:xfrm>
            <a:off x="2401800" y="2692300"/>
            <a:ext cx="4340400" cy="36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2"/>
          <p:cNvSpPr txBox="1"/>
          <p:nvPr>
            <p:ph hasCustomPrompt="1" idx="4" type="title"/>
          </p:nvPr>
        </p:nvSpPr>
        <p:spPr>
          <a:xfrm>
            <a:off x="2926650" y="3494583"/>
            <a:ext cx="3290700" cy="6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32"/>
          <p:cNvSpPr txBox="1"/>
          <p:nvPr>
            <p:ph idx="5" type="subTitle"/>
          </p:nvPr>
        </p:nvSpPr>
        <p:spPr>
          <a:xfrm>
            <a:off x="2401800" y="4098175"/>
            <a:ext cx="4340400" cy="36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2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8720025" y="4252036"/>
            <a:ext cx="365700" cy="3657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73000" y="539511"/>
            <a:ext cx="365700" cy="3657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6025700" y="-1544450"/>
            <a:ext cx="3926400" cy="39264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-2665150" y="777475"/>
            <a:ext cx="3926400" cy="39264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 txBox="1"/>
          <p:nvPr>
            <p:ph hasCustomPrompt="1" type="title"/>
          </p:nvPr>
        </p:nvSpPr>
        <p:spPr>
          <a:xfrm>
            <a:off x="1187723" y="3311900"/>
            <a:ext cx="1234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i="1"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33"/>
          <p:cNvSpPr txBox="1"/>
          <p:nvPr>
            <p:ph idx="1" type="subTitle"/>
          </p:nvPr>
        </p:nvSpPr>
        <p:spPr>
          <a:xfrm>
            <a:off x="722723" y="3810025"/>
            <a:ext cx="21645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3"/>
          <p:cNvSpPr txBox="1"/>
          <p:nvPr>
            <p:ph idx="2" type="title"/>
          </p:nvPr>
        </p:nvSpPr>
        <p:spPr>
          <a:xfrm>
            <a:off x="713250" y="539496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8" name="Google Shape;308;p33"/>
          <p:cNvSpPr txBox="1"/>
          <p:nvPr>
            <p:ph hasCustomPrompt="1" idx="3" type="title"/>
          </p:nvPr>
        </p:nvSpPr>
        <p:spPr>
          <a:xfrm>
            <a:off x="3954750" y="3311912"/>
            <a:ext cx="1234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i="1"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33"/>
          <p:cNvSpPr txBox="1"/>
          <p:nvPr>
            <p:ph idx="4" type="subTitle"/>
          </p:nvPr>
        </p:nvSpPr>
        <p:spPr>
          <a:xfrm>
            <a:off x="3487725" y="3810025"/>
            <a:ext cx="21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3"/>
          <p:cNvSpPr txBox="1"/>
          <p:nvPr>
            <p:ph hasCustomPrompt="1" idx="5" type="title"/>
          </p:nvPr>
        </p:nvSpPr>
        <p:spPr>
          <a:xfrm>
            <a:off x="6721777" y="3311912"/>
            <a:ext cx="1234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i="1"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33"/>
          <p:cNvSpPr txBox="1"/>
          <p:nvPr>
            <p:ph idx="6" type="subTitle"/>
          </p:nvPr>
        </p:nvSpPr>
        <p:spPr>
          <a:xfrm>
            <a:off x="6255427" y="3810025"/>
            <a:ext cx="21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3"/>
          <p:cNvSpPr txBox="1"/>
          <p:nvPr>
            <p:ph idx="7" type="subTitle"/>
          </p:nvPr>
        </p:nvSpPr>
        <p:spPr>
          <a:xfrm>
            <a:off x="721373" y="1637607"/>
            <a:ext cx="2167200" cy="4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3"/>
          <p:cNvSpPr txBox="1"/>
          <p:nvPr>
            <p:ph idx="8" type="subTitle"/>
          </p:nvPr>
        </p:nvSpPr>
        <p:spPr>
          <a:xfrm>
            <a:off x="3488400" y="1637590"/>
            <a:ext cx="2167200" cy="4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3"/>
          <p:cNvSpPr txBox="1"/>
          <p:nvPr>
            <p:ph idx="9" type="subTitle"/>
          </p:nvPr>
        </p:nvSpPr>
        <p:spPr>
          <a:xfrm>
            <a:off x="6255427" y="1635053"/>
            <a:ext cx="2167200" cy="4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3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 flipH="1" rot="10800000">
            <a:off x="8725842" y="93266"/>
            <a:ext cx="340800" cy="3408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 flipH="1" rot="10800000">
            <a:off x="81300" y="4703874"/>
            <a:ext cx="340800" cy="3408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-4050" y="7925"/>
            <a:ext cx="717300" cy="7173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8469099" y="4426200"/>
            <a:ext cx="717300" cy="7173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0_1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3" name="Google Shape;323;p34"/>
          <p:cNvSpPr txBox="1"/>
          <p:nvPr>
            <p:ph idx="1" type="subTitle"/>
          </p:nvPr>
        </p:nvSpPr>
        <p:spPr>
          <a:xfrm>
            <a:off x="713225" y="1388186"/>
            <a:ext cx="33606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4"/>
          <p:cNvSpPr/>
          <p:nvPr/>
        </p:nvSpPr>
        <p:spPr>
          <a:xfrm>
            <a:off x="-924500" y="3704175"/>
            <a:ext cx="2347800" cy="23478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8632400" y="2079550"/>
            <a:ext cx="511500" cy="5115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0_1_1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/>
          <p:nvPr/>
        </p:nvSpPr>
        <p:spPr>
          <a:xfrm>
            <a:off x="6048075" y="1311425"/>
            <a:ext cx="4493100" cy="44931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565450" y="-2854325"/>
            <a:ext cx="5566200" cy="5566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5"/>
          <p:cNvSpPr txBox="1"/>
          <p:nvPr>
            <p:ph type="title"/>
          </p:nvPr>
        </p:nvSpPr>
        <p:spPr>
          <a:xfrm>
            <a:off x="711875" y="2571750"/>
            <a:ext cx="4270200" cy="11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1" name="Google Shape;331;p35"/>
          <p:cNvSpPr txBox="1"/>
          <p:nvPr>
            <p:ph idx="1" type="subTitle"/>
          </p:nvPr>
        </p:nvSpPr>
        <p:spPr>
          <a:xfrm>
            <a:off x="711875" y="3804725"/>
            <a:ext cx="42729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5"/>
          <p:cNvSpPr/>
          <p:nvPr/>
        </p:nvSpPr>
        <p:spPr>
          <a:xfrm>
            <a:off x="8632510" y="18080"/>
            <a:ext cx="511500" cy="5115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/>
          <p:nvPr/>
        </p:nvSpPr>
        <p:spPr>
          <a:xfrm>
            <a:off x="-1819600" y="-374775"/>
            <a:ext cx="4531800" cy="45318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6202350" y="-374775"/>
            <a:ext cx="4531800" cy="45318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 txBox="1"/>
          <p:nvPr>
            <p:ph type="ctrTitle"/>
          </p:nvPr>
        </p:nvSpPr>
        <p:spPr>
          <a:xfrm>
            <a:off x="4908186" y="756825"/>
            <a:ext cx="3220500" cy="100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8" name="Google Shape;338;p36"/>
          <p:cNvSpPr txBox="1"/>
          <p:nvPr/>
        </p:nvSpPr>
        <p:spPr>
          <a:xfrm>
            <a:off x="1236600" y="4101375"/>
            <a:ext cx="667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CRÉDITOS: Esta plantilla para presentaciones es una creación de </a:t>
            </a:r>
            <a:r>
              <a:rPr b="1" lang="es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Slidesgo</a:t>
            </a:r>
            <a:r>
              <a:rPr lang="es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e incluye iconos de </a:t>
            </a:r>
            <a:r>
              <a:rPr b="1" lang="es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Flaticon</a:t>
            </a:r>
            <a:r>
              <a:rPr lang="es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infografías e imágenes de </a:t>
            </a:r>
            <a:r>
              <a:rPr b="1" lang="es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Freepik</a:t>
            </a:r>
            <a:endParaRPr b="1"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9" name="Google Shape;339;p36"/>
          <p:cNvSpPr txBox="1"/>
          <p:nvPr>
            <p:ph idx="1" type="subTitle"/>
          </p:nvPr>
        </p:nvSpPr>
        <p:spPr>
          <a:xfrm>
            <a:off x="4909086" y="2499304"/>
            <a:ext cx="3218700" cy="8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36"/>
          <p:cNvSpPr/>
          <p:nvPr/>
        </p:nvSpPr>
        <p:spPr>
          <a:xfrm>
            <a:off x="8708600" y="4697823"/>
            <a:ext cx="345300" cy="3453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"/>
          <p:cNvSpPr/>
          <p:nvPr/>
        </p:nvSpPr>
        <p:spPr>
          <a:xfrm>
            <a:off x="82625" y="80773"/>
            <a:ext cx="345300" cy="3453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6"/>
          <p:cNvSpPr/>
          <p:nvPr/>
        </p:nvSpPr>
        <p:spPr>
          <a:xfrm>
            <a:off x="-9585" y="4272045"/>
            <a:ext cx="1781700" cy="17817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"/>
          <p:cNvSpPr/>
          <p:nvPr/>
        </p:nvSpPr>
        <p:spPr>
          <a:xfrm>
            <a:off x="7409125" y="-903815"/>
            <a:ext cx="1781700" cy="17817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/>
          <p:nvPr/>
        </p:nvSpPr>
        <p:spPr>
          <a:xfrm>
            <a:off x="6772700" y="-1755025"/>
            <a:ext cx="4275900" cy="42759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-1326575" y="1225850"/>
            <a:ext cx="2953200" cy="2953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2306100" y="2606125"/>
            <a:ext cx="4531800" cy="45318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82625" y="99942"/>
            <a:ext cx="345300" cy="3453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82625" y="4699373"/>
            <a:ext cx="345300" cy="3453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8728415" y="99942"/>
            <a:ext cx="345300" cy="3453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8725660" y="4699373"/>
            <a:ext cx="345300" cy="3453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/>
          <p:nvPr/>
        </p:nvSpPr>
        <p:spPr>
          <a:xfrm>
            <a:off x="-884675" y="3651850"/>
            <a:ext cx="2440200" cy="2440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626725" y="3603925"/>
            <a:ext cx="2440200" cy="2440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3773700" y="4073575"/>
            <a:ext cx="1596600" cy="15966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3773700" y="-536750"/>
            <a:ext cx="1596600" cy="15966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491900" y="2389975"/>
            <a:ext cx="21213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1490250" y="2797275"/>
            <a:ext cx="21246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532450" y="2389975"/>
            <a:ext cx="21213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1" name="Google Shape;31;p5"/>
          <p:cNvSpPr txBox="1"/>
          <p:nvPr>
            <p:ph idx="4" type="body"/>
          </p:nvPr>
        </p:nvSpPr>
        <p:spPr>
          <a:xfrm>
            <a:off x="5532450" y="2797276"/>
            <a:ext cx="21213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-981525" y="3269500"/>
            <a:ext cx="2998200" cy="2998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7290250" y="-1102308"/>
            <a:ext cx="2998200" cy="2998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-541967" y="2013100"/>
            <a:ext cx="1581900" cy="15819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104117" y="2013100"/>
            <a:ext cx="1581900" cy="15819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7459100" y="3558450"/>
            <a:ext cx="2726400" cy="27264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1253525" y="-1256575"/>
            <a:ext cx="3045900" cy="30459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 rot="2316183">
            <a:off x="3731784" y="3852631"/>
            <a:ext cx="161" cy="161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45C37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014335" y="-613974"/>
            <a:ext cx="1760700" cy="17607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4446650" y="4752903"/>
            <a:ext cx="250800" cy="2508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4446650" y="139778"/>
            <a:ext cx="250800" cy="2508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6098000" y="2414748"/>
            <a:ext cx="4919100" cy="4918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-2010825" y="-2250602"/>
            <a:ext cx="4919100" cy="4918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0" y="2097343"/>
            <a:ext cx="31860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4572000" y="667457"/>
            <a:ext cx="31821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065575" y="2342650"/>
            <a:ext cx="5365200" cy="20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Font typeface="Merriweather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>
            <a:off x="7073325" y="3311450"/>
            <a:ext cx="2966700" cy="29667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1351250" y="-2038650"/>
            <a:ext cx="4610400" cy="46104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8389362" y="1607975"/>
            <a:ext cx="1010400" cy="10104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8713300" y="87973"/>
            <a:ext cx="362400" cy="362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69638" y="4696461"/>
            <a:ext cx="362400" cy="362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389321" y="2571750"/>
            <a:ext cx="4391400" cy="43911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-1616679" y="-1866050"/>
            <a:ext cx="4391400" cy="43911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2683800" y="1369161"/>
            <a:ext cx="37764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2683950" y="2062539"/>
            <a:ext cx="3776100" cy="17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9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202225" y="3341950"/>
            <a:ext cx="43476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0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676536" y="49350"/>
            <a:ext cx="437700" cy="4374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8676517" y="4658811"/>
            <a:ext cx="437700" cy="437400"/>
          </a:xfrm>
          <a:prstGeom prst="star12">
            <a:avLst>
              <a:gd fmla="val 28431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ata"/>
              <a:buNone/>
              <a:defRPr b="1" sz="32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idx="1" type="subTitle"/>
          </p:nvPr>
        </p:nvSpPr>
        <p:spPr>
          <a:xfrm>
            <a:off x="713235" y="3821420"/>
            <a:ext cx="47550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Quicksand"/>
                <a:ea typeface="Quicksand"/>
                <a:cs typeface="Quicksand"/>
                <a:sym typeface="Quicksand"/>
              </a:rPr>
              <a:t>Team H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Dariga, Himanshi, &amp; Yuki </a:t>
            </a:r>
            <a:endParaRPr sz="1700"/>
          </a:p>
        </p:txBody>
      </p:sp>
      <p:sp>
        <p:nvSpPr>
          <p:cNvPr id="364" name="Google Shape;364;p39"/>
          <p:cNvSpPr txBox="1"/>
          <p:nvPr>
            <p:ph type="ctrTitle"/>
          </p:nvPr>
        </p:nvSpPr>
        <p:spPr>
          <a:xfrm>
            <a:off x="713225" y="905375"/>
            <a:ext cx="5390400" cy="27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LocateYourWaste: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" sz="2500"/>
              <a:t>Website to Lessen Pollution &amp; Increase Personal Impact </a:t>
            </a:r>
            <a:r>
              <a:rPr b="0" lang="es" sz="3600"/>
              <a:t> </a:t>
            </a:r>
            <a:endParaRPr b="0" sz="3600"/>
          </a:p>
        </p:txBody>
      </p:sp>
      <p:sp>
        <p:nvSpPr>
          <p:cNvPr id="365" name="Google Shape;365;p39"/>
          <p:cNvSpPr/>
          <p:nvPr/>
        </p:nvSpPr>
        <p:spPr>
          <a:xfrm>
            <a:off x="6500145" y="867444"/>
            <a:ext cx="243" cy="122"/>
          </a:xfrm>
          <a:custGeom>
            <a:rect b="b" l="l" r="r" t="t"/>
            <a:pathLst>
              <a:path extrusionOk="0" h="1" w="2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6500145" y="863673"/>
            <a:ext cx="6933" cy="3892"/>
          </a:xfrm>
          <a:custGeom>
            <a:rect b="b" l="l" r="r" t="t"/>
            <a:pathLst>
              <a:path extrusionOk="0" h="32" w="57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6510363" y="846765"/>
            <a:ext cx="9366" cy="14718"/>
          </a:xfrm>
          <a:custGeom>
            <a:rect b="b" l="l" r="r" t="t"/>
            <a:pathLst>
              <a:path extrusionOk="0" h="121" w="77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39"/>
          <p:cNvPicPr preferRelativeResize="0"/>
          <p:nvPr/>
        </p:nvPicPr>
        <p:blipFill rotWithShape="1">
          <a:blip r:embed="rId3">
            <a:alphaModFix/>
          </a:blip>
          <a:srcRect b="0" l="38966" r="19460" t="0"/>
          <a:stretch/>
        </p:blipFill>
        <p:spPr>
          <a:xfrm>
            <a:off x="5911773" y="573275"/>
            <a:ext cx="2519100" cy="4044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369" name="Google Shape;369;p39"/>
          <p:cNvSpPr/>
          <p:nvPr/>
        </p:nvSpPr>
        <p:spPr>
          <a:xfrm>
            <a:off x="5645075" y="485650"/>
            <a:ext cx="1226100" cy="1226100"/>
          </a:xfrm>
          <a:prstGeom prst="star12">
            <a:avLst>
              <a:gd fmla="val 28431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39"/>
          <p:cNvGrpSpPr/>
          <p:nvPr/>
        </p:nvGrpSpPr>
        <p:grpSpPr>
          <a:xfrm>
            <a:off x="3229836" y="3357092"/>
            <a:ext cx="2109950" cy="231000"/>
            <a:chOff x="3224650" y="3210800"/>
            <a:chExt cx="2109950" cy="231000"/>
          </a:xfrm>
        </p:grpSpPr>
        <p:cxnSp>
          <p:nvCxnSpPr>
            <p:cNvPr id="371" name="Google Shape;371;p39"/>
            <p:cNvCxnSpPr/>
            <p:nvPr/>
          </p:nvCxnSpPr>
          <p:spPr>
            <a:xfrm>
              <a:off x="3224650" y="3326300"/>
              <a:ext cx="2047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2" name="Google Shape;372;p39"/>
            <p:cNvSpPr/>
            <p:nvPr/>
          </p:nvSpPr>
          <p:spPr>
            <a:xfrm>
              <a:off x="5103600" y="3210800"/>
              <a:ext cx="231000" cy="2310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/>
          <p:nvPr>
            <p:ph type="title"/>
          </p:nvPr>
        </p:nvSpPr>
        <p:spPr>
          <a:xfrm>
            <a:off x="713250" y="445846"/>
            <a:ext cx="7717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Featured</a:t>
            </a:r>
            <a:r>
              <a:rPr lang="es" sz="3000"/>
              <a:t> Pages</a:t>
            </a:r>
            <a:endParaRPr sz="3000"/>
          </a:p>
        </p:txBody>
      </p:sp>
      <p:sp>
        <p:nvSpPr>
          <p:cNvPr id="494" name="Google Shape;494;p48"/>
          <p:cNvSpPr txBox="1"/>
          <p:nvPr>
            <p:ph idx="1" type="subTitle"/>
          </p:nvPr>
        </p:nvSpPr>
        <p:spPr>
          <a:xfrm>
            <a:off x="716161" y="1870363"/>
            <a:ext cx="2112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Waste in NYC</a:t>
            </a:r>
            <a:endParaRPr sz="2000"/>
          </a:p>
        </p:txBody>
      </p:sp>
      <p:sp>
        <p:nvSpPr>
          <p:cNvPr id="495" name="Google Shape;495;p48"/>
          <p:cNvSpPr txBox="1"/>
          <p:nvPr>
            <p:ph idx="2" type="subTitle"/>
          </p:nvPr>
        </p:nvSpPr>
        <p:spPr>
          <a:xfrm>
            <a:off x="3151813" y="1052250"/>
            <a:ext cx="2899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Waste by Borough</a:t>
            </a:r>
            <a:endParaRPr sz="2000"/>
          </a:p>
        </p:txBody>
      </p:sp>
      <p:sp>
        <p:nvSpPr>
          <p:cNvPr id="496" name="Google Shape;496;p48"/>
          <p:cNvSpPr txBox="1"/>
          <p:nvPr>
            <p:ph idx="3" type="subTitle"/>
          </p:nvPr>
        </p:nvSpPr>
        <p:spPr>
          <a:xfrm>
            <a:off x="6109900" y="1708750"/>
            <a:ext cx="25236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Waste Drop-Off Locations</a:t>
            </a:r>
            <a:endParaRPr sz="2000"/>
          </a:p>
        </p:txBody>
      </p:sp>
      <p:sp>
        <p:nvSpPr>
          <p:cNvPr id="497" name="Google Shape;497;p48"/>
          <p:cNvSpPr txBox="1"/>
          <p:nvPr>
            <p:ph idx="4" type="subTitle"/>
          </p:nvPr>
        </p:nvSpPr>
        <p:spPr>
          <a:xfrm>
            <a:off x="716150" y="2327575"/>
            <a:ext cx="2259000" cy="21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Quicksand"/>
                <a:ea typeface="Quicksand"/>
                <a:cs typeface="Quicksand"/>
                <a:sym typeface="Quicksand"/>
              </a:rPr>
              <a:t>infographics</a:t>
            </a:r>
            <a:r>
              <a:rPr lang="es" sz="1000"/>
              <a:t> of: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/>
              <a:t>2022 in tons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/>
              <a:t>Annual total waste production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/>
              <a:t>Annual total waste production by waste type (refuse, paper, MGP)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/>
              <a:t>Annual total waste production by borough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/>
              <a:t>Ranking of boroughs by waste production </a:t>
            </a:r>
            <a:endParaRPr sz="1000"/>
          </a:p>
        </p:txBody>
      </p:sp>
      <p:sp>
        <p:nvSpPr>
          <p:cNvPr id="498" name="Google Shape;498;p48"/>
          <p:cNvSpPr txBox="1"/>
          <p:nvPr>
            <p:ph idx="5" type="subTitle"/>
          </p:nvPr>
        </p:nvSpPr>
        <p:spPr>
          <a:xfrm>
            <a:off x="3515850" y="1509450"/>
            <a:ext cx="22818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s" sz="1000">
                <a:highlight>
                  <a:schemeClr val="dk2"/>
                </a:highlight>
                <a:latin typeface="Quicksand"/>
                <a:ea typeface="Quicksand"/>
                <a:cs typeface="Quicksand"/>
                <a:sym typeface="Quicksand"/>
              </a:rPr>
              <a:t>interactive</a:t>
            </a:r>
            <a:r>
              <a:rPr lang="es" sz="1000"/>
              <a:t> → choose </a:t>
            </a:r>
            <a:r>
              <a:rPr b="1" lang="es" sz="1000">
                <a:latin typeface="Quicksand"/>
                <a:ea typeface="Quicksand"/>
                <a:cs typeface="Quicksand"/>
                <a:sym typeface="Quicksand"/>
              </a:rPr>
              <a:t>which borough</a:t>
            </a:r>
            <a:r>
              <a:rPr lang="es" sz="1000"/>
              <a:t> you’d like to look at specifically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Quicksand"/>
                <a:ea typeface="Quicksand"/>
                <a:cs typeface="Quicksand"/>
                <a:sym typeface="Quicksand"/>
              </a:rPr>
              <a:t>infographics</a:t>
            </a:r>
            <a:r>
              <a:rPr lang="es" sz="1000"/>
              <a:t> of: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/>
              <a:t>Borough demographics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/>
              <a:t>A</a:t>
            </a:r>
            <a:r>
              <a:rPr lang="es" sz="1000"/>
              <a:t>nnual</a:t>
            </a:r>
            <a:r>
              <a:rPr lang="es" sz="1000"/>
              <a:t> total waste production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/>
              <a:t>Annual total waste production by waste type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/>
              <a:t>Yearly recycling trends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/>
              <a:t>Street cleanliness ratings </a:t>
            </a:r>
            <a:endParaRPr sz="1000"/>
          </a:p>
        </p:txBody>
      </p:sp>
      <p:sp>
        <p:nvSpPr>
          <p:cNvPr id="499" name="Google Shape;499;p48"/>
          <p:cNvSpPr txBox="1"/>
          <p:nvPr>
            <p:ph idx="6" type="subTitle"/>
          </p:nvPr>
        </p:nvSpPr>
        <p:spPr>
          <a:xfrm>
            <a:off x="6315550" y="2537450"/>
            <a:ext cx="2281800" cy="21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s" sz="1000">
                <a:highlight>
                  <a:schemeClr val="dk2"/>
                </a:highlight>
                <a:latin typeface="Quicksand"/>
                <a:ea typeface="Quicksand"/>
                <a:cs typeface="Quicksand"/>
                <a:sym typeface="Quicksand"/>
              </a:rPr>
              <a:t>interactive</a:t>
            </a:r>
            <a:r>
              <a:rPr b="1" lang="es" sz="10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s" sz="1000"/>
              <a:t>→ choose what </a:t>
            </a:r>
            <a:r>
              <a:rPr b="1" lang="es" sz="1000">
                <a:latin typeface="Quicksand"/>
                <a:ea typeface="Quicksand"/>
                <a:cs typeface="Quicksand"/>
                <a:sym typeface="Quicksand"/>
              </a:rPr>
              <a:t>type of specialized waste</a:t>
            </a:r>
            <a:r>
              <a:rPr lang="es" sz="1000"/>
              <a:t> you’d like to drop-off &amp; </a:t>
            </a:r>
            <a:r>
              <a:rPr b="1" lang="es" sz="1000">
                <a:latin typeface="Quicksand"/>
                <a:ea typeface="Quicksand"/>
                <a:cs typeface="Quicksand"/>
                <a:sym typeface="Quicksand"/>
              </a:rPr>
              <a:t>which borough/address </a:t>
            </a:r>
            <a:r>
              <a:rPr lang="es" sz="1000"/>
              <a:t>you are located at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/>
              <a:t>Map of NYC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/>
              <a:t>List of specific drop-off locations &amp; additional notes (open hours, operation days, etc.)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8"/>
          <p:cNvSpPr/>
          <p:nvPr/>
        </p:nvSpPr>
        <p:spPr>
          <a:xfrm>
            <a:off x="1426401" y="1203863"/>
            <a:ext cx="537300" cy="457200"/>
          </a:xfrm>
          <a:prstGeom prst="star12">
            <a:avLst>
              <a:gd fmla="val 28431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1" name="Google Shape;501;p48"/>
          <p:cNvCxnSpPr/>
          <p:nvPr/>
        </p:nvCxnSpPr>
        <p:spPr>
          <a:xfrm flipH="1" rot="10800000">
            <a:off x="2698841" y="1346250"/>
            <a:ext cx="616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48"/>
          <p:cNvCxnSpPr/>
          <p:nvPr/>
        </p:nvCxnSpPr>
        <p:spPr>
          <a:xfrm>
            <a:off x="5907141" y="1303500"/>
            <a:ext cx="720600" cy="39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48"/>
          <p:cNvSpPr/>
          <p:nvPr/>
        </p:nvSpPr>
        <p:spPr>
          <a:xfrm>
            <a:off x="7103051" y="1146913"/>
            <a:ext cx="537300" cy="457200"/>
          </a:xfrm>
          <a:prstGeom prst="star12">
            <a:avLst>
              <a:gd fmla="val 28431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8"/>
          <p:cNvSpPr/>
          <p:nvPr/>
        </p:nvSpPr>
        <p:spPr>
          <a:xfrm>
            <a:off x="4332776" y="4268138"/>
            <a:ext cx="537300" cy="457200"/>
          </a:xfrm>
          <a:prstGeom prst="star12">
            <a:avLst>
              <a:gd fmla="val 28431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 txBox="1"/>
          <p:nvPr>
            <p:ph type="title"/>
          </p:nvPr>
        </p:nvSpPr>
        <p:spPr>
          <a:xfrm>
            <a:off x="3127650" y="505675"/>
            <a:ext cx="5365200" cy="20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It's</a:t>
            </a:r>
            <a:r>
              <a:rPr lang="es"/>
              <a:t> Now or Never.</a:t>
            </a:r>
            <a:endParaRPr/>
          </a:p>
        </p:txBody>
      </p:sp>
      <p:pic>
        <p:nvPicPr>
          <p:cNvPr id="510" name="Google Shape;510;p49"/>
          <p:cNvPicPr preferRelativeResize="0"/>
          <p:nvPr/>
        </p:nvPicPr>
        <p:blipFill rotWithShape="1">
          <a:blip r:embed="rId3">
            <a:alphaModFix/>
          </a:blip>
          <a:srcRect b="0" l="23204" r="23204" t="0"/>
          <a:stretch/>
        </p:blipFill>
        <p:spPr>
          <a:xfrm flipH="1">
            <a:off x="576450" y="539500"/>
            <a:ext cx="3539400" cy="3467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pic>
      <p:sp>
        <p:nvSpPr>
          <p:cNvPr id="511" name="Google Shape;511;p49"/>
          <p:cNvSpPr/>
          <p:nvPr/>
        </p:nvSpPr>
        <p:spPr>
          <a:xfrm>
            <a:off x="713225" y="3144150"/>
            <a:ext cx="1226100" cy="1226100"/>
          </a:xfrm>
          <a:prstGeom prst="star12">
            <a:avLst>
              <a:gd fmla="val 28431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49"/>
          <p:cNvGrpSpPr/>
          <p:nvPr/>
        </p:nvGrpSpPr>
        <p:grpSpPr>
          <a:xfrm rot="10800000">
            <a:off x="3172250" y="4370251"/>
            <a:ext cx="5276000" cy="231000"/>
            <a:chOff x="58600" y="3210800"/>
            <a:chExt cx="5276000" cy="231000"/>
          </a:xfrm>
        </p:grpSpPr>
        <p:cxnSp>
          <p:nvCxnSpPr>
            <p:cNvPr id="513" name="Google Shape;513;p49"/>
            <p:cNvCxnSpPr/>
            <p:nvPr/>
          </p:nvCxnSpPr>
          <p:spPr>
            <a:xfrm>
              <a:off x="58600" y="3326301"/>
              <a:ext cx="521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4" name="Google Shape;514;p49"/>
            <p:cNvSpPr/>
            <p:nvPr/>
          </p:nvSpPr>
          <p:spPr>
            <a:xfrm>
              <a:off x="5103600" y="3210800"/>
              <a:ext cx="231000" cy="2310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49"/>
          <p:cNvSpPr txBox="1"/>
          <p:nvPr>
            <p:ph idx="4294967295" type="subTitle"/>
          </p:nvPr>
        </p:nvSpPr>
        <p:spPr>
          <a:xfrm>
            <a:off x="4351125" y="2730550"/>
            <a:ext cx="4062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400">
                <a:latin typeface="Quicksand"/>
                <a:ea typeface="Quicksand"/>
                <a:cs typeface="Quicksand"/>
                <a:sym typeface="Quicksand"/>
              </a:rPr>
              <a:t>Visit </a:t>
            </a:r>
            <a:r>
              <a:rPr b="1" lang="e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LocateYourWaste</a:t>
            </a:r>
            <a:r>
              <a:rPr b="1" lang="es" sz="2400">
                <a:latin typeface="Quicksand"/>
                <a:ea typeface="Quicksand"/>
                <a:cs typeface="Quicksand"/>
                <a:sym typeface="Quicksand"/>
              </a:rPr>
              <a:t> today to </a:t>
            </a:r>
            <a:r>
              <a:rPr b="1" lang="es" sz="2400">
                <a:latin typeface="Quicksand"/>
                <a:ea typeface="Quicksand"/>
                <a:cs typeface="Quicksand"/>
                <a:sym typeface="Quicksand"/>
              </a:rPr>
              <a:t>educate</a:t>
            </a:r>
            <a:r>
              <a:rPr b="1" lang="es" sz="2400">
                <a:latin typeface="Quicksand"/>
                <a:ea typeface="Quicksand"/>
                <a:cs typeface="Quicksand"/>
                <a:sym typeface="Quicksand"/>
              </a:rPr>
              <a:t> oneself &amp; create personal impact. </a:t>
            </a:r>
            <a:endParaRPr b="1" sz="24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50"/>
          <p:cNvGrpSpPr/>
          <p:nvPr/>
        </p:nvGrpSpPr>
        <p:grpSpPr>
          <a:xfrm>
            <a:off x="4073848" y="1508200"/>
            <a:ext cx="4640899" cy="2348372"/>
            <a:chOff x="3789873" y="2006800"/>
            <a:chExt cx="4640899" cy="2348372"/>
          </a:xfrm>
        </p:grpSpPr>
        <p:sp>
          <p:nvSpPr>
            <p:cNvPr id="521" name="Google Shape;521;p50"/>
            <p:cNvSpPr/>
            <p:nvPr/>
          </p:nvSpPr>
          <p:spPr>
            <a:xfrm>
              <a:off x="4335840" y="2006800"/>
              <a:ext cx="3548966" cy="2238874"/>
            </a:xfrm>
            <a:custGeom>
              <a:rect b="b" l="l" r="r" t="t"/>
              <a:pathLst>
                <a:path extrusionOk="0" h="87713" w="134609">
                  <a:moveTo>
                    <a:pt x="134608" y="82309"/>
                  </a:moveTo>
                  <a:cubicBezTo>
                    <a:pt x="134608" y="85293"/>
                    <a:pt x="132291" y="87712"/>
                    <a:pt x="129430" y="87712"/>
                  </a:cubicBezTo>
                  <a:lnTo>
                    <a:pt x="5179" y="87712"/>
                  </a:lnTo>
                  <a:cubicBezTo>
                    <a:pt x="2318" y="87712"/>
                    <a:pt x="1" y="85293"/>
                    <a:pt x="1" y="82309"/>
                  </a:cubicBezTo>
                  <a:lnTo>
                    <a:pt x="1" y="5404"/>
                  </a:lnTo>
                  <a:cubicBezTo>
                    <a:pt x="1" y="2420"/>
                    <a:pt x="2318" y="1"/>
                    <a:pt x="5179" y="1"/>
                  </a:cubicBezTo>
                  <a:lnTo>
                    <a:pt x="129430" y="1"/>
                  </a:lnTo>
                  <a:cubicBezTo>
                    <a:pt x="132291" y="1"/>
                    <a:pt x="134608" y="2420"/>
                    <a:pt x="134608" y="54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9000">
                  <a:srgbClr val="FFFFFF">
                    <a:alpha val="0"/>
                  </a:srgbClr>
                </a:gs>
                <a:gs pos="100000">
                  <a:schemeClr val="dk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0"/>
            <p:cNvSpPr/>
            <p:nvPr/>
          </p:nvSpPr>
          <p:spPr>
            <a:xfrm>
              <a:off x="3789873" y="4111441"/>
              <a:ext cx="4640899" cy="91398"/>
            </a:xfrm>
            <a:custGeom>
              <a:rect b="b" l="l" r="r" t="t"/>
              <a:pathLst>
                <a:path extrusionOk="0" h="35221" w="176025">
                  <a:moveTo>
                    <a:pt x="21061" y="212"/>
                  </a:moveTo>
                  <a:lnTo>
                    <a:pt x="1" y="35221"/>
                  </a:lnTo>
                  <a:lnTo>
                    <a:pt x="176024" y="34904"/>
                  </a:lnTo>
                  <a:lnTo>
                    <a:pt x="155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0"/>
            <p:cNvSpPr/>
            <p:nvPr/>
          </p:nvSpPr>
          <p:spPr>
            <a:xfrm>
              <a:off x="3789978" y="4202768"/>
              <a:ext cx="4640688" cy="152403"/>
            </a:xfrm>
            <a:custGeom>
              <a:rect b="b" l="l" r="r" t="t"/>
              <a:pathLst>
                <a:path extrusionOk="0" h="3570" w="176017">
                  <a:moveTo>
                    <a:pt x="176016" y="0"/>
                  </a:moveTo>
                  <a:lnTo>
                    <a:pt x="176016" y="0"/>
                  </a:lnTo>
                  <a:cubicBezTo>
                    <a:pt x="176016" y="1971"/>
                    <a:pt x="174019" y="3570"/>
                    <a:pt x="171556" y="3570"/>
                  </a:cubicBezTo>
                  <a:lnTo>
                    <a:pt x="4461" y="3570"/>
                  </a:lnTo>
                  <a:cubicBezTo>
                    <a:pt x="1998" y="3570"/>
                    <a:pt x="1" y="1971"/>
                    <a:pt x="1" y="0"/>
                  </a:cubicBez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4" name="Google Shape;524;p50"/>
          <p:cNvPicPr preferRelativeResize="0"/>
          <p:nvPr/>
        </p:nvPicPr>
        <p:blipFill rotWithShape="1">
          <a:blip r:embed="rId3">
            <a:alphaModFix/>
          </a:blip>
          <a:srcRect b="0" l="4594" r="4594" t="0"/>
          <a:stretch/>
        </p:blipFill>
        <p:spPr>
          <a:xfrm>
            <a:off x="4687950" y="1621725"/>
            <a:ext cx="3387600" cy="1905300"/>
          </a:xfrm>
          <a:prstGeom prst="roundRect">
            <a:avLst>
              <a:gd fmla="val 3913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5" name="Google Shape;525;p50"/>
          <p:cNvSpPr txBox="1"/>
          <p:nvPr>
            <p:ph idx="1" type="subTitle"/>
          </p:nvPr>
        </p:nvSpPr>
        <p:spPr>
          <a:xfrm>
            <a:off x="713225" y="814350"/>
            <a:ext cx="38685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4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Thanks for listening!</a:t>
            </a:r>
            <a:endParaRPr b="1" sz="54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526" name="Google Shape;526;p50"/>
          <p:cNvSpPr/>
          <p:nvPr/>
        </p:nvSpPr>
        <p:spPr>
          <a:xfrm>
            <a:off x="6253950" y="4173417"/>
            <a:ext cx="255600" cy="2556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0"/>
          <p:cNvSpPr/>
          <p:nvPr/>
        </p:nvSpPr>
        <p:spPr>
          <a:xfrm>
            <a:off x="6253950" y="935742"/>
            <a:ext cx="255600" cy="2556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0"/>
          <p:cNvSpPr txBox="1"/>
          <p:nvPr>
            <p:ph idx="1" type="subTitle"/>
          </p:nvPr>
        </p:nvSpPr>
        <p:spPr>
          <a:xfrm>
            <a:off x="814625" y="2579275"/>
            <a:ext cx="3665700" cy="1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Quicksand"/>
                <a:ea typeface="Quicksand"/>
                <a:cs typeface="Quicksand"/>
                <a:sym typeface="Quicksand"/>
              </a:rPr>
              <a:t>now please hop on over to our website :)</a:t>
            </a:r>
            <a:endParaRPr b="1" sz="24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Works Cited</a:t>
            </a:r>
            <a:endParaRPr/>
          </a:p>
        </p:txBody>
      </p:sp>
      <p:sp>
        <p:nvSpPr>
          <p:cNvPr id="534" name="Google Shape;534;p51"/>
          <p:cNvSpPr txBox="1"/>
          <p:nvPr>
            <p:ph idx="1" type="subTitle"/>
          </p:nvPr>
        </p:nvSpPr>
        <p:spPr>
          <a:xfrm>
            <a:off x="713225" y="1388175"/>
            <a:ext cx="75423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Goldenberg, Sally, and Danielle Muoio Dunn. “New York City Fails Zero Waste Pledge. Why It's Going Backward.” 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POLITICO</a:t>
            </a:r>
            <a:r>
              <a:rPr lang="es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22 Apr. 2022, https://www.politico.com/news/2022/04/22/zero-waste-new-yorkers-recycle-00026708.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Robbins, Christopher, et al. “Trash City: Here's Why New York Is so Filthy.” </a:t>
            </a:r>
            <a:r>
              <a:rPr i="1" lang="es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Streetsblog New York City</a:t>
            </a:r>
            <a:r>
              <a:rPr lang="es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28 Mar. 2022, 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https://nyc.streetsblog.org/2022/03/22/trash-city-new-york-is-filthy-and-the-fault-is-government-inertia/.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“Top Line: Sending Zero Waste to Landfills by 2030.” </a:t>
            </a:r>
            <a:r>
              <a:rPr i="1" lang="es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NYC.gov</a:t>
            </a:r>
            <a:r>
              <a:rPr lang="es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https://www.nyc.gov/site/sustainability/codes/waste.page. 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/>
          <p:nvPr>
            <p:ph type="title"/>
          </p:nvPr>
        </p:nvSpPr>
        <p:spPr>
          <a:xfrm>
            <a:off x="713225" y="539496"/>
            <a:ext cx="7717500" cy="54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Table of Contents</a:t>
            </a:r>
            <a:endParaRPr sz="3200"/>
          </a:p>
        </p:txBody>
      </p:sp>
      <p:sp>
        <p:nvSpPr>
          <p:cNvPr id="378" name="Google Shape;378;p40"/>
          <p:cNvSpPr txBox="1"/>
          <p:nvPr>
            <p:ph idx="2" type="title"/>
          </p:nvPr>
        </p:nvSpPr>
        <p:spPr>
          <a:xfrm>
            <a:off x="1633739" y="2014443"/>
            <a:ext cx="719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01</a:t>
            </a:r>
            <a:endParaRPr sz="3200"/>
          </a:p>
        </p:txBody>
      </p:sp>
      <p:sp>
        <p:nvSpPr>
          <p:cNvPr id="379" name="Google Shape;379;p40"/>
          <p:cNvSpPr txBox="1"/>
          <p:nvPr>
            <p:ph idx="1" type="subTitle"/>
          </p:nvPr>
        </p:nvSpPr>
        <p:spPr>
          <a:xfrm>
            <a:off x="1633738" y="2397638"/>
            <a:ext cx="23916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Project Abstract &amp; Motivation</a:t>
            </a:r>
            <a:endParaRPr sz="2200"/>
          </a:p>
        </p:txBody>
      </p:sp>
      <p:sp>
        <p:nvSpPr>
          <p:cNvPr id="380" name="Google Shape;380;p40"/>
          <p:cNvSpPr txBox="1"/>
          <p:nvPr>
            <p:ph idx="4" type="title"/>
          </p:nvPr>
        </p:nvSpPr>
        <p:spPr>
          <a:xfrm>
            <a:off x="4793714" y="2014449"/>
            <a:ext cx="72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02</a:t>
            </a:r>
            <a:endParaRPr sz="3200"/>
          </a:p>
        </p:txBody>
      </p:sp>
      <p:sp>
        <p:nvSpPr>
          <p:cNvPr id="381" name="Google Shape;381;p40"/>
          <p:cNvSpPr txBox="1"/>
          <p:nvPr>
            <p:ph idx="5" type="subTitle"/>
          </p:nvPr>
        </p:nvSpPr>
        <p:spPr>
          <a:xfrm>
            <a:off x="4795213" y="2397638"/>
            <a:ext cx="27150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Website Features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>
            <p:ph type="title"/>
          </p:nvPr>
        </p:nvSpPr>
        <p:spPr>
          <a:xfrm>
            <a:off x="2877713" y="2571743"/>
            <a:ext cx="48348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Abstract &amp; Motivation</a:t>
            </a:r>
            <a:endParaRPr/>
          </a:p>
        </p:txBody>
      </p:sp>
      <p:sp>
        <p:nvSpPr>
          <p:cNvPr id="387" name="Google Shape;387;p41"/>
          <p:cNvSpPr txBox="1"/>
          <p:nvPr>
            <p:ph idx="2" type="title"/>
          </p:nvPr>
        </p:nvSpPr>
        <p:spPr>
          <a:xfrm>
            <a:off x="1059175" y="2681200"/>
            <a:ext cx="1446900" cy="14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pic>
        <p:nvPicPr>
          <p:cNvPr id="388" name="Google Shape;388;p41"/>
          <p:cNvPicPr preferRelativeResize="0"/>
          <p:nvPr/>
        </p:nvPicPr>
        <p:blipFill rotWithShape="1">
          <a:blip r:embed="rId3">
            <a:alphaModFix/>
          </a:blip>
          <a:srcRect b="24801" l="0" r="0" t="8313"/>
          <a:stretch/>
        </p:blipFill>
        <p:spPr>
          <a:xfrm>
            <a:off x="2454150" y="539500"/>
            <a:ext cx="5890800" cy="19701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389" name="Google Shape;389;p41"/>
          <p:cNvSpPr/>
          <p:nvPr/>
        </p:nvSpPr>
        <p:spPr>
          <a:xfrm>
            <a:off x="799050" y="911500"/>
            <a:ext cx="1226100" cy="1226100"/>
          </a:xfrm>
          <a:prstGeom prst="star12">
            <a:avLst>
              <a:gd fmla="val 28431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41"/>
          <p:cNvGrpSpPr/>
          <p:nvPr/>
        </p:nvGrpSpPr>
        <p:grpSpPr>
          <a:xfrm>
            <a:off x="2824375" y="4098182"/>
            <a:ext cx="5386076" cy="231000"/>
            <a:chOff x="-51476" y="3210800"/>
            <a:chExt cx="5386076" cy="231000"/>
          </a:xfrm>
        </p:grpSpPr>
        <p:cxnSp>
          <p:nvCxnSpPr>
            <p:cNvPr id="391" name="Google Shape;391;p41"/>
            <p:cNvCxnSpPr/>
            <p:nvPr/>
          </p:nvCxnSpPr>
          <p:spPr>
            <a:xfrm>
              <a:off x="-51476" y="3326318"/>
              <a:ext cx="5324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2" name="Google Shape;392;p41"/>
            <p:cNvSpPr/>
            <p:nvPr/>
          </p:nvSpPr>
          <p:spPr>
            <a:xfrm>
              <a:off x="5103600" y="3210800"/>
              <a:ext cx="231000" cy="2310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>
            <p:ph type="title"/>
          </p:nvPr>
        </p:nvSpPr>
        <p:spPr>
          <a:xfrm>
            <a:off x="2683800" y="1369161"/>
            <a:ext cx="37764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Think:</a:t>
            </a:r>
            <a:endParaRPr/>
          </a:p>
        </p:txBody>
      </p:sp>
      <p:sp>
        <p:nvSpPr>
          <p:cNvPr id="398" name="Google Shape;398;p42"/>
          <p:cNvSpPr txBox="1"/>
          <p:nvPr>
            <p:ph idx="1" type="body"/>
          </p:nvPr>
        </p:nvSpPr>
        <p:spPr>
          <a:xfrm>
            <a:off x="2405700" y="2062550"/>
            <a:ext cx="4332600" cy="17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latin typeface="Prata"/>
                <a:ea typeface="Prata"/>
                <a:cs typeface="Prata"/>
                <a:sym typeface="Prata"/>
              </a:rPr>
              <a:t>Do you know how much waste NYC is </a:t>
            </a:r>
            <a:r>
              <a:rPr b="1" i="1" lang="es" sz="1600">
                <a:solidFill>
                  <a:srgbClr val="A61C00"/>
                </a:solidFill>
                <a:latin typeface="Prata"/>
                <a:ea typeface="Prata"/>
                <a:cs typeface="Prata"/>
                <a:sym typeface="Prata"/>
              </a:rPr>
              <a:t>collecting</a:t>
            </a:r>
            <a:r>
              <a:rPr b="1" i="1" lang="es" sz="1600">
                <a:latin typeface="Prata"/>
                <a:ea typeface="Prata"/>
                <a:cs typeface="Prata"/>
                <a:sym typeface="Prata"/>
              </a:rPr>
              <a:t> and </a:t>
            </a:r>
            <a:r>
              <a:rPr b="1" i="1" lang="es" sz="16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recycling </a:t>
            </a:r>
            <a:r>
              <a:rPr b="1" i="1" lang="es" sz="1600">
                <a:latin typeface="Prata"/>
                <a:ea typeface="Prata"/>
                <a:cs typeface="Prata"/>
                <a:sym typeface="Prata"/>
              </a:rPr>
              <a:t>everyday? </a:t>
            </a:r>
            <a:endParaRPr b="1" i="1" sz="1600">
              <a:latin typeface="Prata"/>
              <a:ea typeface="Prata"/>
              <a:cs typeface="Prata"/>
              <a:sym typeface="Prat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600">
                <a:latin typeface="Prata"/>
                <a:ea typeface="Prata"/>
                <a:cs typeface="Prata"/>
                <a:sym typeface="Prata"/>
              </a:rPr>
              <a:t>More importantly, are </a:t>
            </a:r>
            <a:r>
              <a:rPr b="1" i="1" lang="es" sz="1900">
                <a:solidFill>
                  <a:srgbClr val="212121"/>
                </a:solidFill>
                <a:latin typeface="Prata"/>
                <a:ea typeface="Prata"/>
                <a:cs typeface="Prata"/>
                <a:sym typeface="Prata"/>
              </a:rPr>
              <a:t>you</a:t>
            </a:r>
            <a:r>
              <a:rPr b="1" i="1" lang="es" sz="1600">
                <a:latin typeface="Prata"/>
                <a:ea typeface="Prata"/>
                <a:cs typeface="Prata"/>
                <a:sym typeface="Prata"/>
              </a:rPr>
              <a:t> aware of how </a:t>
            </a:r>
            <a:r>
              <a:rPr b="1" i="1" lang="es" sz="1900">
                <a:solidFill>
                  <a:srgbClr val="980000"/>
                </a:solidFill>
                <a:latin typeface="Prata"/>
                <a:ea typeface="Prata"/>
                <a:cs typeface="Prata"/>
                <a:sym typeface="Prata"/>
              </a:rPr>
              <a:t>dire</a:t>
            </a:r>
            <a:r>
              <a:rPr b="1" i="1" lang="es" sz="1600">
                <a:latin typeface="Prata"/>
                <a:ea typeface="Prata"/>
                <a:cs typeface="Prata"/>
                <a:sym typeface="Prata"/>
              </a:rPr>
              <a:t> the current waste </a:t>
            </a:r>
            <a:r>
              <a:rPr b="1" i="1" lang="es" sz="1600">
                <a:latin typeface="Prata"/>
                <a:ea typeface="Prata"/>
                <a:cs typeface="Prata"/>
                <a:sym typeface="Prata"/>
              </a:rPr>
              <a:t>production &amp; management </a:t>
            </a:r>
            <a:r>
              <a:rPr b="1" i="1" lang="es" sz="1600">
                <a:solidFill>
                  <a:srgbClr val="980000"/>
                </a:solidFill>
                <a:latin typeface="Prata"/>
                <a:ea typeface="Prata"/>
                <a:cs typeface="Prata"/>
                <a:sym typeface="Prata"/>
              </a:rPr>
              <a:t>problem</a:t>
            </a:r>
            <a:r>
              <a:rPr b="1" i="1" lang="es" sz="1600">
                <a:latin typeface="Prata"/>
                <a:ea typeface="Prata"/>
                <a:cs typeface="Prata"/>
                <a:sym typeface="Prata"/>
              </a:rPr>
              <a:t> </a:t>
            </a:r>
            <a:r>
              <a:rPr b="1" i="1" lang="es" sz="1600">
                <a:latin typeface="Prata"/>
                <a:ea typeface="Prata"/>
                <a:cs typeface="Prata"/>
                <a:sym typeface="Prata"/>
              </a:rPr>
              <a:t>in NYC is? </a:t>
            </a:r>
            <a:endParaRPr b="1" i="1" sz="1600"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>
            <p:ph type="title"/>
          </p:nvPr>
        </p:nvSpPr>
        <p:spPr>
          <a:xfrm>
            <a:off x="2926650" y="679625"/>
            <a:ext cx="43707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14 Million</a:t>
            </a:r>
            <a:r>
              <a:rPr lang="es" sz="4000"/>
              <a:t> Tons</a:t>
            </a:r>
            <a:endParaRPr sz="4000"/>
          </a:p>
        </p:txBody>
      </p:sp>
      <p:sp>
        <p:nvSpPr>
          <p:cNvPr id="404" name="Google Shape;404;p43"/>
          <p:cNvSpPr txBox="1"/>
          <p:nvPr>
            <p:ph idx="1" type="subTitle"/>
          </p:nvPr>
        </p:nvSpPr>
        <p:spPr>
          <a:xfrm>
            <a:off x="2401800" y="1286425"/>
            <a:ext cx="4340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of waste are </a:t>
            </a:r>
            <a:r>
              <a:rPr b="1" lang="es">
                <a:latin typeface="Quicksand"/>
                <a:ea typeface="Quicksand"/>
                <a:cs typeface="Quicksand"/>
                <a:sym typeface="Quicksand"/>
              </a:rPr>
              <a:t>produced annually</a:t>
            </a:r>
            <a:r>
              <a:rPr lang="es"/>
              <a:t> in NYC</a:t>
            </a:r>
            <a:endParaRPr/>
          </a:p>
        </p:txBody>
      </p:sp>
      <p:sp>
        <p:nvSpPr>
          <p:cNvPr id="405" name="Google Shape;405;p43"/>
          <p:cNvSpPr txBox="1"/>
          <p:nvPr>
            <p:ph idx="2" type="title"/>
          </p:nvPr>
        </p:nvSpPr>
        <p:spPr>
          <a:xfrm>
            <a:off x="2240425" y="2086950"/>
            <a:ext cx="39771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$452 Million</a:t>
            </a:r>
            <a:endParaRPr sz="4000"/>
          </a:p>
        </p:txBody>
      </p:sp>
      <p:sp>
        <p:nvSpPr>
          <p:cNvPr id="406" name="Google Shape;406;p43"/>
          <p:cNvSpPr txBox="1"/>
          <p:nvPr>
            <p:ph idx="3" type="subTitle"/>
          </p:nvPr>
        </p:nvSpPr>
        <p:spPr>
          <a:xfrm>
            <a:off x="2401800" y="2692300"/>
            <a:ext cx="5183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spent on </a:t>
            </a:r>
            <a:r>
              <a:rPr b="1" lang="es">
                <a:latin typeface="Quicksand"/>
                <a:ea typeface="Quicksand"/>
                <a:cs typeface="Quicksand"/>
                <a:sym typeface="Quicksand"/>
              </a:rPr>
              <a:t>shipping out 3.4 million tons of household trash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7" name="Google Shape;407;p43"/>
          <p:cNvSpPr txBox="1"/>
          <p:nvPr>
            <p:ph idx="4" type="title"/>
          </p:nvPr>
        </p:nvSpPr>
        <p:spPr>
          <a:xfrm>
            <a:off x="2926650" y="3494575"/>
            <a:ext cx="44790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7.8 Million Miles</a:t>
            </a:r>
            <a:endParaRPr sz="4000"/>
          </a:p>
        </p:txBody>
      </p:sp>
      <p:sp>
        <p:nvSpPr>
          <p:cNvPr id="408" name="Google Shape;408;p43"/>
          <p:cNvSpPr txBox="1"/>
          <p:nvPr>
            <p:ph idx="5" type="subTitle"/>
          </p:nvPr>
        </p:nvSpPr>
        <p:spPr>
          <a:xfrm>
            <a:off x="1691700" y="4098175"/>
            <a:ext cx="6192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are driven by Diesel trucks annually </a:t>
            </a:r>
            <a:r>
              <a:rPr b="1" lang="es">
                <a:latin typeface="Quicksand"/>
                <a:ea typeface="Quicksand"/>
                <a:cs typeface="Quicksand"/>
                <a:sym typeface="Quicksand"/>
              </a:rPr>
              <a:t>carrying solely Manhattan’s waste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323050" y="679325"/>
            <a:ext cx="603600" cy="603600"/>
          </a:xfrm>
          <a:prstGeom prst="star12">
            <a:avLst>
              <a:gd fmla="val 28431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3"/>
          <p:cNvSpPr/>
          <p:nvPr/>
        </p:nvSpPr>
        <p:spPr>
          <a:xfrm>
            <a:off x="6217350" y="2086950"/>
            <a:ext cx="603600" cy="603600"/>
          </a:xfrm>
          <a:prstGeom prst="star12">
            <a:avLst>
              <a:gd fmla="val 28431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3"/>
          <p:cNvSpPr/>
          <p:nvPr/>
        </p:nvSpPr>
        <p:spPr>
          <a:xfrm>
            <a:off x="2323050" y="3494575"/>
            <a:ext cx="603600" cy="603600"/>
          </a:xfrm>
          <a:prstGeom prst="star12">
            <a:avLst>
              <a:gd fmla="val 28431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3"/>
          <p:cNvSpPr txBox="1"/>
          <p:nvPr>
            <p:ph idx="2" type="title"/>
          </p:nvPr>
        </p:nvSpPr>
        <p:spPr>
          <a:xfrm>
            <a:off x="554775" y="539500"/>
            <a:ext cx="1483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Did You Know…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>
            <p:ph type="title"/>
          </p:nvPr>
        </p:nvSpPr>
        <p:spPr>
          <a:xfrm>
            <a:off x="713225" y="539600"/>
            <a:ext cx="2550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Currently…</a:t>
            </a:r>
            <a:endParaRPr sz="3000"/>
          </a:p>
        </p:txBody>
      </p:sp>
      <p:sp>
        <p:nvSpPr>
          <p:cNvPr id="418" name="Google Shape;418;p44"/>
          <p:cNvSpPr txBox="1"/>
          <p:nvPr/>
        </p:nvSpPr>
        <p:spPr>
          <a:xfrm>
            <a:off x="713225" y="2393996"/>
            <a:ext cx="3735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budget on NYC’s sanitation,</a:t>
            </a:r>
            <a:endParaRPr b="1" sz="2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419" name="Google Shape;419;p44"/>
          <p:cNvSpPr/>
          <p:nvPr/>
        </p:nvSpPr>
        <p:spPr>
          <a:xfrm>
            <a:off x="783313" y="1628556"/>
            <a:ext cx="378225" cy="586236"/>
          </a:xfrm>
          <a:custGeom>
            <a:rect b="b" l="l" r="r" t="t"/>
            <a:pathLst>
              <a:path extrusionOk="0" h="11492" w="7414">
                <a:moveTo>
                  <a:pt x="3610" y="683"/>
                </a:moveTo>
                <a:lnTo>
                  <a:pt x="3610" y="683"/>
                </a:lnTo>
                <a:cubicBezTo>
                  <a:pt x="3385" y="784"/>
                  <a:pt x="3357" y="959"/>
                  <a:pt x="3370" y="1153"/>
                </a:cubicBezTo>
                <a:cubicBezTo>
                  <a:pt x="3372" y="1204"/>
                  <a:pt x="3365" y="1257"/>
                  <a:pt x="3371" y="1310"/>
                </a:cubicBezTo>
                <a:cubicBezTo>
                  <a:pt x="3380" y="1379"/>
                  <a:pt x="3351" y="1412"/>
                  <a:pt x="3287" y="1442"/>
                </a:cubicBezTo>
                <a:cubicBezTo>
                  <a:pt x="2911" y="1626"/>
                  <a:pt x="2703" y="1931"/>
                  <a:pt x="2701" y="2349"/>
                </a:cubicBezTo>
                <a:cubicBezTo>
                  <a:pt x="2700" y="2765"/>
                  <a:pt x="2898" y="3083"/>
                  <a:pt x="3277" y="3263"/>
                </a:cubicBezTo>
                <a:cubicBezTo>
                  <a:pt x="3404" y="3322"/>
                  <a:pt x="3555" y="3344"/>
                  <a:pt x="3697" y="3364"/>
                </a:cubicBezTo>
                <a:cubicBezTo>
                  <a:pt x="3868" y="3388"/>
                  <a:pt x="3979" y="3461"/>
                  <a:pt x="4026" y="3606"/>
                </a:cubicBezTo>
                <a:cubicBezTo>
                  <a:pt x="4066" y="3735"/>
                  <a:pt x="4021" y="3884"/>
                  <a:pt x="3912" y="3968"/>
                </a:cubicBezTo>
                <a:cubicBezTo>
                  <a:pt x="3850" y="4016"/>
                  <a:pt x="3780" y="4042"/>
                  <a:pt x="3707" y="4042"/>
                </a:cubicBezTo>
                <a:cubicBezTo>
                  <a:pt x="3640" y="4042"/>
                  <a:pt x="3571" y="4020"/>
                  <a:pt x="3503" y="3976"/>
                </a:cubicBezTo>
                <a:cubicBezTo>
                  <a:pt x="3417" y="3921"/>
                  <a:pt x="3340" y="3848"/>
                  <a:pt x="3263" y="3778"/>
                </a:cubicBezTo>
                <a:cubicBezTo>
                  <a:pt x="3183" y="3704"/>
                  <a:pt x="3092" y="3667"/>
                  <a:pt x="3004" y="3667"/>
                </a:cubicBezTo>
                <a:cubicBezTo>
                  <a:pt x="2924" y="3667"/>
                  <a:pt x="2847" y="3697"/>
                  <a:pt x="2781" y="3760"/>
                </a:cubicBezTo>
                <a:cubicBezTo>
                  <a:pt x="2639" y="3895"/>
                  <a:pt x="2642" y="4093"/>
                  <a:pt x="2784" y="4251"/>
                </a:cubicBezTo>
                <a:cubicBezTo>
                  <a:pt x="2932" y="4414"/>
                  <a:pt x="3099" y="4546"/>
                  <a:pt x="3304" y="4633"/>
                </a:cubicBezTo>
                <a:cubicBezTo>
                  <a:pt x="3334" y="4646"/>
                  <a:pt x="3362" y="4694"/>
                  <a:pt x="3367" y="4730"/>
                </a:cubicBezTo>
                <a:cubicBezTo>
                  <a:pt x="3377" y="4798"/>
                  <a:pt x="3374" y="4871"/>
                  <a:pt x="3370" y="4942"/>
                </a:cubicBezTo>
                <a:cubicBezTo>
                  <a:pt x="3355" y="5129"/>
                  <a:pt x="3404" y="5282"/>
                  <a:pt x="3585" y="5375"/>
                </a:cubicBezTo>
                <a:cubicBezTo>
                  <a:pt x="2330" y="5351"/>
                  <a:pt x="1320" y="4250"/>
                  <a:pt x="1353" y="2938"/>
                </a:cubicBezTo>
                <a:cubicBezTo>
                  <a:pt x="1382" y="1674"/>
                  <a:pt x="2452" y="718"/>
                  <a:pt x="3610" y="683"/>
                </a:cubicBezTo>
                <a:close/>
                <a:moveTo>
                  <a:pt x="3804" y="683"/>
                </a:moveTo>
                <a:lnTo>
                  <a:pt x="3804" y="683"/>
                </a:lnTo>
                <a:cubicBezTo>
                  <a:pt x="4986" y="717"/>
                  <a:pt x="6120" y="1734"/>
                  <a:pt x="6062" y="3104"/>
                </a:cubicBezTo>
                <a:cubicBezTo>
                  <a:pt x="6006" y="4401"/>
                  <a:pt x="4972" y="5355"/>
                  <a:pt x="3804" y="5376"/>
                </a:cubicBezTo>
                <a:cubicBezTo>
                  <a:pt x="4035" y="5275"/>
                  <a:pt x="4060" y="5094"/>
                  <a:pt x="4042" y="4899"/>
                </a:cubicBezTo>
                <a:cubicBezTo>
                  <a:pt x="4028" y="4744"/>
                  <a:pt x="4058" y="4649"/>
                  <a:pt x="4220" y="4562"/>
                </a:cubicBezTo>
                <a:cubicBezTo>
                  <a:pt x="4607" y="4354"/>
                  <a:pt x="4781" y="3916"/>
                  <a:pt x="4693" y="3490"/>
                </a:cubicBezTo>
                <a:cubicBezTo>
                  <a:pt x="4606" y="3079"/>
                  <a:pt x="4261" y="2764"/>
                  <a:pt x="3830" y="2707"/>
                </a:cubicBezTo>
                <a:cubicBezTo>
                  <a:pt x="3786" y="2701"/>
                  <a:pt x="3741" y="2697"/>
                  <a:pt x="3697" y="2693"/>
                </a:cubicBezTo>
                <a:cubicBezTo>
                  <a:pt x="3549" y="2680"/>
                  <a:pt x="3444" y="2609"/>
                  <a:pt x="3392" y="2468"/>
                </a:cubicBezTo>
                <a:cubicBezTo>
                  <a:pt x="3344" y="2334"/>
                  <a:pt x="3378" y="2216"/>
                  <a:pt x="3476" y="2117"/>
                </a:cubicBezTo>
                <a:cubicBezTo>
                  <a:pt x="3542" y="2051"/>
                  <a:pt x="3618" y="2020"/>
                  <a:pt x="3698" y="2020"/>
                </a:cubicBezTo>
                <a:cubicBezTo>
                  <a:pt x="3744" y="2020"/>
                  <a:pt x="3791" y="2030"/>
                  <a:pt x="3838" y="2050"/>
                </a:cubicBezTo>
                <a:cubicBezTo>
                  <a:pt x="3922" y="2086"/>
                  <a:pt x="3999" y="2143"/>
                  <a:pt x="4073" y="2199"/>
                </a:cubicBezTo>
                <a:cubicBezTo>
                  <a:pt x="4153" y="2259"/>
                  <a:pt x="4237" y="2289"/>
                  <a:pt x="4316" y="2289"/>
                </a:cubicBezTo>
                <a:cubicBezTo>
                  <a:pt x="4408" y="2289"/>
                  <a:pt x="4495" y="2249"/>
                  <a:pt x="4562" y="2169"/>
                </a:cubicBezTo>
                <a:cubicBezTo>
                  <a:pt x="4684" y="2023"/>
                  <a:pt x="4670" y="1822"/>
                  <a:pt x="4509" y="1691"/>
                </a:cubicBezTo>
                <a:cubicBezTo>
                  <a:pt x="4389" y="1593"/>
                  <a:pt x="4253" y="1513"/>
                  <a:pt x="4117" y="1436"/>
                </a:cubicBezTo>
                <a:cubicBezTo>
                  <a:pt x="4065" y="1407"/>
                  <a:pt x="4036" y="1384"/>
                  <a:pt x="4042" y="1321"/>
                </a:cubicBezTo>
                <a:cubicBezTo>
                  <a:pt x="4048" y="1265"/>
                  <a:pt x="4040" y="1209"/>
                  <a:pt x="4043" y="1153"/>
                </a:cubicBezTo>
                <a:cubicBezTo>
                  <a:pt x="4058" y="959"/>
                  <a:pt x="4029" y="784"/>
                  <a:pt x="3804" y="683"/>
                </a:cubicBezTo>
                <a:close/>
                <a:moveTo>
                  <a:pt x="5988" y="8109"/>
                </a:moveTo>
                <a:cubicBezTo>
                  <a:pt x="5944" y="8331"/>
                  <a:pt x="5901" y="8546"/>
                  <a:pt x="5857" y="8768"/>
                </a:cubicBezTo>
                <a:lnTo>
                  <a:pt x="1556" y="8768"/>
                </a:lnTo>
                <a:cubicBezTo>
                  <a:pt x="1512" y="8547"/>
                  <a:pt x="1469" y="8332"/>
                  <a:pt x="1425" y="8109"/>
                </a:cubicBezTo>
                <a:close/>
                <a:moveTo>
                  <a:pt x="5721" y="9453"/>
                </a:moveTo>
                <a:cubicBezTo>
                  <a:pt x="5630" y="9909"/>
                  <a:pt x="5540" y="10361"/>
                  <a:pt x="5451" y="10814"/>
                </a:cubicBezTo>
                <a:lnTo>
                  <a:pt x="1962" y="10814"/>
                </a:lnTo>
                <a:cubicBezTo>
                  <a:pt x="1872" y="10362"/>
                  <a:pt x="1783" y="9913"/>
                  <a:pt x="1692" y="9453"/>
                </a:cubicBezTo>
                <a:close/>
                <a:moveTo>
                  <a:pt x="3482" y="1"/>
                </a:moveTo>
                <a:cubicBezTo>
                  <a:pt x="3445" y="8"/>
                  <a:pt x="3409" y="16"/>
                  <a:pt x="3372" y="21"/>
                </a:cubicBezTo>
                <a:cubicBezTo>
                  <a:pt x="2647" y="107"/>
                  <a:pt x="2023" y="405"/>
                  <a:pt x="1523" y="936"/>
                </a:cubicBezTo>
                <a:cubicBezTo>
                  <a:pt x="841" y="1659"/>
                  <a:pt x="563" y="2523"/>
                  <a:pt x="723" y="3503"/>
                </a:cubicBezTo>
                <a:cubicBezTo>
                  <a:pt x="908" y="4640"/>
                  <a:pt x="1563" y="5421"/>
                  <a:pt x="2625" y="5855"/>
                </a:cubicBezTo>
                <a:cubicBezTo>
                  <a:pt x="2860" y="5951"/>
                  <a:pt x="3115" y="5996"/>
                  <a:pt x="3362" y="6064"/>
                </a:cubicBezTo>
                <a:lnTo>
                  <a:pt x="3362" y="6939"/>
                </a:lnTo>
                <a:cubicBezTo>
                  <a:pt x="3325" y="6905"/>
                  <a:pt x="3298" y="6881"/>
                  <a:pt x="3273" y="6856"/>
                </a:cubicBezTo>
                <a:cubicBezTo>
                  <a:pt x="3056" y="6640"/>
                  <a:pt x="2838" y="6423"/>
                  <a:pt x="2622" y="6205"/>
                </a:cubicBezTo>
                <a:cubicBezTo>
                  <a:pt x="2548" y="6131"/>
                  <a:pt x="2463" y="6084"/>
                  <a:pt x="2365" y="6084"/>
                </a:cubicBezTo>
                <a:cubicBezTo>
                  <a:pt x="2340" y="6084"/>
                  <a:pt x="2315" y="6087"/>
                  <a:pt x="2288" y="6093"/>
                </a:cubicBezTo>
                <a:cubicBezTo>
                  <a:pt x="2023" y="6154"/>
                  <a:pt x="1937" y="6462"/>
                  <a:pt x="2130" y="6664"/>
                </a:cubicBezTo>
                <a:cubicBezTo>
                  <a:pt x="2351" y="6893"/>
                  <a:pt x="2579" y="7116"/>
                  <a:pt x="2804" y="7341"/>
                </a:cubicBezTo>
                <a:cubicBezTo>
                  <a:pt x="2827" y="7365"/>
                  <a:pt x="2850" y="7391"/>
                  <a:pt x="2887" y="7431"/>
                </a:cubicBezTo>
                <a:lnTo>
                  <a:pt x="2736" y="7431"/>
                </a:lnTo>
                <a:cubicBezTo>
                  <a:pt x="2341" y="7430"/>
                  <a:pt x="1947" y="7429"/>
                  <a:pt x="1552" y="7429"/>
                </a:cubicBezTo>
                <a:cubicBezTo>
                  <a:pt x="1157" y="7429"/>
                  <a:pt x="763" y="7430"/>
                  <a:pt x="368" y="7431"/>
                </a:cubicBezTo>
                <a:cubicBezTo>
                  <a:pt x="156" y="7431"/>
                  <a:pt x="8" y="7569"/>
                  <a:pt x="4" y="7761"/>
                </a:cubicBezTo>
                <a:cubicBezTo>
                  <a:pt x="1" y="7958"/>
                  <a:pt x="152" y="8100"/>
                  <a:pt x="368" y="8103"/>
                </a:cubicBezTo>
                <a:cubicBezTo>
                  <a:pt x="410" y="8103"/>
                  <a:pt x="451" y="8103"/>
                  <a:pt x="492" y="8103"/>
                </a:cubicBezTo>
                <a:cubicBezTo>
                  <a:pt x="573" y="8103"/>
                  <a:pt x="654" y="8103"/>
                  <a:pt x="733" y="8103"/>
                </a:cubicBezTo>
                <a:cubicBezTo>
                  <a:pt x="740" y="8127"/>
                  <a:pt x="743" y="8137"/>
                  <a:pt x="746" y="8148"/>
                </a:cubicBezTo>
                <a:cubicBezTo>
                  <a:pt x="945" y="9156"/>
                  <a:pt x="1146" y="10163"/>
                  <a:pt x="1348" y="11170"/>
                </a:cubicBezTo>
                <a:cubicBezTo>
                  <a:pt x="1392" y="11393"/>
                  <a:pt x="1511" y="11492"/>
                  <a:pt x="1737" y="11492"/>
                </a:cubicBezTo>
                <a:lnTo>
                  <a:pt x="5676" y="11492"/>
                </a:lnTo>
                <a:cubicBezTo>
                  <a:pt x="5904" y="11492"/>
                  <a:pt x="6020" y="11393"/>
                  <a:pt x="6066" y="11170"/>
                </a:cubicBezTo>
                <a:cubicBezTo>
                  <a:pt x="6209" y="10460"/>
                  <a:pt x="6350" y="9748"/>
                  <a:pt x="6491" y="9039"/>
                </a:cubicBezTo>
                <a:cubicBezTo>
                  <a:pt x="6552" y="8728"/>
                  <a:pt x="6614" y="8418"/>
                  <a:pt x="6677" y="8103"/>
                </a:cubicBezTo>
                <a:lnTo>
                  <a:pt x="6888" y="8103"/>
                </a:lnTo>
                <a:cubicBezTo>
                  <a:pt x="6926" y="8103"/>
                  <a:pt x="6965" y="8104"/>
                  <a:pt x="7004" y="8104"/>
                </a:cubicBezTo>
                <a:cubicBezTo>
                  <a:pt x="7033" y="8104"/>
                  <a:pt x="7062" y="8103"/>
                  <a:pt x="7090" y="8101"/>
                </a:cubicBezTo>
                <a:cubicBezTo>
                  <a:pt x="7270" y="8089"/>
                  <a:pt x="7406" y="7946"/>
                  <a:pt x="7409" y="7772"/>
                </a:cubicBezTo>
                <a:cubicBezTo>
                  <a:pt x="7414" y="7593"/>
                  <a:pt x="7274" y="7445"/>
                  <a:pt x="7090" y="7431"/>
                </a:cubicBezTo>
                <a:cubicBezTo>
                  <a:pt x="7072" y="7429"/>
                  <a:pt x="7053" y="7429"/>
                  <a:pt x="7035" y="7429"/>
                </a:cubicBezTo>
                <a:cubicBezTo>
                  <a:pt x="7016" y="7429"/>
                  <a:pt x="6998" y="7429"/>
                  <a:pt x="6979" y="7429"/>
                </a:cubicBezTo>
                <a:lnTo>
                  <a:pt x="4528" y="7429"/>
                </a:lnTo>
                <a:cubicBezTo>
                  <a:pt x="4569" y="7385"/>
                  <a:pt x="4592" y="7358"/>
                  <a:pt x="4617" y="7332"/>
                </a:cubicBezTo>
                <a:cubicBezTo>
                  <a:pt x="4834" y="7116"/>
                  <a:pt x="5050" y="6898"/>
                  <a:pt x="5268" y="6681"/>
                </a:cubicBezTo>
                <a:cubicBezTo>
                  <a:pt x="5361" y="6589"/>
                  <a:pt x="5412" y="6480"/>
                  <a:pt x="5381" y="6348"/>
                </a:cubicBezTo>
                <a:cubicBezTo>
                  <a:pt x="5342" y="6181"/>
                  <a:pt x="5205" y="6085"/>
                  <a:pt x="5059" y="6085"/>
                </a:cubicBezTo>
                <a:cubicBezTo>
                  <a:pt x="4973" y="6085"/>
                  <a:pt x="4883" y="6118"/>
                  <a:pt x="4808" y="6190"/>
                </a:cubicBezTo>
                <a:cubicBezTo>
                  <a:pt x="4579" y="6411"/>
                  <a:pt x="4358" y="6639"/>
                  <a:pt x="4133" y="6864"/>
                </a:cubicBezTo>
                <a:cubicBezTo>
                  <a:pt x="4109" y="6886"/>
                  <a:pt x="4083" y="6909"/>
                  <a:pt x="4049" y="6942"/>
                </a:cubicBezTo>
                <a:lnTo>
                  <a:pt x="4049" y="6045"/>
                </a:lnTo>
                <a:cubicBezTo>
                  <a:pt x="4102" y="6035"/>
                  <a:pt x="4149" y="6025"/>
                  <a:pt x="4197" y="6017"/>
                </a:cubicBezTo>
                <a:cubicBezTo>
                  <a:pt x="4918" y="5898"/>
                  <a:pt x="5526" y="5564"/>
                  <a:pt x="5996" y="5008"/>
                </a:cubicBezTo>
                <a:cubicBezTo>
                  <a:pt x="6700" y="4176"/>
                  <a:pt x="6906" y="3218"/>
                  <a:pt x="6606" y="2174"/>
                </a:cubicBezTo>
                <a:cubicBezTo>
                  <a:pt x="6331" y="1224"/>
                  <a:pt x="5710" y="563"/>
                  <a:pt x="4787" y="209"/>
                </a:cubicBezTo>
                <a:cubicBezTo>
                  <a:pt x="4515" y="105"/>
                  <a:pt x="4217" y="68"/>
                  <a:pt x="39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4"/>
          <p:cNvSpPr txBox="1"/>
          <p:nvPr>
            <p:ph type="title"/>
          </p:nvPr>
        </p:nvSpPr>
        <p:spPr>
          <a:xfrm>
            <a:off x="1412950" y="1584600"/>
            <a:ext cx="33645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900">
                <a:solidFill>
                  <a:schemeClr val="dk1"/>
                </a:solidFill>
              </a:rPr>
              <a:t>$1.83 Billion</a:t>
            </a:r>
            <a:endParaRPr i="1" sz="3900">
              <a:solidFill>
                <a:schemeClr val="dk1"/>
              </a:solidFill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713225" y="3086600"/>
            <a:ext cx="3842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NYC is nowhere close to: </a:t>
            </a:r>
            <a:endParaRPr b="1" sz="21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grpSp>
        <p:nvGrpSpPr>
          <p:cNvPr id="422" name="Google Shape;422;p44"/>
          <p:cNvGrpSpPr/>
          <p:nvPr/>
        </p:nvGrpSpPr>
        <p:grpSpPr>
          <a:xfrm>
            <a:off x="786125" y="2243539"/>
            <a:ext cx="3842151" cy="231000"/>
            <a:chOff x="1492449" y="3210800"/>
            <a:chExt cx="3842151" cy="231000"/>
          </a:xfrm>
        </p:grpSpPr>
        <p:cxnSp>
          <p:nvCxnSpPr>
            <p:cNvPr id="423" name="Google Shape;423;p44"/>
            <p:cNvCxnSpPr/>
            <p:nvPr/>
          </p:nvCxnSpPr>
          <p:spPr>
            <a:xfrm>
              <a:off x="1492449" y="3319465"/>
              <a:ext cx="3780000" cy="6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4" name="Google Shape;424;p44"/>
            <p:cNvSpPr/>
            <p:nvPr/>
          </p:nvSpPr>
          <p:spPr>
            <a:xfrm>
              <a:off x="5103600" y="3210800"/>
              <a:ext cx="231000" cy="2310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44"/>
          <p:cNvSpPr txBox="1"/>
          <p:nvPr/>
        </p:nvSpPr>
        <p:spPr>
          <a:xfrm>
            <a:off x="713225" y="1234225"/>
            <a:ext cx="206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even with a</a:t>
            </a:r>
            <a:endParaRPr sz="18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426" name="Google Shape;426;p44"/>
          <p:cNvSpPr txBox="1"/>
          <p:nvPr/>
        </p:nvSpPr>
        <p:spPr>
          <a:xfrm>
            <a:off x="713125" y="3184375"/>
            <a:ext cx="3842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icksand Medium"/>
              <a:buChar char="★"/>
            </a:pPr>
            <a:r>
              <a:rPr lang="es"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meeting its 2015 goal of </a:t>
            </a:r>
            <a:r>
              <a:rPr b="1" lang="es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sending zero waste to landfills by 2030</a:t>
            </a:r>
            <a:endParaRPr b="1" sz="1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icksand Medium"/>
              <a:buChar char="★"/>
            </a:pPr>
            <a:r>
              <a:rPr lang="es"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meeting its goal of a </a:t>
            </a:r>
            <a:r>
              <a:rPr b="1" lang="es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33% diversion rate </a:t>
            </a:r>
            <a:endParaRPr b="1" sz="1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7" name="Google Shape;427;p44"/>
          <p:cNvSpPr txBox="1"/>
          <p:nvPr>
            <p:ph type="title"/>
          </p:nvPr>
        </p:nvSpPr>
        <p:spPr>
          <a:xfrm>
            <a:off x="5245500" y="539500"/>
            <a:ext cx="2822700" cy="10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Compared to Other Major Cities…</a:t>
            </a:r>
            <a:endParaRPr sz="2200"/>
          </a:p>
        </p:txBody>
      </p:sp>
      <p:sp>
        <p:nvSpPr>
          <p:cNvPr id="428" name="Google Shape;428;p44"/>
          <p:cNvSpPr txBox="1"/>
          <p:nvPr/>
        </p:nvSpPr>
        <p:spPr>
          <a:xfrm>
            <a:off x="5028850" y="1628500"/>
            <a:ext cx="32844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icksand Medium"/>
              <a:buChar char="★"/>
            </a:pPr>
            <a:r>
              <a:rPr lang="es"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NYC holds a </a:t>
            </a:r>
            <a:r>
              <a:rPr b="1" lang="es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diversion rate of 17.6%</a:t>
            </a:r>
            <a:r>
              <a:rPr lang="es"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in 2021, around </a:t>
            </a:r>
            <a:r>
              <a:rPr b="1" lang="es" sz="1300">
                <a:solidFill>
                  <a:schemeClr val="dk1"/>
                </a:solidFill>
                <a:highlight>
                  <a:srgbClr val="C6E0B9"/>
                </a:highlight>
                <a:latin typeface="Quicksand"/>
                <a:ea typeface="Quicksand"/>
                <a:cs typeface="Quicksand"/>
                <a:sym typeface="Quicksand"/>
              </a:rPr>
              <a:t>40-60% lower</a:t>
            </a:r>
            <a:r>
              <a:rPr b="1" lang="es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s"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than those of Seattle, LA, &amp; SF</a:t>
            </a:r>
            <a:endParaRPr sz="13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 Medium"/>
              <a:buChar char="★"/>
            </a:pPr>
            <a:r>
              <a:rPr lang="es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NYC produces </a:t>
            </a:r>
            <a:r>
              <a:rPr b="1" lang="e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14 million tons of annual waste</a:t>
            </a:r>
            <a:r>
              <a:rPr lang="es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around </a:t>
            </a:r>
            <a:r>
              <a:rPr b="1" lang="es">
                <a:solidFill>
                  <a:schemeClr val="dk1"/>
                </a:solidFill>
                <a:highlight>
                  <a:srgbClr val="C6E0B9"/>
                </a:highlight>
                <a:latin typeface="Quicksand"/>
                <a:ea typeface="Quicksand"/>
                <a:cs typeface="Quicksand"/>
                <a:sym typeface="Quicksand"/>
              </a:rPr>
              <a:t>9-12 million tons</a:t>
            </a:r>
            <a:r>
              <a:rPr lang="es">
                <a:solidFill>
                  <a:schemeClr val="dk1"/>
                </a:solidFill>
                <a:highlight>
                  <a:srgbClr val="C6E0B9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more</a:t>
            </a:r>
            <a:r>
              <a:rPr lang="es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than Chicago, Boston, &amp; Philadelphia 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>
            <p:ph idx="4" type="body"/>
          </p:nvPr>
        </p:nvSpPr>
        <p:spPr>
          <a:xfrm>
            <a:off x="5532450" y="2954175"/>
            <a:ext cx="21213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Allow NYC residents to find methods they can </a:t>
            </a:r>
            <a:r>
              <a:rPr b="1" lang="es" sz="1200">
                <a:latin typeface="Quicksand"/>
                <a:ea typeface="Quicksand"/>
                <a:cs typeface="Quicksand"/>
                <a:sym typeface="Quicksand"/>
              </a:rPr>
              <a:t>personally contribute</a:t>
            </a:r>
            <a:r>
              <a:rPr lang="es" sz="1200"/>
              <a:t> to alleviating the NYC waste overflow problem</a:t>
            </a:r>
            <a:endParaRPr sz="1200"/>
          </a:p>
        </p:txBody>
      </p:sp>
      <p:sp>
        <p:nvSpPr>
          <p:cNvPr id="434" name="Google Shape;434;p45"/>
          <p:cNvSpPr txBox="1"/>
          <p:nvPr>
            <p:ph idx="1" type="subTitle"/>
          </p:nvPr>
        </p:nvSpPr>
        <p:spPr>
          <a:xfrm>
            <a:off x="1490250" y="2524275"/>
            <a:ext cx="21213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Increase Transparency</a:t>
            </a:r>
            <a:endParaRPr/>
          </a:p>
        </p:txBody>
      </p:sp>
      <p:sp>
        <p:nvSpPr>
          <p:cNvPr id="435" name="Google Shape;435;p45"/>
          <p:cNvSpPr txBox="1"/>
          <p:nvPr>
            <p:ph idx="2" type="body"/>
          </p:nvPr>
        </p:nvSpPr>
        <p:spPr>
          <a:xfrm>
            <a:off x="1490250" y="2954250"/>
            <a:ext cx="21246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G</a:t>
            </a:r>
            <a:r>
              <a:rPr lang="es" sz="1200"/>
              <a:t>ive NYC residents </a:t>
            </a:r>
            <a:r>
              <a:rPr lang="es" sz="1200"/>
              <a:t>better, easier, &amp; greater </a:t>
            </a:r>
            <a:r>
              <a:rPr b="1" lang="es" sz="1200">
                <a:latin typeface="Quicksand"/>
                <a:ea typeface="Quicksand"/>
                <a:cs typeface="Quicksand"/>
                <a:sym typeface="Quicksand"/>
              </a:rPr>
              <a:t>access to information</a:t>
            </a:r>
            <a:r>
              <a:rPr lang="es" sz="1200"/>
              <a:t> </a:t>
            </a:r>
            <a:r>
              <a:rPr lang="es" sz="1200"/>
              <a:t>on the </a:t>
            </a:r>
            <a:r>
              <a:rPr lang="es" sz="1200"/>
              <a:t>city’s current waste production levels &amp; recycling trends</a:t>
            </a:r>
            <a:endParaRPr sz="1200"/>
          </a:p>
        </p:txBody>
      </p:sp>
      <p:sp>
        <p:nvSpPr>
          <p:cNvPr id="436" name="Google Shape;436;p45"/>
          <p:cNvSpPr txBox="1"/>
          <p:nvPr>
            <p:ph idx="3" type="subTitle"/>
          </p:nvPr>
        </p:nvSpPr>
        <p:spPr>
          <a:xfrm>
            <a:off x="5529150" y="2284050"/>
            <a:ext cx="21213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Allow Personal Impact</a:t>
            </a:r>
            <a:endParaRPr/>
          </a:p>
        </p:txBody>
      </p:sp>
      <p:grpSp>
        <p:nvGrpSpPr>
          <p:cNvPr id="437" name="Google Shape;437;p45"/>
          <p:cNvGrpSpPr/>
          <p:nvPr/>
        </p:nvGrpSpPr>
        <p:grpSpPr>
          <a:xfrm>
            <a:off x="2196825" y="1451325"/>
            <a:ext cx="709800" cy="709800"/>
            <a:chOff x="2197650" y="1542088"/>
            <a:chExt cx="709800" cy="709800"/>
          </a:xfrm>
        </p:grpSpPr>
        <p:sp>
          <p:nvSpPr>
            <p:cNvPr id="438" name="Google Shape;438;p45"/>
            <p:cNvSpPr/>
            <p:nvPr/>
          </p:nvSpPr>
          <p:spPr>
            <a:xfrm>
              <a:off x="2197650" y="1542088"/>
              <a:ext cx="709800" cy="709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 flipH="1">
              <a:off x="2382928" y="1727321"/>
              <a:ext cx="339244" cy="339332"/>
            </a:xfrm>
            <a:custGeom>
              <a:rect b="b" l="l" r="r" t="t"/>
              <a:pathLst>
                <a:path extrusionOk="0" h="11495" w="11492">
                  <a:moveTo>
                    <a:pt x="10809" y="4763"/>
                  </a:moveTo>
                  <a:lnTo>
                    <a:pt x="10809" y="5423"/>
                  </a:lnTo>
                  <a:lnTo>
                    <a:pt x="8804" y="5423"/>
                  </a:lnTo>
                  <a:lnTo>
                    <a:pt x="8804" y="4763"/>
                  </a:lnTo>
                  <a:close/>
                  <a:moveTo>
                    <a:pt x="8349" y="0"/>
                  </a:moveTo>
                  <a:cubicBezTo>
                    <a:pt x="8328" y="13"/>
                    <a:pt x="8308" y="27"/>
                    <a:pt x="8285" y="40"/>
                  </a:cubicBezTo>
                  <a:cubicBezTo>
                    <a:pt x="8149" y="117"/>
                    <a:pt x="8079" y="264"/>
                    <a:pt x="8112" y="406"/>
                  </a:cubicBezTo>
                  <a:cubicBezTo>
                    <a:pt x="8147" y="560"/>
                    <a:pt x="8271" y="664"/>
                    <a:pt x="8432" y="672"/>
                  </a:cubicBezTo>
                  <a:cubicBezTo>
                    <a:pt x="8463" y="674"/>
                    <a:pt x="8493" y="674"/>
                    <a:pt x="8524" y="674"/>
                  </a:cubicBezTo>
                  <a:cubicBezTo>
                    <a:pt x="8557" y="674"/>
                    <a:pt x="8590" y="673"/>
                    <a:pt x="8623" y="673"/>
                  </a:cubicBezTo>
                  <a:cubicBezTo>
                    <a:pt x="8642" y="673"/>
                    <a:pt x="8660" y="674"/>
                    <a:pt x="8678" y="674"/>
                  </a:cubicBezTo>
                  <a:lnTo>
                    <a:pt x="8951" y="674"/>
                  </a:lnTo>
                  <a:lnTo>
                    <a:pt x="8962" y="705"/>
                  </a:lnTo>
                  <a:cubicBezTo>
                    <a:pt x="7884" y="1766"/>
                    <a:pt x="6807" y="2829"/>
                    <a:pt x="5723" y="3895"/>
                  </a:cubicBezTo>
                  <a:cubicBezTo>
                    <a:pt x="5710" y="3883"/>
                    <a:pt x="5680" y="3856"/>
                    <a:pt x="5651" y="3828"/>
                  </a:cubicBezTo>
                  <a:cubicBezTo>
                    <a:pt x="5334" y="3510"/>
                    <a:pt x="5018" y="3192"/>
                    <a:pt x="4700" y="2876"/>
                  </a:cubicBezTo>
                  <a:cubicBezTo>
                    <a:pt x="4591" y="2768"/>
                    <a:pt x="4496" y="2714"/>
                    <a:pt x="4400" y="2714"/>
                  </a:cubicBezTo>
                  <a:cubicBezTo>
                    <a:pt x="4304" y="2714"/>
                    <a:pt x="4207" y="2769"/>
                    <a:pt x="4097" y="2879"/>
                  </a:cubicBezTo>
                  <a:cubicBezTo>
                    <a:pt x="3243" y="3734"/>
                    <a:pt x="2389" y="4588"/>
                    <a:pt x="1535" y="5442"/>
                  </a:cubicBezTo>
                  <a:cubicBezTo>
                    <a:pt x="1503" y="5473"/>
                    <a:pt x="1471" y="5504"/>
                    <a:pt x="1444" y="5540"/>
                  </a:cubicBezTo>
                  <a:cubicBezTo>
                    <a:pt x="1294" y="5734"/>
                    <a:pt x="1385" y="6003"/>
                    <a:pt x="1620" y="6068"/>
                  </a:cubicBezTo>
                  <a:cubicBezTo>
                    <a:pt x="1652" y="6077"/>
                    <a:pt x="1682" y="6081"/>
                    <a:pt x="1710" y="6081"/>
                  </a:cubicBezTo>
                  <a:cubicBezTo>
                    <a:pt x="1819" y="6081"/>
                    <a:pt x="1907" y="6021"/>
                    <a:pt x="1989" y="5939"/>
                  </a:cubicBezTo>
                  <a:cubicBezTo>
                    <a:pt x="2761" y="5167"/>
                    <a:pt x="3533" y="4395"/>
                    <a:pt x="4305" y="3622"/>
                  </a:cubicBezTo>
                  <a:cubicBezTo>
                    <a:pt x="4337" y="3593"/>
                    <a:pt x="4368" y="3564"/>
                    <a:pt x="4412" y="3521"/>
                  </a:cubicBezTo>
                  <a:cubicBezTo>
                    <a:pt x="4448" y="3566"/>
                    <a:pt x="4471" y="3600"/>
                    <a:pt x="4499" y="3628"/>
                  </a:cubicBezTo>
                  <a:cubicBezTo>
                    <a:pt x="4827" y="3957"/>
                    <a:pt x="5154" y="4285"/>
                    <a:pt x="5483" y="4611"/>
                  </a:cubicBezTo>
                  <a:cubicBezTo>
                    <a:pt x="5568" y="4695"/>
                    <a:pt x="5656" y="4736"/>
                    <a:pt x="5745" y="4736"/>
                  </a:cubicBezTo>
                  <a:cubicBezTo>
                    <a:pt x="5833" y="4736"/>
                    <a:pt x="5922" y="4695"/>
                    <a:pt x="6008" y="4614"/>
                  </a:cubicBezTo>
                  <a:cubicBezTo>
                    <a:pt x="6039" y="4583"/>
                    <a:pt x="6070" y="4551"/>
                    <a:pt x="6102" y="4518"/>
                  </a:cubicBezTo>
                  <a:cubicBezTo>
                    <a:pt x="7183" y="3432"/>
                    <a:pt x="8264" y="2345"/>
                    <a:pt x="9345" y="1258"/>
                  </a:cubicBezTo>
                  <a:cubicBezTo>
                    <a:pt x="9374" y="1228"/>
                    <a:pt x="9405" y="1201"/>
                    <a:pt x="9451" y="1158"/>
                  </a:cubicBezTo>
                  <a:lnTo>
                    <a:pt x="9451" y="1158"/>
                  </a:lnTo>
                  <a:cubicBezTo>
                    <a:pt x="9451" y="1352"/>
                    <a:pt x="9448" y="1516"/>
                    <a:pt x="9451" y="1680"/>
                  </a:cubicBezTo>
                  <a:cubicBezTo>
                    <a:pt x="9453" y="1829"/>
                    <a:pt x="9526" y="1937"/>
                    <a:pt x="9664" y="1994"/>
                  </a:cubicBezTo>
                  <a:cubicBezTo>
                    <a:pt x="9707" y="2012"/>
                    <a:pt x="9750" y="2020"/>
                    <a:pt x="9792" y="2020"/>
                  </a:cubicBezTo>
                  <a:cubicBezTo>
                    <a:pt x="9969" y="2020"/>
                    <a:pt x="10120" y="1872"/>
                    <a:pt x="10121" y="1664"/>
                  </a:cubicBezTo>
                  <a:cubicBezTo>
                    <a:pt x="10126" y="1259"/>
                    <a:pt x="10116" y="856"/>
                    <a:pt x="10126" y="452"/>
                  </a:cubicBezTo>
                  <a:cubicBezTo>
                    <a:pt x="10131" y="244"/>
                    <a:pt x="10072" y="88"/>
                    <a:pt x="9876" y="0"/>
                  </a:cubicBezTo>
                  <a:close/>
                  <a:moveTo>
                    <a:pt x="10812" y="6112"/>
                  </a:moveTo>
                  <a:lnTo>
                    <a:pt x="10812" y="6772"/>
                  </a:lnTo>
                  <a:lnTo>
                    <a:pt x="8804" y="6772"/>
                  </a:lnTo>
                  <a:lnTo>
                    <a:pt x="8804" y="6112"/>
                  </a:lnTo>
                  <a:close/>
                  <a:moveTo>
                    <a:pt x="10809" y="7457"/>
                  </a:moveTo>
                  <a:lnTo>
                    <a:pt x="10809" y="8117"/>
                  </a:lnTo>
                  <a:lnTo>
                    <a:pt x="8804" y="8117"/>
                  </a:lnTo>
                  <a:lnTo>
                    <a:pt x="8804" y="7457"/>
                  </a:lnTo>
                  <a:close/>
                  <a:moveTo>
                    <a:pt x="6750" y="7459"/>
                  </a:moveTo>
                  <a:lnTo>
                    <a:pt x="6750" y="8119"/>
                  </a:lnTo>
                  <a:lnTo>
                    <a:pt x="4746" y="8119"/>
                  </a:lnTo>
                  <a:lnTo>
                    <a:pt x="4746" y="7459"/>
                  </a:lnTo>
                  <a:close/>
                  <a:moveTo>
                    <a:pt x="10811" y="8806"/>
                  </a:moveTo>
                  <a:lnTo>
                    <a:pt x="10811" y="9461"/>
                  </a:lnTo>
                  <a:lnTo>
                    <a:pt x="8802" y="9461"/>
                  </a:lnTo>
                  <a:lnTo>
                    <a:pt x="8802" y="8806"/>
                  </a:lnTo>
                  <a:close/>
                  <a:moveTo>
                    <a:pt x="6750" y="8806"/>
                  </a:moveTo>
                  <a:lnTo>
                    <a:pt x="6750" y="9466"/>
                  </a:lnTo>
                  <a:lnTo>
                    <a:pt x="4746" y="9466"/>
                  </a:lnTo>
                  <a:lnTo>
                    <a:pt x="4746" y="8806"/>
                  </a:lnTo>
                  <a:close/>
                  <a:moveTo>
                    <a:pt x="2684" y="8806"/>
                  </a:moveTo>
                  <a:lnTo>
                    <a:pt x="2684" y="9468"/>
                  </a:lnTo>
                  <a:lnTo>
                    <a:pt x="683" y="9468"/>
                  </a:lnTo>
                  <a:lnTo>
                    <a:pt x="683" y="8806"/>
                  </a:lnTo>
                  <a:close/>
                  <a:moveTo>
                    <a:pt x="2689" y="10149"/>
                  </a:moveTo>
                  <a:lnTo>
                    <a:pt x="2689" y="10809"/>
                  </a:lnTo>
                  <a:lnTo>
                    <a:pt x="683" y="10809"/>
                  </a:lnTo>
                  <a:lnTo>
                    <a:pt x="683" y="10149"/>
                  </a:lnTo>
                  <a:close/>
                  <a:moveTo>
                    <a:pt x="10809" y="10151"/>
                  </a:moveTo>
                  <a:lnTo>
                    <a:pt x="10809" y="10810"/>
                  </a:lnTo>
                  <a:lnTo>
                    <a:pt x="8804" y="10810"/>
                  </a:lnTo>
                  <a:lnTo>
                    <a:pt x="8804" y="10151"/>
                  </a:lnTo>
                  <a:close/>
                  <a:moveTo>
                    <a:pt x="6748" y="10154"/>
                  </a:moveTo>
                  <a:lnTo>
                    <a:pt x="6748" y="10813"/>
                  </a:lnTo>
                  <a:lnTo>
                    <a:pt x="4743" y="10813"/>
                  </a:lnTo>
                  <a:lnTo>
                    <a:pt x="4743" y="10154"/>
                  </a:lnTo>
                  <a:close/>
                  <a:moveTo>
                    <a:pt x="1684" y="8124"/>
                  </a:moveTo>
                  <a:cubicBezTo>
                    <a:pt x="1254" y="8124"/>
                    <a:pt x="824" y="8124"/>
                    <a:pt x="394" y="8125"/>
                  </a:cubicBezTo>
                  <a:cubicBezTo>
                    <a:pt x="130" y="8125"/>
                    <a:pt x="1" y="8255"/>
                    <a:pt x="1" y="8517"/>
                  </a:cubicBezTo>
                  <a:cubicBezTo>
                    <a:pt x="1" y="9377"/>
                    <a:pt x="1" y="10238"/>
                    <a:pt x="1" y="11098"/>
                  </a:cubicBezTo>
                  <a:cubicBezTo>
                    <a:pt x="1" y="11362"/>
                    <a:pt x="130" y="11491"/>
                    <a:pt x="394" y="11491"/>
                  </a:cubicBezTo>
                  <a:lnTo>
                    <a:pt x="2975" y="11491"/>
                  </a:lnTo>
                  <a:cubicBezTo>
                    <a:pt x="3237" y="11491"/>
                    <a:pt x="3367" y="11362"/>
                    <a:pt x="3367" y="11098"/>
                  </a:cubicBezTo>
                  <a:cubicBezTo>
                    <a:pt x="3368" y="10238"/>
                    <a:pt x="3368" y="9379"/>
                    <a:pt x="3367" y="8518"/>
                  </a:cubicBezTo>
                  <a:cubicBezTo>
                    <a:pt x="3367" y="8255"/>
                    <a:pt x="3237" y="8125"/>
                    <a:pt x="2975" y="8125"/>
                  </a:cubicBezTo>
                  <a:cubicBezTo>
                    <a:pt x="2545" y="8124"/>
                    <a:pt x="2115" y="8124"/>
                    <a:pt x="1684" y="8124"/>
                  </a:cubicBezTo>
                  <a:close/>
                  <a:moveTo>
                    <a:pt x="4454" y="6778"/>
                  </a:moveTo>
                  <a:cubicBezTo>
                    <a:pt x="4191" y="6779"/>
                    <a:pt x="4063" y="6909"/>
                    <a:pt x="4063" y="7174"/>
                  </a:cubicBezTo>
                  <a:cubicBezTo>
                    <a:pt x="4063" y="8483"/>
                    <a:pt x="4063" y="9792"/>
                    <a:pt x="4063" y="11101"/>
                  </a:cubicBezTo>
                  <a:cubicBezTo>
                    <a:pt x="4063" y="11363"/>
                    <a:pt x="4193" y="11491"/>
                    <a:pt x="4458" y="11491"/>
                  </a:cubicBezTo>
                  <a:lnTo>
                    <a:pt x="7028" y="11491"/>
                  </a:lnTo>
                  <a:cubicBezTo>
                    <a:pt x="7305" y="11491"/>
                    <a:pt x="7429" y="11364"/>
                    <a:pt x="7429" y="11085"/>
                  </a:cubicBezTo>
                  <a:cubicBezTo>
                    <a:pt x="7431" y="10438"/>
                    <a:pt x="7429" y="9790"/>
                    <a:pt x="7429" y="9144"/>
                  </a:cubicBezTo>
                  <a:cubicBezTo>
                    <a:pt x="7429" y="8488"/>
                    <a:pt x="7429" y="7835"/>
                    <a:pt x="7429" y="7179"/>
                  </a:cubicBezTo>
                  <a:cubicBezTo>
                    <a:pt x="7429" y="6907"/>
                    <a:pt x="7302" y="6779"/>
                    <a:pt x="7035" y="6778"/>
                  </a:cubicBezTo>
                  <a:close/>
                  <a:moveTo>
                    <a:pt x="11048" y="4081"/>
                  </a:moveTo>
                  <a:cubicBezTo>
                    <a:pt x="11045" y="4081"/>
                    <a:pt x="11043" y="4081"/>
                    <a:pt x="11040" y="4081"/>
                  </a:cubicBezTo>
                  <a:cubicBezTo>
                    <a:pt x="10660" y="4085"/>
                    <a:pt x="10280" y="4086"/>
                    <a:pt x="9900" y="4086"/>
                  </a:cubicBezTo>
                  <a:cubicBezTo>
                    <a:pt x="9548" y="4086"/>
                    <a:pt x="9197" y="4085"/>
                    <a:pt x="8845" y="4085"/>
                  </a:cubicBezTo>
                  <a:cubicBezTo>
                    <a:pt x="8743" y="4085"/>
                    <a:pt x="8641" y="4085"/>
                    <a:pt x="8539" y="4085"/>
                  </a:cubicBezTo>
                  <a:cubicBezTo>
                    <a:pt x="8247" y="4085"/>
                    <a:pt x="8126" y="4208"/>
                    <a:pt x="8126" y="4501"/>
                  </a:cubicBezTo>
                  <a:lnTo>
                    <a:pt x="8126" y="11074"/>
                  </a:lnTo>
                  <a:cubicBezTo>
                    <a:pt x="8126" y="11369"/>
                    <a:pt x="8247" y="11491"/>
                    <a:pt x="8539" y="11491"/>
                  </a:cubicBezTo>
                  <a:cubicBezTo>
                    <a:pt x="8993" y="11491"/>
                    <a:pt x="9448" y="11490"/>
                    <a:pt x="9903" y="11490"/>
                  </a:cubicBezTo>
                  <a:cubicBezTo>
                    <a:pt x="10282" y="11490"/>
                    <a:pt x="10661" y="11491"/>
                    <a:pt x="11040" y="11494"/>
                  </a:cubicBezTo>
                  <a:cubicBezTo>
                    <a:pt x="11045" y="11494"/>
                    <a:pt x="11050" y="11494"/>
                    <a:pt x="11054" y="11494"/>
                  </a:cubicBezTo>
                  <a:cubicBezTo>
                    <a:pt x="11255" y="11494"/>
                    <a:pt x="11405" y="11434"/>
                    <a:pt x="11492" y="11245"/>
                  </a:cubicBezTo>
                  <a:lnTo>
                    <a:pt x="11492" y="4332"/>
                  </a:lnTo>
                  <a:cubicBezTo>
                    <a:pt x="11404" y="4140"/>
                    <a:pt x="11252" y="4081"/>
                    <a:pt x="11048" y="4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45"/>
          <p:cNvGrpSpPr/>
          <p:nvPr/>
        </p:nvGrpSpPr>
        <p:grpSpPr>
          <a:xfrm>
            <a:off x="6237375" y="1451338"/>
            <a:ext cx="709800" cy="709800"/>
            <a:chOff x="6238200" y="1613663"/>
            <a:chExt cx="709800" cy="709800"/>
          </a:xfrm>
        </p:grpSpPr>
        <p:sp>
          <p:nvSpPr>
            <p:cNvPr id="441" name="Google Shape;441;p45"/>
            <p:cNvSpPr/>
            <p:nvPr/>
          </p:nvSpPr>
          <p:spPr>
            <a:xfrm>
              <a:off x="6238200" y="1613663"/>
              <a:ext cx="709800" cy="709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6422740" y="1798926"/>
              <a:ext cx="340720" cy="339273"/>
            </a:xfrm>
            <a:custGeom>
              <a:rect b="b" l="l" r="r" t="t"/>
              <a:pathLst>
                <a:path extrusionOk="0" h="11493" w="11542">
                  <a:moveTo>
                    <a:pt x="8170" y="3704"/>
                  </a:moveTo>
                  <a:cubicBezTo>
                    <a:pt x="8067" y="3704"/>
                    <a:pt x="7980" y="3757"/>
                    <a:pt x="7901" y="3838"/>
                  </a:cubicBezTo>
                  <a:cubicBezTo>
                    <a:pt x="7462" y="4276"/>
                    <a:pt x="7024" y="4715"/>
                    <a:pt x="6585" y="5154"/>
                  </a:cubicBezTo>
                  <a:cubicBezTo>
                    <a:pt x="6556" y="5182"/>
                    <a:pt x="6526" y="5209"/>
                    <a:pt x="6492" y="5241"/>
                  </a:cubicBezTo>
                  <a:cubicBezTo>
                    <a:pt x="6461" y="5211"/>
                    <a:pt x="6432" y="5187"/>
                    <a:pt x="6407" y="5161"/>
                  </a:cubicBezTo>
                  <a:cubicBezTo>
                    <a:pt x="6185" y="4940"/>
                    <a:pt x="5962" y="4718"/>
                    <a:pt x="5740" y="4496"/>
                  </a:cubicBezTo>
                  <a:cubicBezTo>
                    <a:pt x="5667" y="4423"/>
                    <a:pt x="5584" y="4377"/>
                    <a:pt x="5487" y="4377"/>
                  </a:cubicBezTo>
                  <a:cubicBezTo>
                    <a:pt x="5460" y="4377"/>
                    <a:pt x="5433" y="4380"/>
                    <a:pt x="5405" y="4387"/>
                  </a:cubicBezTo>
                  <a:cubicBezTo>
                    <a:pt x="5138" y="4453"/>
                    <a:pt x="5059" y="4762"/>
                    <a:pt x="5263" y="4969"/>
                  </a:cubicBezTo>
                  <a:cubicBezTo>
                    <a:pt x="5572" y="5283"/>
                    <a:pt x="5885" y="5594"/>
                    <a:pt x="6197" y="5906"/>
                  </a:cubicBezTo>
                  <a:cubicBezTo>
                    <a:pt x="6301" y="6009"/>
                    <a:pt x="6397" y="6061"/>
                    <a:pt x="6492" y="6061"/>
                  </a:cubicBezTo>
                  <a:cubicBezTo>
                    <a:pt x="6587" y="6061"/>
                    <a:pt x="6681" y="6010"/>
                    <a:pt x="6784" y="5906"/>
                  </a:cubicBezTo>
                  <a:cubicBezTo>
                    <a:pt x="7310" y="5380"/>
                    <a:pt x="7837" y="4855"/>
                    <a:pt x="8362" y="4329"/>
                  </a:cubicBezTo>
                  <a:cubicBezTo>
                    <a:pt x="8391" y="4299"/>
                    <a:pt x="8421" y="4271"/>
                    <a:pt x="8444" y="4238"/>
                  </a:cubicBezTo>
                  <a:cubicBezTo>
                    <a:pt x="8582" y="4048"/>
                    <a:pt x="8496" y="3792"/>
                    <a:pt x="8273" y="3721"/>
                  </a:cubicBezTo>
                  <a:cubicBezTo>
                    <a:pt x="8237" y="3710"/>
                    <a:pt x="8203" y="3704"/>
                    <a:pt x="8170" y="3704"/>
                  </a:cubicBezTo>
                  <a:close/>
                  <a:moveTo>
                    <a:pt x="6824" y="2020"/>
                  </a:moveTo>
                  <a:cubicBezTo>
                    <a:pt x="6827" y="2020"/>
                    <a:pt x="6831" y="2020"/>
                    <a:pt x="6834" y="2020"/>
                  </a:cubicBezTo>
                  <a:cubicBezTo>
                    <a:pt x="8315" y="2026"/>
                    <a:pt x="9523" y="3238"/>
                    <a:pt x="9521" y="4716"/>
                  </a:cubicBezTo>
                  <a:cubicBezTo>
                    <a:pt x="9518" y="6196"/>
                    <a:pt x="8307" y="7406"/>
                    <a:pt x="6828" y="7406"/>
                  </a:cubicBezTo>
                  <a:cubicBezTo>
                    <a:pt x="5348" y="7406"/>
                    <a:pt x="4138" y="6196"/>
                    <a:pt x="4135" y="4715"/>
                  </a:cubicBezTo>
                  <a:cubicBezTo>
                    <a:pt x="4132" y="3237"/>
                    <a:pt x="5347" y="2020"/>
                    <a:pt x="6824" y="2020"/>
                  </a:cubicBezTo>
                  <a:close/>
                  <a:moveTo>
                    <a:pt x="6826" y="1348"/>
                  </a:moveTo>
                  <a:cubicBezTo>
                    <a:pt x="4979" y="1348"/>
                    <a:pt x="3469" y="2856"/>
                    <a:pt x="3462" y="4707"/>
                  </a:cubicBezTo>
                  <a:cubicBezTo>
                    <a:pt x="3454" y="6555"/>
                    <a:pt x="4975" y="8078"/>
                    <a:pt x="6827" y="8080"/>
                  </a:cubicBezTo>
                  <a:cubicBezTo>
                    <a:pt x="8676" y="8080"/>
                    <a:pt x="10186" y="6573"/>
                    <a:pt x="10194" y="4719"/>
                  </a:cubicBezTo>
                  <a:cubicBezTo>
                    <a:pt x="10203" y="2872"/>
                    <a:pt x="8682" y="1348"/>
                    <a:pt x="6828" y="1348"/>
                  </a:cubicBezTo>
                  <a:cubicBezTo>
                    <a:pt x="6827" y="1348"/>
                    <a:pt x="6827" y="1348"/>
                    <a:pt x="6826" y="1348"/>
                  </a:cubicBezTo>
                  <a:close/>
                  <a:moveTo>
                    <a:pt x="3266" y="7829"/>
                  </a:moveTo>
                  <a:cubicBezTo>
                    <a:pt x="3413" y="7978"/>
                    <a:pt x="3564" y="8132"/>
                    <a:pt x="3709" y="8279"/>
                  </a:cubicBezTo>
                  <a:cubicBezTo>
                    <a:pt x="3568" y="8420"/>
                    <a:pt x="3413" y="8574"/>
                    <a:pt x="3264" y="8722"/>
                  </a:cubicBezTo>
                  <a:cubicBezTo>
                    <a:pt x="3122" y="8580"/>
                    <a:pt x="2967" y="8426"/>
                    <a:pt x="2819" y="8276"/>
                  </a:cubicBezTo>
                  <a:lnTo>
                    <a:pt x="3266" y="7829"/>
                  </a:lnTo>
                  <a:close/>
                  <a:moveTo>
                    <a:pt x="6817" y="674"/>
                  </a:moveTo>
                  <a:cubicBezTo>
                    <a:pt x="6822" y="674"/>
                    <a:pt x="6827" y="674"/>
                    <a:pt x="6833" y="674"/>
                  </a:cubicBezTo>
                  <a:cubicBezTo>
                    <a:pt x="9055" y="681"/>
                    <a:pt x="10862" y="2489"/>
                    <a:pt x="10868" y="4709"/>
                  </a:cubicBezTo>
                  <a:cubicBezTo>
                    <a:pt x="10872" y="6927"/>
                    <a:pt x="9051" y="8752"/>
                    <a:pt x="6828" y="8753"/>
                  </a:cubicBezTo>
                  <a:cubicBezTo>
                    <a:pt x="4609" y="8753"/>
                    <a:pt x="2786" y="6929"/>
                    <a:pt x="2789" y="4711"/>
                  </a:cubicBezTo>
                  <a:cubicBezTo>
                    <a:pt x="2791" y="2492"/>
                    <a:pt x="4609" y="674"/>
                    <a:pt x="6817" y="674"/>
                  </a:cubicBezTo>
                  <a:close/>
                  <a:moveTo>
                    <a:pt x="2309" y="8780"/>
                  </a:moveTo>
                  <a:cubicBezTo>
                    <a:pt x="2460" y="8931"/>
                    <a:pt x="2615" y="9087"/>
                    <a:pt x="2763" y="9235"/>
                  </a:cubicBezTo>
                  <a:cubicBezTo>
                    <a:pt x="2293" y="9706"/>
                    <a:pt x="1814" y="10185"/>
                    <a:pt x="1343" y="10656"/>
                  </a:cubicBezTo>
                  <a:cubicBezTo>
                    <a:pt x="1192" y="10505"/>
                    <a:pt x="1037" y="10352"/>
                    <a:pt x="887" y="10202"/>
                  </a:cubicBezTo>
                  <a:cubicBezTo>
                    <a:pt x="1358" y="9731"/>
                    <a:pt x="1836" y="9253"/>
                    <a:pt x="2309" y="8780"/>
                  </a:cubicBezTo>
                  <a:close/>
                  <a:moveTo>
                    <a:pt x="6514" y="0"/>
                  </a:moveTo>
                  <a:cubicBezTo>
                    <a:pt x="6482" y="7"/>
                    <a:pt x="6449" y="17"/>
                    <a:pt x="6417" y="20"/>
                  </a:cubicBezTo>
                  <a:cubicBezTo>
                    <a:pt x="5756" y="73"/>
                    <a:pt x="5133" y="264"/>
                    <a:pt x="4556" y="587"/>
                  </a:cubicBezTo>
                  <a:cubicBezTo>
                    <a:pt x="3656" y="1093"/>
                    <a:pt x="2977" y="1811"/>
                    <a:pt x="2548" y="2754"/>
                  </a:cubicBezTo>
                  <a:cubicBezTo>
                    <a:pt x="1997" y="3964"/>
                    <a:pt x="1971" y="5195"/>
                    <a:pt x="2447" y="6434"/>
                  </a:cubicBezTo>
                  <a:cubicBezTo>
                    <a:pt x="2556" y="6718"/>
                    <a:pt x="2707" y="6986"/>
                    <a:pt x="2850" y="7280"/>
                  </a:cubicBezTo>
                  <a:cubicBezTo>
                    <a:pt x="2831" y="7295"/>
                    <a:pt x="2796" y="7318"/>
                    <a:pt x="2767" y="7347"/>
                  </a:cubicBezTo>
                  <a:cubicBezTo>
                    <a:pt x="1907" y="8206"/>
                    <a:pt x="1048" y="9065"/>
                    <a:pt x="189" y="9926"/>
                  </a:cubicBezTo>
                  <a:cubicBezTo>
                    <a:pt x="1" y="10112"/>
                    <a:pt x="2" y="10292"/>
                    <a:pt x="189" y="10480"/>
                  </a:cubicBezTo>
                  <a:cubicBezTo>
                    <a:pt x="471" y="10763"/>
                    <a:pt x="754" y="11045"/>
                    <a:pt x="1038" y="11329"/>
                  </a:cubicBezTo>
                  <a:cubicBezTo>
                    <a:pt x="1148" y="11438"/>
                    <a:pt x="1243" y="11492"/>
                    <a:pt x="1339" y="11492"/>
                  </a:cubicBezTo>
                  <a:cubicBezTo>
                    <a:pt x="1435" y="11492"/>
                    <a:pt x="1531" y="11438"/>
                    <a:pt x="1640" y="11329"/>
                  </a:cubicBezTo>
                  <a:cubicBezTo>
                    <a:pt x="2491" y="10477"/>
                    <a:pt x="3343" y="9627"/>
                    <a:pt x="4193" y="8773"/>
                  </a:cubicBezTo>
                  <a:cubicBezTo>
                    <a:pt x="4224" y="8742"/>
                    <a:pt x="4242" y="8698"/>
                    <a:pt x="4264" y="8659"/>
                  </a:cubicBezTo>
                  <a:cubicBezTo>
                    <a:pt x="4346" y="8716"/>
                    <a:pt x="4394" y="8746"/>
                    <a:pt x="4442" y="8773"/>
                  </a:cubicBezTo>
                  <a:cubicBezTo>
                    <a:pt x="5193" y="9207"/>
                    <a:pt x="5979" y="9427"/>
                    <a:pt x="6800" y="9427"/>
                  </a:cubicBezTo>
                  <a:cubicBezTo>
                    <a:pt x="7139" y="9427"/>
                    <a:pt x="7484" y="9389"/>
                    <a:pt x="7835" y="9313"/>
                  </a:cubicBezTo>
                  <a:cubicBezTo>
                    <a:pt x="8834" y="9098"/>
                    <a:pt x="9673" y="8597"/>
                    <a:pt x="10351" y="7833"/>
                  </a:cubicBezTo>
                  <a:cubicBezTo>
                    <a:pt x="10925" y="7188"/>
                    <a:pt x="11298" y="6440"/>
                    <a:pt x="11456" y="5590"/>
                  </a:cubicBezTo>
                  <a:cubicBezTo>
                    <a:pt x="11491" y="5403"/>
                    <a:pt x="11513" y="5215"/>
                    <a:pt x="11542" y="5027"/>
                  </a:cubicBezTo>
                  <a:lnTo>
                    <a:pt x="11542" y="4399"/>
                  </a:lnTo>
                  <a:cubicBezTo>
                    <a:pt x="11513" y="4208"/>
                    <a:pt x="11491" y="4016"/>
                    <a:pt x="11454" y="3825"/>
                  </a:cubicBezTo>
                  <a:cubicBezTo>
                    <a:pt x="11297" y="2991"/>
                    <a:pt x="10932" y="2256"/>
                    <a:pt x="10374" y="1620"/>
                  </a:cubicBezTo>
                  <a:cubicBezTo>
                    <a:pt x="9684" y="832"/>
                    <a:pt x="8827" y="325"/>
                    <a:pt x="7804" y="104"/>
                  </a:cubicBezTo>
                  <a:cubicBezTo>
                    <a:pt x="7618" y="64"/>
                    <a:pt x="7427" y="49"/>
                    <a:pt x="7239" y="20"/>
                  </a:cubicBezTo>
                  <a:cubicBezTo>
                    <a:pt x="7206" y="16"/>
                    <a:pt x="7175" y="7"/>
                    <a:pt x="7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45"/>
          <p:cNvSpPr/>
          <p:nvPr/>
        </p:nvSpPr>
        <p:spPr>
          <a:xfrm>
            <a:off x="4401600" y="2613449"/>
            <a:ext cx="340800" cy="3408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5"/>
          <p:cNvSpPr txBox="1"/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Can We Fix This?</a:t>
            </a:r>
            <a:endParaRPr/>
          </a:p>
        </p:txBody>
      </p:sp>
      <p:sp>
        <p:nvSpPr>
          <p:cNvPr id="445" name="Google Shape;445;p45"/>
          <p:cNvSpPr txBox="1"/>
          <p:nvPr>
            <p:ph idx="1" type="subTitle"/>
          </p:nvPr>
        </p:nvSpPr>
        <p:spPr>
          <a:xfrm>
            <a:off x="2252400" y="4311925"/>
            <a:ext cx="4639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we present LocateYourWaste!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"/>
          <p:cNvSpPr txBox="1"/>
          <p:nvPr>
            <p:ph type="title"/>
          </p:nvPr>
        </p:nvSpPr>
        <p:spPr>
          <a:xfrm>
            <a:off x="2877713" y="2571743"/>
            <a:ext cx="48348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Website Features</a:t>
            </a:r>
            <a:endParaRPr/>
          </a:p>
        </p:txBody>
      </p:sp>
      <p:sp>
        <p:nvSpPr>
          <p:cNvPr id="451" name="Google Shape;451;p46"/>
          <p:cNvSpPr txBox="1"/>
          <p:nvPr>
            <p:ph idx="2" type="title"/>
          </p:nvPr>
        </p:nvSpPr>
        <p:spPr>
          <a:xfrm>
            <a:off x="670000" y="2681200"/>
            <a:ext cx="1836000" cy="14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pic>
        <p:nvPicPr>
          <p:cNvPr id="452" name="Google Shape;452;p46"/>
          <p:cNvPicPr preferRelativeResize="0"/>
          <p:nvPr/>
        </p:nvPicPr>
        <p:blipFill rotWithShape="1">
          <a:blip r:embed="rId3">
            <a:alphaModFix/>
          </a:blip>
          <a:srcRect b="16560" l="0" r="0" t="16554"/>
          <a:stretch/>
        </p:blipFill>
        <p:spPr>
          <a:xfrm>
            <a:off x="2454150" y="539500"/>
            <a:ext cx="5890800" cy="19701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453" name="Google Shape;453;p46"/>
          <p:cNvSpPr/>
          <p:nvPr/>
        </p:nvSpPr>
        <p:spPr>
          <a:xfrm>
            <a:off x="799050" y="911500"/>
            <a:ext cx="1226100" cy="1226100"/>
          </a:xfrm>
          <a:prstGeom prst="star12">
            <a:avLst>
              <a:gd fmla="val 28431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46"/>
          <p:cNvGrpSpPr/>
          <p:nvPr/>
        </p:nvGrpSpPr>
        <p:grpSpPr>
          <a:xfrm>
            <a:off x="2824375" y="4098182"/>
            <a:ext cx="5386076" cy="231000"/>
            <a:chOff x="-51476" y="3210800"/>
            <a:chExt cx="5386076" cy="231000"/>
          </a:xfrm>
        </p:grpSpPr>
        <p:cxnSp>
          <p:nvCxnSpPr>
            <p:cNvPr id="455" name="Google Shape;455;p46"/>
            <p:cNvCxnSpPr/>
            <p:nvPr/>
          </p:nvCxnSpPr>
          <p:spPr>
            <a:xfrm>
              <a:off x="-51476" y="3326318"/>
              <a:ext cx="5324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6" name="Google Shape;456;p46"/>
            <p:cNvSpPr/>
            <p:nvPr/>
          </p:nvSpPr>
          <p:spPr>
            <a:xfrm>
              <a:off x="5103600" y="3210800"/>
              <a:ext cx="231000" cy="2310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7" name="Google Shape;457;p46"/>
          <p:cNvPicPr preferRelativeResize="0"/>
          <p:nvPr/>
        </p:nvPicPr>
        <p:blipFill rotWithShape="1">
          <a:blip r:embed="rId4">
            <a:alphaModFix/>
          </a:blip>
          <a:srcRect b="8277" l="0" r="0" t="8285"/>
          <a:stretch/>
        </p:blipFill>
        <p:spPr>
          <a:xfrm>
            <a:off x="2454150" y="539500"/>
            <a:ext cx="5890800" cy="19701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"/>
          <p:cNvSpPr/>
          <p:nvPr/>
        </p:nvSpPr>
        <p:spPr>
          <a:xfrm rot="2700000">
            <a:off x="6677332" y="2425065"/>
            <a:ext cx="1151453" cy="1151453"/>
          </a:xfrm>
          <a:prstGeom prst="teardrop">
            <a:avLst>
              <a:gd fmla="val 100000" name="adj"/>
            </a:avLst>
          </a:prstGeom>
          <a:gradFill>
            <a:gsLst>
              <a:gs pos="0">
                <a:schemeClr val="lt2"/>
              </a:gs>
              <a:gs pos="19000">
                <a:srgbClr val="FFFFFF">
                  <a:alpha val="0"/>
                </a:srgbClr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7"/>
          <p:cNvSpPr txBox="1"/>
          <p:nvPr>
            <p:ph type="title"/>
          </p:nvPr>
        </p:nvSpPr>
        <p:spPr>
          <a:xfrm>
            <a:off x="713228" y="542781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LocateYourWaste Provides…</a:t>
            </a:r>
            <a:endParaRPr/>
          </a:p>
        </p:txBody>
      </p:sp>
      <p:sp>
        <p:nvSpPr>
          <p:cNvPr id="464" name="Google Shape;464;p47"/>
          <p:cNvSpPr/>
          <p:nvPr/>
        </p:nvSpPr>
        <p:spPr>
          <a:xfrm rot="2700000">
            <a:off x="1315199" y="2425065"/>
            <a:ext cx="1151453" cy="1151453"/>
          </a:xfrm>
          <a:prstGeom prst="teardrop">
            <a:avLst>
              <a:gd fmla="val 100000" name="adj"/>
            </a:avLst>
          </a:prstGeom>
          <a:gradFill>
            <a:gsLst>
              <a:gs pos="0">
                <a:schemeClr val="lt2"/>
              </a:gs>
              <a:gs pos="19000">
                <a:srgbClr val="FFFFFF">
                  <a:alpha val="0"/>
                </a:srgbClr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7"/>
          <p:cNvSpPr/>
          <p:nvPr/>
        </p:nvSpPr>
        <p:spPr>
          <a:xfrm rot="2700000">
            <a:off x="3102578" y="2425065"/>
            <a:ext cx="1151453" cy="1151453"/>
          </a:xfrm>
          <a:prstGeom prst="teardrop">
            <a:avLst>
              <a:gd fmla="val 100000" name="adj"/>
            </a:avLst>
          </a:prstGeom>
          <a:gradFill>
            <a:gsLst>
              <a:gs pos="0">
                <a:schemeClr val="lt2"/>
              </a:gs>
              <a:gs pos="19000">
                <a:srgbClr val="FFFFFF">
                  <a:alpha val="0"/>
                </a:srgbClr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"/>
          <p:cNvSpPr/>
          <p:nvPr/>
        </p:nvSpPr>
        <p:spPr>
          <a:xfrm rot="2700000">
            <a:off x="4889957" y="2425065"/>
            <a:ext cx="1151453" cy="1151453"/>
          </a:xfrm>
          <a:prstGeom prst="teardrop">
            <a:avLst>
              <a:gd fmla="val 100000" name="adj"/>
            </a:avLst>
          </a:prstGeom>
          <a:gradFill>
            <a:gsLst>
              <a:gs pos="0">
                <a:schemeClr val="lt2"/>
              </a:gs>
              <a:gs pos="19000">
                <a:srgbClr val="FFFFFF">
                  <a:alpha val="0"/>
                </a:srgbClr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47"/>
          <p:cNvCxnSpPr>
            <a:stCxn id="464" idx="7"/>
            <a:endCxn id="465" idx="3"/>
          </p:cNvCxnSpPr>
          <p:nvPr/>
        </p:nvCxnSpPr>
        <p:spPr>
          <a:xfrm>
            <a:off x="2705125" y="3000791"/>
            <a:ext cx="397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47"/>
          <p:cNvCxnSpPr>
            <a:stCxn id="465" idx="7"/>
            <a:endCxn id="466" idx="3"/>
          </p:cNvCxnSpPr>
          <p:nvPr/>
        </p:nvCxnSpPr>
        <p:spPr>
          <a:xfrm>
            <a:off x="4492504" y="3000791"/>
            <a:ext cx="397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47"/>
          <p:cNvCxnSpPr>
            <a:stCxn id="466" idx="7"/>
            <a:endCxn id="470" idx="1"/>
          </p:cNvCxnSpPr>
          <p:nvPr/>
        </p:nvCxnSpPr>
        <p:spPr>
          <a:xfrm>
            <a:off x="6279883" y="3000791"/>
            <a:ext cx="397500" cy="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47"/>
          <p:cNvSpPr txBox="1"/>
          <p:nvPr/>
        </p:nvSpPr>
        <p:spPr>
          <a:xfrm>
            <a:off x="1315231" y="2780709"/>
            <a:ext cx="115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1</a:t>
            </a:r>
            <a:endParaRPr b="1" sz="21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470" name="Google Shape;470;p47"/>
          <p:cNvSpPr txBox="1"/>
          <p:nvPr/>
        </p:nvSpPr>
        <p:spPr>
          <a:xfrm>
            <a:off x="6677381" y="2780709"/>
            <a:ext cx="115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4</a:t>
            </a:r>
            <a:endParaRPr b="1" sz="21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472" name="Google Shape;472;p47"/>
          <p:cNvSpPr txBox="1"/>
          <p:nvPr/>
        </p:nvSpPr>
        <p:spPr>
          <a:xfrm>
            <a:off x="3102606" y="2780709"/>
            <a:ext cx="115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  <a:endParaRPr b="1" sz="21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473" name="Google Shape;473;p47"/>
          <p:cNvSpPr txBox="1"/>
          <p:nvPr/>
        </p:nvSpPr>
        <p:spPr>
          <a:xfrm>
            <a:off x="4889994" y="2780709"/>
            <a:ext cx="115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3</a:t>
            </a:r>
            <a:endParaRPr b="1" sz="21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474" name="Google Shape;474;p47"/>
          <p:cNvCxnSpPr>
            <a:stCxn id="464" idx="1"/>
            <a:endCxn id="475" idx="0"/>
          </p:cNvCxnSpPr>
          <p:nvPr/>
        </p:nvCxnSpPr>
        <p:spPr>
          <a:xfrm>
            <a:off x="1890925" y="3576518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76" name="Google Shape;476;p47"/>
          <p:cNvCxnSpPr>
            <a:stCxn id="466" idx="1"/>
            <a:endCxn id="477" idx="0"/>
          </p:cNvCxnSpPr>
          <p:nvPr/>
        </p:nvCxnSpPr>
        <p:spPr>
          <a:xfrm>
            <a:off x="5465683" y="3576518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78" name="Google Shape;478;p47"/>
          <p:cNvCxnSpPr>
            <a:stCxn id="479" idx="0"/>
            <a:endCxn id="480" idx="2"/>
          </p:cNvCxnSpPr>
          <p:nvPr/>
        </p:nvCxnSpPr>
        <p:spPr>
          <a:xfrm rot="10800000">
            <a:off x="7253069" y="2193292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81" name="Google Shape;481;p47"/>
          <p:cNvCxnSpPr>
            <a:stCxn id="465" idx="5"/>
            <a:endCxn id="482" idx="2"/>
          </p:cNvCxnSpPr>
          <p:nvPr/>
        </p:nvCxnSpPr>
        <p:spPr>
          <a:xfrm rot="10800000">
            <a:off x="3678304" y="2193165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475" name="Google Shape;475;p47"/>
          <p:cNvSpPr txBox="1"/>
          <p:nvPr/>
        </p:nvSpPr>
        <p:spPr>
          <a:xfrm>
            <a:off x="861331" y="3808347"/>
            <a:ext cx="20592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Provide a </a:t>
            </a:r>
            <a:r>
              <a:rPr b="1" lang="es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one-stop shop</a:t>
            </a:r>
            <a:r>
              <a:rPr lang="es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to all relevant NYC waste, recycling, &amp; cleanliness information</a:t>
            </a:r>
            <a:endParaRPr sz="11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477" name="Google Shape;477;p47"/>
          <p:cNvSpPr txBox="1"/>
          <p:nvPr/>
        </p:nvSpPr>
        <p:spPr>
          <a:xfrm>
            <a:off x="4436090" y="3808347"/>
            <a:ext cx="20592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Produce</a:t>
            </a:r>
            <a:r>
              <a:rPr lang="es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up-to-date visualizations &amp; analysis of </a:t>
            </a:r>
            <a:r>
              <a:rPr b="1" lang="es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each borough</a:t>
            </a:r>
            <a:r>
              <a:rPr lang="es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’s waste, recycling, &amp; cleanliness</a:t>
            </a:r>
            <a:endParaRPr sz="11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482" name="Google Shape;482;p47"/>
          <p:cNvSpPr txBox="1"/>
          <p:nvPr/>
        </p:nvSpPr>
        <p:spPr>
          <a:xfrm>
            <a:off x="2648710" y="1379392"/>
            <a:ext cx="20592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Produce up-to-date </a:t>
            </a:r>
            <a:r>
              <a:rPr b="1" lang="es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visualizations &amp; analysis</a:t>
            </a:r>
            <a:r>
              <a:rPr lang="es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of </a:t>
            </a:r>
            <a:r>
              <a:rPr b="1" lang="es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NYC</a:t>
            </a:r>
            <a:r>
              <a:rPr lang="es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’s waste, recycling, &amp; cleanliness </a:t>
            </a:r>
            <a:r>
              <a:rPr b="1" lang="es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 a whole </a:t>
            </a:r>
            <a:endParaRPr b="1"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0" name="Google Shape;480;p47"/>
          <p:cNvSpPr txBox="1"/>
          <p:nvPr/>
        </p:nvSpPr>
        <p:spPr>
          <a:xfrm>
            <a:off x="6223469" y="1379392"/>
            <a:ext cx="20592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Allow users to </a:t>
            </a:r>
            <a:r>
              <a:rPr b="1" lang="es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find specialized waste drop-off locations</a:t>
            </a:r>
            <a:r>
              <a:rPr lang="es" sz="11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near them</a:t>
            </a:r>
            <a:endParaRPr sz="11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483" name="Google Shape;483;p47"/>
          <p:cNvSpPr/>
          <p:nvPr/>
        </p:nvSpPr>
        <p:spPr>
          <a:xfrm>
            <a:off x="448328" y="2730050"/>
            <a:ext cx="529800" cy="548700"/>
          </a:xfrm>
          <a:prstGeom prst="star12">
            <a:avLst>
              <a:gd fmla="val 28431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7"/>
          <p:cNvSpPr/>
          <p:nvPr/>
        </p:nvSpPr>
        <p:spPr>
          <a:xfrm>
            <a:off x="3562804" y="3985732"/>
            <a:ext cx="231000" cy="2310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7"/>
          <p:cNvSpPr/>
          <p:nvPr/>
        </p:nvSpPr>
        <p:spPr>
          <a:xfrm>
            <a:off x="7137588" y="3985732"/>
            <a:ext cx="231000" cy="2310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7"/>
          <p:cNvSpPr/>
          <p:nvPr/>
        </p:nvSpPr>
        <p:spPr>
          <a:xfrm>
            <a:off x="1775413" y="1741132"/>
            <a:ext cx="231000" cy="2310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7"/>
          <p:cNvSpPr/>
          <p:nvPr/>
        </p:nvSpPr>
        <p:spPr>
          <a:xfrm>
            <a:off x="5350196" y="1741132"/>
            <a:ext cx="231000" cy="2310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7"/>
          <p:cNvSpPr/>
          <p:nvPr/>
        </p:nvSpPr>
        <p:spPr>
          <a:xfrm>
            <a:off x="8165878" y="2730050"/>
            <a:ext cx="529800" cy="548700"/>
          </a:xfrm>
          <a:prstGeom prst="star12">
            <a:avLst>
              <a:gd fmla="val 28431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rm Machinery Manufacturer Business Plan by Slidesgo">
  <a:themeElements>
    <a:clrScheme name="Simple Light">
      <a:dk1>
        <a:srgbClr val="403F49"/>
      </a:dk1>
      <a:lt1>
        <a:srgbClr val="3C751F"/>
      </a:lt1>
      <a:dk2>
        <a:srgbClr val="AAC59D"/>
      </a:dk2>
      <a:lt2>
        <a:srgbClr val="F8F3F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03F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