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89" r:id="rId4"/>
    <p:sldId id="258" r:id="rId5"/>
    <p:sldId id="265" r:id="rId6"/>
    <p:sldId id="290" r:id="rId7"/>
    <p:sldId id="264" r:id="rId8"/>
    <p:sldId id="266" r:id="rId9"/>
    <p:sldId id="259" r:id="rId10"/>
    <p:sldId id="291" r:id="rId11"/>
    <p:sldId id="267" r:id="rId12"/>
    <p:sldId id="287"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278776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357628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8694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373691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1387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3624844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1165979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264007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77496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0F66F1-A7D9-4BB0-985A-23E9288347B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1582916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0F66F1-A7D9-4BB0-985A-23E9288347B0}"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340390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0F66F1-A7D9-4BB0-985A-23E9288347B0}"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107451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0F66F1-A7D9-4BB0-985A-23E9288347B0}"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206783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F66F1-A7D9-4BB0-985A-23E9288347B0}"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407144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0F66F1-A7D9-4BB0-985A-23E9288347B0}"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222816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0F66F1-A7D9-4BB0-985A-23E9288347B0}"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51028-C6D6-4BFC-A867-C6FC422AD51F}" type="slidenum">
              <a:rPr lang="en-US" smtClean="0"/>
              <a:t>‹#›</a:t>
            </a:fld>
            <a:endParaRPr lang="en-US"/>
          </a:p>
        </p:txBody>
      </p:sp>
    </p:spTree>
    <p:extLst>
      <p:ext uri="{BB962C8B-B14F-4D97-AF65-F5344CB8AC3E}">
        <p14:creationId xmlns:p14="http://schemas.microsoft.com/office/powerpoint/2010/main" val="313834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0F66F1-A7D9-4BB0-985A-23E9288347B0}" type="datetimeFigureOut">
              <a:rPr lang="en-US" smtClean="0"/>
              <a:t>3/26/2024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E51028-C6D6-4BFC-A867-C6FC422AD51F}" type="slidenum">
              <a:rPr lang="en-US" smtClean="0"/>
              <a:t>‹#›</a:t>
            </a:fld>
            <a:endParaRPr lang="en-US"/>
          </a:p>
        </p:txBody>
      </p:sp>
    </p:spTree>
    <p:extLst>
      <p:ext uri="{BB962C8B-B14F-4D97-AF65-F5344CB8AC3E}">
        <p14:creationId xmlns:p14="http://schemas.microsoft.com/office/powerpoint/2010/main" val="22742665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964" y="1391479"/>
            <a:ext cx="9740349" cy="3109135"/>
          </a:xfrm>
        </p:spPr>
        <p:txBody>
          <a:bodyPr>
            <a:normAutofit/>
          </a:bodyPr>
          <a:lstStyle/>
          <a:p>
            <a:pPr algn="ctr"/>
            <a:r>
              <a:rPr lang="en-US" b="1" dirty="0" smtClean="0"/>
              <a:t>INDIAN </a:t>
            </a:r>
            <a:r>
              <a:rPr lang="en-US" b="1" dirty="0" smtClean="0"/>
              <a:t>AGRICULTURE ANALYSIS USING</a:t>
            </a:r>
            <a:br>
              <a:rPr lang="en-US" b="1" dirty="0" smtClean="0"/>
            </a:br>
            <a:r>
              <a:rPr lang="en-US" b="1" dirty="0" smtClean="0"/>
              <a:t> POWER BI</a:t>
            </a:r>
            <a:endParaRPr lang="en-US" b="1" dirty="0"/>
          </a:p>
        </p:txBody>
      </p:sp>
      <p:sp>
        <p:nvSpPr>
          <p:cNvPr id="3" name="Subtitle 2"/>
          <p:cNvSpPr>
            <a:spLocks noGrp="1"/>
          </p:cNvSpPr>
          <p:nvPr>
            <p:ph type="subTitle" idx="1"/>
          </p:nvPr>
        </p:nvSpPr>
        <p:spPr>
          <a:xfrm>
            <a:off x="4035286" y="5711687"/>
            <a:ext cx="3498574" cy="635241"/>
          </a:xfrm>
        </p:spPr>
        <p:txBody>
          <a:bodyPr>
            <a:noAutofit/>
          </a:bodyPr>
          <a:lstStyle/>
          <a:p>
            <a:r>
              <a:rPr lang="en-US" sz="2400" b="1" dirty="0" smtClean="0"/>
              <a:t>By Himanshi Sahu</a:t>
            </a:r>
            <a:endParaRPr lang="en-US" sz="2400" b="1" dirty="0"/>
          </a:p>
        </p:txBody>
      </p:sp>
    </p:spTree>
    <p:extLst>
      <p:ext uri="{BB962C8B-B14F-4D97-AF65-F5344CB8AC3E}">
        <p14:creationId xmlns:p14="http://schemas.microsoft.com/office/powerpoint/2010/main" val="20549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0191" y="1510748"/>
            <a:ext cx="7142922" cy="3693319"/>
          </a:xfrm>
          <a:prstGeom prst="rect">
            <a:avLst/>
          </a:prstGeom>
          <a:noFill/>
        </p:spPr>
        <p:txBody>
          <a:bodyPr wrap="square" rtlCol="0">
            <a:spAutoFit/>
          </a:bodyPr>
          <a:lstStyle/>
          <a:p>
            <a:r>
              <a:rPr lang="en-US" dirty="0"/>
              <a:t>State-level </a:t>
            </a:r>
            <a:r>
              <a:rPr lang="en-US" dirty="0" err="1"/>
              <a:t>Comparison:In</a:t>
            </a:r>
            <a:r>
              <a:rPr lang="en-US" dirty="0"/>
              <a:t> addition to district-wise analysis, we compared agricultural practices and outcomes at the state level to identify broader patterns and </a:t>
            </a:r>
            <a:r>
              <a:rPr lang="en-US" dirty="0" err="1"/>
              <a:t>trends.State</a:t>
            </a:r>
            <a:r>
              <a:rPr lang="en-US" dirty="0"/>
              <a:t>-level comparisons allowed us to assess the overall performance of agricultural sectors in different states and regions</a:t>
            </a:r>
            <a:r>
              <a:rPr lang="en-US" dirty="0" smtClean="0"/>
              <a:t>.</a:t>
            </a:r>
          </a:p>
          <a:p>
            <a:endParaRPr lang="en-US" dirty="0"/>
          </a:p>
          <a:p>
            <a:r>
              <a:rPr lang="en-US" dirty="0" smtClean="0"/>
              <a:t>Identification </a:t>
            </a:r>
            <a:r>
              <a:rPr lang="en-US" dirty="0"/>
              <a:t>of </a:t>
            </a:r>
            <a:r>
              <a:rPr lang="en-US" dirty="0" err="1"/>
              <a:t>Disparities:By</a:t>
            </a:r>
            <a:r>
              <a:rPr lang="en-US" dirty="0"/>
              <a:t> analyzing the data, we were able to identify disparities and variations in agricultural practices and outcomes across </a:t>
            </a:r>
            <a:r>
              <a:rPr lang="en-US" dirty="0" err="1"/>
              <a:t>regions.These</a:t>
            </a:r>
            <a:r>
              <a:rPr lang="en-US" dirty="0"/>
              <a:t> disparities may be influenced by factors such as geographical features, climate conditions, agricultural policies, and socio-economic factors.</a:t>
            </a:r>
          </a:p>
          <a:p>
            <a:endParaRPr lang="en-US" dirty="0"/>
          </a:p>
        </p:txBody>
      </p:sp>
    </p:spTree>
    <p:extLst>
      <p:ext uri="{BB962C8B-B14F-4D97-AF65-F5344CB8AC3E}">
        <p14:creationId xmlns:p14="http://schemas.microsoft.com/office/powerpoint/2010/main" val="362924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7183" y="834887"/>
            <a:ext cx="7036904" cy="5170646"/>
          </a:xfrm>
          <a:prstGeom prst="rect">
            <a:avLst/>
          </a:prstGeom>
          <a:noFill/>
        </p:spPr>
        <p:txBody>
          <a:bodyPr wrap="square" rtlCol="0">
            <a:spAutoFit/>
          </a:bodyPr>
          <a:lstStyle/>
          <a:p>
            <a:r>
              <a:rPr lang="en-US" sz="2400" b="1" dirty="0" smtClean="0">
                <a:solidFill>
                  <a:schemeClr val="accent3">
                    <a:lumMod val="75000"/>
                  </a:schemeClr>
                </a:solidFill>
              </a:rPr>
              <a:t>Conclusion:</a:t>
            </a:r>
          </a:p>
          <a:p>
            <a:endParaRPr lang="en-US" dirty="0"/>
          </a:p>
          <a:p>
            <a:r>
              <a:rPr lang="en-US" dirty="0" smtClean="0"/>
              <a:t>Summarize </a:t>
            </a:r>
            <a:r>
              <a:rPr lang="en-US" dirty="0"/>
              <a:t>the key findings and insights derived from the analysis, highlighting significant trends, patterns, and disparities observed in Indian </a:t>
            </a:r>
            <a:r>
              <a:rPr lang="en-US" dirty="0" err="1"/>
              <a:t>agriculture.Emphasize</a:t>
            </a:r>
            <a:r>
              <a:rPr lang="en-US" dirty="0"/>
              <a:t> the importance of data-driven decision-making in addressing the challenges faced by the agriculture sector</a:t>
            </a:r>
            <a:r>
              <a:rPr lang="en-US" dirty="0" smtClean="0"/>
              <a:t>.</a:t>
            </a:r>
          </a:p>
          <a:p>
            <a:endParaRPr lang="en-US" dirty="0"/>
          </a:p>
          <a:p>
            <a:r>
              <a:rPr lang="en-US" dirty="0" err="1" smtClean="0"/>
              <a:t>Impact:Reflect</a:t>
            </a:r>
            <a:r>
              <a:rPr lang="en-US" dirty="0" smtClean="0"/>
              <a:t> </a:t>
            </a:r>
            <a:r>
              <a:rPr lang="en-US" dirty="0"/>
              <a:t>on the potential impact of our analysis and recommendations on the agriculture sector in </a:t>
            </a:r>
            <a:r>
              <a:rPr lang="en-US" dirty="0" err="1"/>
              <a:t>India.Discuss</a:t>
            </a:r>
            <a:r>
              <a:rPr lang="en-US" dirty="0"/>
              <a:t> how the insights provided can contribute to promoting sustainable farming practices, improving productivity, and ensuring food security</a:t>
            </a:r>
            <a:r>
              <a:rPr lang="en-US" dirty="0" smtClean="0"/>
              <a:t>.</a:t>
            </a:r>
          </a:p>
          <a:p>
            <a:endParaRPr lang="en-US" dirty="0"/>
          </a:p>
          <a:p>
            <a:r>
              <a:rPr lang="en-US" dirty="0" smtClean="0"/>
              <a:t>Future </a:t>
            </a:r>
            <a:r>
              <a:rPr lang="en-US" dirty="0" err="1"/>
              <a:t>Directions:Suggest</a:t>
            </a:r>
            <a:r>
              <a:rPr lang="en-US" dirty="0"/>
              <a:t> potential areas for further research or analysis to build upon the findings of this </a:t>
            </a:r>
            <a:r>
              <a:rPr lang="en-US" dirty="0" err="1"/>
              <a:t>project.Highlight</a:t>
            </a:r>
            <a:r>
              <a:rPr lang="en-US" dirty="0"/>
              <a:t> opportunities for future projects aimed at addressing emerging challenges and opportunities in Indian </a:t>
            </a:r>
            <a:r>
              <a:rPr lang="en-US" dirty="0" smtClean="0"/>
              <a:t>agriculture.</a:t>
            </a:r>
            <a:endParaRPr lang="en-US" dirty="0"/>
          </a:p>
        </p:txBody>
      </p:sp>
    </p:spTree>
    <p:extLst>
      <p:ext uri="{BB962C8B-B14F-4D97-AF65-F5344CB8AC3E}">
        <p14:creationId xmlns:p14="http://schemas.microsoft.com/office/powerpoint/2010/main" val="383536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5644" b="39517"/>
          <a:stretch/>
        </p:blipFill>
        <p:spPr>
          <a:xfrm>
            <a:off x="1192697" y="410816"/>
            <a:ext cx="9594574" cy="6016487"/>
          </a:xfrm>
          <a:prstGeom prst="rect">
            <a:avLst/>
          </a:prstGeom>
        </p:spPr>
      </p:pic>
    </p:spTree>
    <p:extLst>
      <p:ext uri="{BB962C8B-B14F-4D97-AF65-F5344CB8AC3E}">
        <p14:creationId xmlns:p14="http://schemas.microsoft.com/office/powerpoint/2010/main" val="369556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1166" y="2385392"/>
            <a:ext cx="7275442" cy="1569660"/>
          </a:xfrm>
          <a:prstGeom prst="rect">
            <a:avLst/>
          </a:prstGeom>
          <a:noFill/>
        </p:spPr>
        <p:txBody>
          <a:bodyPr wrap="square" rtlCol="0">
            <a:spAutoFit/>
          </a:bodyPr>
          <a:lstStyle/>
          <a:p>
            <a:pPr algn="ctr"/>
            <a:r>
              <a:rPr lang="en-US" sz="9600" dirty="0" smtClean="0"/>
              <a:t>THANK YOU</a:t>
            </a:r>
            <a:endParaRPr lang="en-US" sz="9600" dirty="0"/>
          </a:p>
        </p:txBody>
      </p:sp>
    </p:spTree>
    <p:extLst>
      <p:ext uri="{BB962C8B-B14F-4D97-AF65-F5344CB8AC3E}">
        <p14:creationId xmlns:p14="http://schemas.microsoft.com/office/powerpoint/2010/main" val="250914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9131" y="689115"/>
            <a:ext cx="8189843" cy="5539978"/>
          </a:xfrm>
          <a:prstGeom prst="rect">
            <a:avLst/>
          </a:prstGeom>
          <a:noFill/>
        </p:spPr>
        <p:txBody>
          <a:bodyPr wrap="square" rtlCol="0">
            <a:spAutoFit/>
          </a:bodyPr>
          <a:lstStyle/>
          <a:p>
            <a:r>
              <a:rPr lang="en-US" sz="2400" b="1" dirty="0">
                <a:solidFill>
                  <a:schemeClr val="accent3">
                    <a:lumMod val="75000"/>
                  </a:schemeClr>
                </a:solidFill>
              </a:rPr>
              <a:t>Problem Statement</a:t>
            </a:r>
            <a:r>
              <a:rPr lang="en-US" sz="2400" b="1" dirty="0" smtClean="0">
                <a:solidFill>
                  <a:schemeClr val="accent3">
                    <a:lumMod val="75000"/>
                  </a:schemeClr>
                </a:solidFill>
              </a:rPr>
              <a:t>:</a:t>
            </a:r>
          </a:p>
          <a:p>
            <a:endParaRPr lang="en-US" sz="2400" b="1" dirty="0">
              <a:solidFill>
                <a:schemeClr val="accent3">
                  <a:lumMod val="75000"/>
                </a:schemeClr>
              </a:solidFill>
            </a:endParaRPr>
          </a:p>
          <a:p>
            <a:r>
              <a:rPr lang="en-US" dirty="0"/>
              <a:t>This internship project aims to conduct a comprehensive analysis of Indian agriculture, focusing on</a:t>
            </a:r>
          </a:p>
          <a:p>
            <a:r>
              <a:rPr lang="en-US" dirty="0"/>
              <a:t>district-wise and year-wise data. The dataset provides detailed information on various crops, their areas,</a:t>
            </a:r>
          </a:p>
          <a:p>
            <a:r>
              <a:rPr lang="en-US" dirty="0"/>
              <a:t>production, and yields across different districts and years. The goal is to leverage Power BI to create</a:t>
            </a:r>
          </a:p>
          <a:p>
            <a:r>
              <a:rPr lang="en-US" dirty="0"/>
              <a:t>interactive visualizations that uncover trends, patterns, and disparities in agricultural practices, enabling</a:t>
            </a:r>
          </a:p>
          <a:p>
            <a:r>
              <a:rPr lang="en-US" dirty="0"/>
              <a:t>stakeholders to make informed decisions for sustainable farming and resource allocation</a:t>
            </a:r>
            <a:r>
              <a:rPr lang="en-US" dirty="0" smtClean="0"/>
              <a:t>.</a:t>
            </a:r>
          </a:p>
          <a:p>
            <a:endParaRPr lang="en-US" dirty="0"/>
          </a:p>
          <a:p>
            <a:r>
              <a:rPr lang="en-US" dirty="0"/>
              <a:t>Dataset Description:</a:t>
            </a:r>
          </a:p>
          <a:p>
            <a:r>
              <a:rPr lang="en-US" dirty="0"/>
              <a:t>The dataset encompasses a wide range of agricultural variables, including crop areas, production</a:t>
            </a:r>
          </a:p>
          <a:p>
            <a:r>
              <a:rPr lang="en-US" dirty="0"/>
              <a:t>quantities, and yields for different crops such as rice, wheat, sorghum, millets, pulses, oilseeds, sugarcane,</a:t>
            </a:r>
          </a:p>
          <a:p>
            <a:r>
              <a:rPr lang="en-US" dirty="0"/>
              <a:t>and more.</a:t>
            </a:r>
            <a:endParaRPr lang="en-US" dirty="0"/>
          </a:p>
        </p:txBody>
      </p:sp>
    </p:spTree>
    <p:extLst>
      <p:ext uri="{BB962C8B-B14F-4D97-AF65-F5344CB8AC3E}">
        <p14:creationId xmlns:p14="http://schemas.microsoft.com/office/powerpoint/2010/main" val="198458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5391" y="1046922"/>
            <a:ext cx="7209182" cy="3785652"/>
          </a:xfrm>
          <a:prstGeom prst="rect">
            <a:avLst/>
          </a:prstGeom>
          <a:noFill/>
        </p:spPr>
        <p:txBody>
          <a:bodyPr wrap="square" rtlCol="0">
            <a:spAutoFit/>
          </a:bodyPr>
          <a:lstStyle/>
          <a:p>
            <a:r>
              <a:rPr lang="en-US" sz="2400" b="1" dirty="0">
                <a:solidFill>
                  <a:schemeClr val="accent3">
                    <a:lumMod val="75000"/>
                  </a:schemeClr>
                </a:solidFill>
              </a:rPr>
              <a:t>Deliverables</a:t>
            </a:r>
            <a:r>
              <a:rPr lang="en-US" sz="2400" b="1" dirty="0" smtClean="0">
                <a:solidFill>
                  <a:schemeClr val="accent3">
                    <a:lumMod val="75000"/>
                  </a:schemeClr>
                </a:solidFill>
              </a:rPr>
              <a:t>:</a:t>
            </a:r>
          </a:p>
          <a:p>
            <a:endParaRPr lang="en-US" dirty="0"/>
          </a:p>
          <a:p>
            <a:pPr marL="285750" indent="-285750">
              <a:buFontTx/>
              <a:buChar char="-"/>
            </a:pPr>
            <a:r>
              <a:rPr lang="en-US" dirty="0" smtClean="0"/>
              <a:t>Interactive </a:t>
            </a:r>
            <a:r>
              <a:rPr lang="en-US" dirty="0"/>
              <a:t>Power BI dashboards providing insights into year-wise and district-wise agricultural patterns</a:t>
            </a:r>
            <a:r>
              <a:rPr lang="en-US" dirty="0" smtClean="0"/>
              <a:t>.</a:t>
            </a:r>
          </a:p>
          <a:p>
            <a:pPr marL="285750" indent="-285750">
              <a:buFontTx/>
              <a:buChar char="-"/>
            </a:pPr>
            <a:endParaRPr lang="en-US" dirty="0"/>
          </a:p>
          <a:p>
            <a:pPr marL="285750" indent="-285750">
              <a:buFontTx/>
              <a:buChar char="-"/>
            </a:pPr>
            <a:r>
              <a:rPr lang="en-US" dirty="0" smtClean="0"/>
              <a:t>Visualizations </a:t>
            </a:r>
            <a:r>
              <a:rPr lang="en-US" dirty="0"/>
              <a:t>depicting trends in major crops and their variations over time</a:t>
            </a:r>
            <a:r>
              <a:rPr lang="en-US" dirty="0" smtClean="0"/>
              <a:t>.</a:t>
            </a:r>
          </a:p>
          <a:p>
            <a:pPr marL="285750" indent="-285750">
              <a:buFontTx/>
              <a:buChar char="-"/>
            </a:pPr>
            <a:endParaRPr lang="en-US" dirty="0"/>
          </a:p>
          <a:p>
            <a:pPr marL="285750" indent="-285750">
              <a:buFontTx/>
              <a:buChar char="-"/>
            </a:pPr>
            <a:r>
              <a:rPr lang="en-US" dirty="0" smtClean="0"/>
              <a:t>Reports </a:t>
            </a:r>
            <a:r>
              <a:rPr lang="en-US" dirty="0"/>
              <a:t>on regional disparities, seasonal patterns, and the impact of external factors</a:t>
            </a:r>
            <a:r>
              <a:rPr lang="en-US" dirty="0" smtClean="0"/>
              <a:t>.</a:t>
            </a:r>
          </a:p>
          <a:p>
            <a:pPr marL="285750" indent="-285750">
              <a:buFontTx/>
              <a:buChar char="-"/>
            </a:pPr>
            <a:endParaRPr lang="en-US" dirty="0"/>
          </a:p>
          <a:p>
            <a:pPr marL="285750" indent="-285750">
              <a:buFontTx/>
              <a:buChar char="-"/>
            </a:pPr>
            <a:r>
              <a:rPr lang="en-US" dirty="0" smtClean="0"/>
              <a:t>Recommendations </a:t>
            </a:r>
            <a:r>
              <a:rPr lang="en-US" dirty="0"/>
              <a:t>for policymakers and stakeholders in the </a:t>
            </a:r>
            <a:r>
              <a:rPr lang="en-US" dirty="0" smtClean="0"/>
              <a:t>  </a:t>
            </a:r>
          </a:p>
          <a:p>
            <a:r>
              <a:rPr lang="en-US" dirty="0"/>
              <a:t> </a:t>
            </a:r>
            <a:r>
              <a:rPr lang="en-US" dirty="0" smtClean="0"/>
              <a:t>   agriculture </a:t>
            </a:r>
            <a:r>
              <a:rPr lang="en-US" dirty="0"/>
              <a:t>sector.</a:t>
            </a:r>
          </a:p>
        </p:txBody>
      </p:sp>
    </p:spTree>
    <p:extLst>
      <p:ext uri="{BB962C8B-B14F-4D97-AF65-F5344CB8AC3E}">
        <p14:creationId xmlns:p14="http://schemas.microsoft.com/office/powerpoint/2010/main" val="165045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7826" y="1441461"/>
            <a:ext cx="8600661" cy="4801314"/>
          </a:xfrm>
          <a:prstGeom prst="rect">
            <a:avLst/>
          </a:prstGeom>
          <a:noFill/>
        </p:spPr>
        <p:txBody>
          <a:bodyPr wrap="square" rtlCol="0">
            <a:spAutoFit/>
          </a:bodyPr>
          <a:lstStyle/>
          <a:p>
            <a:r>
              <a:rPr lang="en-US" dirty="0" smtClean="0"/>
              <a:t>Agriculture </a:t>
            </a:r>
            <a:r>
              <a:rPr lang="en-US" dirty="0"/>
              <a:t>plays a crucial role in India's economy, contributing significantly to employment, livelihoods, and food security. However, the sector faces various challenges, including climate change, land degradation, and resource constraints. </a:t>
            </a:r>
            <a:r>
              <a:rPr lang="en-US" dirty="0" smtClean="0"/>
              <a:t>Over this </a:t>
            </a:r>
            <a:r>
              <a:rPr lang="en-US" dirty="0"/>
              <a:t>project, we </a:t>
            </a:r>
            <a:r>
              <a:rPr lang="en-US" dirty="0" smtClean="0"/>
              <a:t>deal with </a:t>
            </a:r>
            <a:r>
              <a:rPr lang="en-US" dirty="0"/>
              <a:t>delved into district-wise and year-wise agricultural data, exploring a wide range of variables such as crop areas, production quantities, and yields. Our goal has been to uncover trends, patterns, and disparities in agricultural practices, with the ultimate aim of providing valuable insights to stakeholders in the agriculture </a:t>
            </a:r>
            <a:r>
              <a:rPr lang="en-US" dirty="0" smtClean="0"/>
              <a:t>sector .</a:t>
            </a:r>
          </a:p>
          <a:p>
            <a:r>
              <a:rPr lang="en-US" dirty="0" smtClean="0"/>
              <a:t> </a:t>
            </a:r>
          </a:p>
          <a:p>
            <a:r>
              <a:rPr lang="en-US" dirty="0" smtClean="0"/>
              <a:t>Through </a:t>
            </a:r>
            <a:r>
              <a:rPr lang="en-US" dirty="0"/>
              <a:t>the use of Power BI, we have created interactive visualizations that not only showcase the current state of Indian agriculture but also provide actionable insights for policymakers, researchers, and </a:t>
            </a:r>
            <a:r>
              <a:rPr lang="en-US" dirty="0" smtClean="0"/>
              <a:t>practitioners </a:t>
            </a:r>
            <a:r>
              <a:rPr lang="en-US" dirty="0"/>
              <a:t>we will take you through our journey of data exploration, crop-specific analysis, identification of regional disparities, exploration of seasonal patterns, investigation of external factors' impact, analysis of fruits and vegetables cultivation trends, and derivation of sustainable </a:t>
            </a:r>
            <a:r>
              <a:rPr lang="en-US" dirty="0" smtClean="0"/>
              <a:t>farming</a:t>
            </a:r>
            <a:endParaRPr lang="en-US" dirty="0"/>
          </a:p>
        </p:txBody>
      </p:sp>
      <p:sp>
        <p:nvSpPr>
          <p:cNvPr id="4" name="TextBox 3"/>
          <p:cNvSpPr txBox="1"/>
          <p:nvPr/>
        </p:nvSpPr>
        <p:spPr>
          <a:xfrm>
            <a:off x="4744280" y="795131"/>
            <a:ext cx="2623929" cy="461665"/>
          </a:xfrm>
          <a:prstGeom prst="rect">
            <a:avLst/>
          </a:prstGeom>
          <a:noFill/>
        </p:spPr>
        <p:txBody>
          <a:bodyPr wrap="square" rtlCol="0">
            <a:spAutoFit/>
          </a:bodyPr>
          <a:lstStyle/>
          <a:p>
            <a:r>
              <a:rPr lang="en-US" sz="2400" b="1" dirty="0" smtClean="0">
                <a:solidFill>
                  <a:schemeClr val="accent3">
                    <a:lumMod val="75000"/>
                  </a:schemeClr>
                </a:solidFill>
              </a:rPr>
              <a:t>INTRODUCTION</a:t>
            </a:r>
          </a:p>
        </p:txBody>
      </p:sp>
    </p:spTree>
    <p:extLst>
      <p:ext uri="{BB962C8B-B14F-4D97-AF65-F5344CB8AC3E}">
        <p14:creationId xmlns:p14="http://schemas.microsoft.com/office/powerpoint/2010/main" val="133488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1322" y="1192696"/>
            <a:ext cx="7765774" cy="4616648"/>
          </a:xfrm>
          <a:prstGeom prst="rect">
            <a:avLst/>
          </a:prstGeom>
          <a:noFill/>
        </p:spPr>
        <p:txBody>
          <a:bodyPr wrap="square" rtlCol="0">
            <a:spAutoFit/>
          </a:bodyPr>
          <a:lstStyle/>
          <a:p>
            <a:r>
              <a:rPr lang="en-US" sz="2400" b="1" dirty="0">
                <a:solidFill>
                  <a:schemeClr val="accent3">
                    <a:lumMod val="75000"/>
                  </a:schemeClr>
                </a:solidFill>
              </a:rPr>
              <a:t>Project Objectives</a:t>
            </a:r>
            <a:r>
              <a:rPr lang="en-US" sz="2400" b="1" dirty="0" smtClean="0">
                <a:solidFill>
                  <a:schemeClr val="accent3">
                    <a:lumMod val="75000"/>
                  </a:schemeClr>
                </a:solidFill>
              </a:rPr>
              <a:t>:</a:t>
            </a:r>
          </a:p>
          <a:p>
            <a:endParaRPr lang="en-US" dirty="0" smtClean="0"/>
          </a:p>
          <a:p>
            <a:r>
              <a:rPr lang="en-US" dirty="0" smtClean="0"/>
              <a:t>Data </a:t>
            </a:r>
            <a:r>
              <a:rPr lang="en-US" dirty="0"/>
              <a:t>Exploration: Explore the dataset to understand the distribution of agricultural variables across districts and years</a:t>
            </a:r>
            <a:r>
              <a:rPr lang="en-US" dirty="0" smtClean="0"/>
              <a:t>.</a:t>
            </a:r>
          </a:p>
          <a:p>
            <a:endParaRPr lang="en-US" dirty="0" smtClean="0"/>
          </a:p>
          <a:p>
            <a:r>
              <a:rPr lang="en-US" dirty="0" smtClean="0"/>
              <a:t>Crop-specific </a:t>
            </a:r>
            <a:r>
              <a:rPr lang="en-US" dirty="0"/>
              <a:t>Analysis: Analyze trends in the cultivation of major crops, focusing on changes in area, production, and yield</a:t>
            </a:r>
            <a:r>
              <a:rPr lang="en-US" dirty="0" smtClean="0"/>
              <a:t>.</a:t>
            </a:r>
          </a:p>
          <a:p>
            <a:endParaRPr lang="en-US" dirty="0"/>
          </a:p>
          <a:p>
            <a:r>
              <a:rPr lang="en-US" dirty="0" smtClean="0"/>
              <a:t>Regional </a:t>
            </a:r>
            <a:r>
              <a:rPr lang="en-US" dirty="0"/>
              <a:t>Disparities: Identify disparities and variations in agricultural practices and outcomes across different districts and states</a:t>
            </a:r>
            <a:r>
              <a:rPr lang="en-US" dirty="0" smtClean="0"/>
              <a:t>.</a:t>
            </a:r>
          </a:p>
          <a:p>
            <a:endParaRPr lang="en-US" dirty="0"/>
          </a:p>
          <a:p>
            <a:r>
              <a:rPr lang="en-US" dirty="0" smtClean="0"/>
              <a:t>Seasonal </a:t>
            </a:r>
            <a:r>
              <a:rPr lang="en-US" dirty="0"/>
              <a:t>Patterns: Explore seasonal patterns in crop cultivation, considering </a:t>
            </a:r>
            <a:r>
              <a:rPr lang="en-US" dirty="0" err="1"/>
              <a:t>kharif</a:t>
            </a:r>
            <a:r>
              <a:rPr lang="en-US" dirty="0"/>
              <a:t> and </a:t>
            </a:r>
            <a:r>
              <a:rPr lang="en-US" dirty="0" err="1"/>
              <a:t>rabi</a:t>
            </a:r>
            <a:r>
              <a:rPr lang="en-US" dirty="0"/>
              <a:t> seasons</a:t>
            </a:r>
            <a:r>
              <a:rPr lang="en-US" dirty="0" smtClean="0"/>
              <a:t>.</a:t>
            </a:r>
          </a:p>
          <a:p>
            <a:endParaRPr lang="en-US" dirty="0"/>
          </a:p>
          <a:p>
            <a:r>
              <a:rPr lang="en-US" dirty="0" smtClean="0"/>
              <a:t>Impact </a:t>
            </a:r>
            <a:r>
              <a:rPr lang="en-US" dirty="0"/>
              <a:t>of External Factors: Investigate the impact of external factors like weather conditions on </a:t>
            </a:r>
            <a:r>
              <a:rPr lang="en-US" dirty="0" smtClean="0"/>
              <a:t>crop performance.</a:t>
            </a:r>
            <a:endParaRPr lang="en-US" dirty="0"/>
          </a:p>
        </p:txBody>
      </p:sp>
    </p:spTree>
    <p:extLst>
      <p:ext uri="{BB962C8B-B14F-4D97-AF65-F5344CB8AC3E}">
        <p14:creationId xmlns:p14="http://schemas.microsoft.com/office/powerpoint/2010/main" val="64998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8887" y="2014331"/>
            <a:ext cx="7633252" cy="2585323"/>
          </a:xfrm>
          <a:prstGeom prst="rect">
            <a:avLst/>
          </a:prstGeom>
          <a:noFill/>
        </p:spPr>
        <p:txBody>
          <a:bodyPr wrap="square" rtlCol="0">
            <a:spAutoFit/>
          </a:bodyPr>
          <a:lstStyle/>
          <a:p>
            <a:r>
              <a:rPr lang="en-US" dirty="0" smtClean="0"/>
              <a:t>Fruits </a:t>
            </a:r>
            <a:r>
              <a:rPr lang="en-US" dirty="0"/>
              <a:t>and Vegetables Analysis</a:t>
            </a:r>
            <a:r>
              <a:rPr lang="en-US" dirty="0" smtClean="0"/>
              <a:t>:</a:t>
            </a:r>
          </a:p>
          <a:p>
            <a:r>
              <a:rPr lang="en-US" dirty="0" smtClean="0"/>
              <a:t> </a:t>
            </a:r>
          </a:p>
          <a:p>
            <a:r>
              <a:rPr lang="en-US" dirty="0" smtClean="0"/>
              <a:t>Analyze </a:t>
            </a:r>
            <a:r>
              <a:rPr lang="en-US" dirty="0"/>
              <a:t>the cultivation trends of fruits, vegetables, and their overall contribution to agricultural practices</a:t>
            </a:r>
            <a:r>
              <a:rPr lang="en-US" dirty="0" smtClean="0"/>
              <a:t>.</a:t>
            </a:r>
          </a:p>
          <a:p>
            <a:endParaRPr lang="en-US" dirty="0"/>
          </a:p>
          <a:p>
            <a:r>
              <a:rPr lang="en-US" dirty="0" smtClean="0"/>
              <a:t>Sustainable </a:t>
            </a:r>
            <a:r>
              <a:rPr lang="en-US" dirty="0"/>
              <a:t>Farming Insights</a:t>
            </a:r>
            <a:r>
              <a:rPr lang="en-US" dirty="0" smtClean="0"/>
              <a:t>:</a:t>
            </a:r>
          </a:p>
          <a:p>
            <a:endParaRPr lang="en-US" dirty="0" smtClean="0"/>
          </a:p>
          <a:p>
            <a:r>
              <a:rPr lang="en-US" dirty="0" smtClean="0"/>
              <a:t>Derive </a:t>
            </a:r>
            <a:r>
              <a:rPr lang="en-US" dirty="0"/>
              <a:t>insights that can contribute to promoting sustainable farming practices and optimizing resource </a:t>
            </a:r>
            <a:r>
              <a:rPr lang="en-US" dirty="0" smtClean="0"/>
              <a:t>allocation.</a:t>
            </a:r>
            <a:endParaRPr lang="en-US" dirty="0"/>
          </a:p>
        </p:txBody>
      </p:sp>
    </p:spTree>
    <p:extLst>
      <p:ext uri="{BB962C8B-B14F-4D97-AF65-F5344CB8AC3E}">
        <p14:creationId xmlns:p14="http://schemas.microsoft.com/office/powerpoint/2010/main" val="115112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0192" y="1179443"/>
            <a:ext cx="7421218" cy="4893647"/>
          </a:xfrm>
          <a:prstGeom prst="rect">
            <a:avLst/>
          </a:prstGeom>
          <a:noFill/>
        </p:spPr>
        <p:txBody>
          <a:bodyPr wrap="square" rtlCol="0">
            <a:spAutoFit/>
          </a:bodyPr>
          <a:lstStyle/>
          <a:p>
            <a:r>
              <a:rPr lang="en-US" sz="2400" b="1" dirty="0" smtClean="0">
                <a:solidFill>
                  <a:schemeClr val="accent3">
                    <a:lumMod val="75000"/>
                  </a:schemeClr>
                </a:solidFill>
              </a:rPr>
              <a:t>Data Exploration Objective</a:t>
            </a:r>
            <a:r>
              <a:rPr lang="en-US" sz="2400" b="1" dirty="0">
                <a:solidFill>
                  <a:schemeClr val="accent3">
                    <a:lumMod val="75000"/>
                  </a:schemeClr>
                </a:solidFill>
              </a:rPr>
              <a:t>: </a:t>
            </a:r>
            <a:endParaRPr lang="en-US" sz="2400" b="1" dirty="0" smtClean="0">
              <a:solidFill>
                <a:schemeClr val="accent3">
                  <a:lumMod val="75000"/>
                </a:schemeClr>
              </a:solidFill>
            </a:endParaRPr>
          </a:p>
          <a:p>
            <a:endParaRPr lang="en-US" dirty="0"/>
          </a:p>
          <a:p>
            <a:r>
              <a:rPr lang="en-US" dirty="0" smtClean="0"/>
              <a:t>Explore </a:t>
            </a:r>
            <a:r>
              <a:rPr lang="en-US" dirty="0"/>
              <a:t>the dataset to understand the distribution of agricultural variables across districts and years</a:t>
            </a:r>
            <a:r>
              <a:rPr lang="en-US" dirty="0" smtClean="0"/>
              <a:t>.</a:t>
            </a:r>
          </a:p>
          <a:p>
            <a:endParaRPr lang="en-US" dirty="0"/>
          </a:p>
          <a:p>
            <a:r>
              <a:rPr lang="en-US" dirty="0" smtClean="0"/>
              <a:t>Key </a:t>
            </a:r>
            <a:r>
              <a:rPr lang="en-US" dirty="0" err="1"/>
              <a:t>Points:Dataset</a:t>
            </a:r>
            <a:r>
              <a:rPr lang="en-US" dirty="0"/>
              <a:t> Overview: Begin by providing an overview of the dataset, including the number of records, columns, and the time range covered</a:t>
            </a:r>
            <a:r>
              <a:rPr lang="en-US" dirty="0" smtClean="0"/>
              <a:t>.</a:t>
            </a:r>
          </a:p>
          <a:p>
            <a:endParaRPr lang="en-US" dirty="0"/>
          </a:p>
          <a:p>
            <a:r>
              <a:rPr lang="en-US" dirty="0" smtClean="0"/>
              <a:t>Exploratory </a:t>
            </a:r>
            <a:r>
              <a:rPr lang="en-US" dirty="0"/>
              <a:t>Visualizations: Showcase visualizations such as histograms, box plots, and </a:t>
            </a:r>
            <a:r>
              <a:rPr lang="en-US" dirty="0" err="1"/>
              <a:t>heatmaps</a:t>
            </a:r>
            <a:r>
              <a:rPr lang="en-US" dirty="0"/>
              <a:t> to analyze the distribution of agricultural variables across districts and years</a:t>
            </a:r>
            <a:r>
              <a:rPr lang="en-US" dirty="0" smtClean="0"/>
              <a:t>.</a:t>
            </a:r>
          </a:p>
          <a:p>
            <a:endParaRPr lang="en-US" dirty="0"/>
          </a:p>
          <a:p>
            <a:r>
              <a:rPr lang="en-US" dirty="0" smtClean="0"/>
              <a:t>Insights </a:t>
            </a:r>
            <a:r>
              <a:rPr lang="en-US" dirty="0"/>
              <a:t>Gained: Summarize the insights gained from the data exploration phase, highlighting any notable trends or patterns observed in the data.</a:t>
            </a:r>
            <a:endParaRPr lang="en-US" dirty="0"/>
          </a:p>
          <a:p>
            <a:endParaRPr lang="en-US" dirty="0"/>
          </a:p>
        </p:txBody>
      </p:sp>
    </p:spTree>
    <p:extLst>
      <p:ext uri="{BB962C8B-B14F-4D97-AF65-F5344CB8AC3E}">
        <p14:creationId xmlns:p14="http://schemas.microsoft.com/office/powerpoint/2010/main" val="89139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0676" y="914401"/>
            <a:ext cx="7659757" cy="4893647"/>
          </a:xfrm>
          <a:prstGeom prst="rect">
            <a:avLst/>
          </a:prstGeom>
          <a:noFill/>
        </p:spPr>
        <p:txBody>
          <a:bodyPr wrap="square" rtlCol="0">
            <a:spAutoFit/>
          </a:bodyPr>
          <a:lstStyle/>
          <a:p>
            <a:r>
              <a:rPr lang="en-US" sz="2400" b="1" dirty="0">
                <a:solidFill>
                  <a:schemeClr val="accent3">
                    <a:lumMod val="75000"/>
                  </a:schemeClr>
                </a:solidFill>
              </a:rPr>
              <a:t>Crop-specific </a:t>
            </a:r>
            <a:r>
              <a:rPr lang="en-US" sz="2400" b="1" dirty="0" smtClean="0">
                <a:solidFill>
                  <a:schemeClr val="accent3">
                    <a:lumMod val="75000"/>
                  </a:schemeClr>
                </a:solidFill>
              </a:rPr>
              <a:t>Analysis Objective</a:t>
            </a:r>
            <a:r>
              <a:rPr lang="en-US" sz="2400" b="1" dirty="0">
                <a:solidFill>
                  <a:schemeClr val="accent3">
                    <a:lumMod val="75000"/>
                  </a:schemeClr>
                </a:solidFill>
              </a:rPr>
              <a:t>: </a:t>
            </a:r>
            <a:endParaRPr lang="en-US" sz="2400" b="1" dirty="0" smtClean="0">
              <a:solidFill>
                <a:schemeClr val="accent3">
                  <a:lumMod val="75000"/>
                </a:schemeClr>
              </a:solidFill>
            </a:endParaRPr>
          </a:p>
          <a:p>
            <a:endParaRPr lang="en-US" dirty="0"/>
          </a:p>
          <a:p>
            <a:r>
              <a:rPr lang="en-US" dirty="0" smtClean="0"/>
              <a:t>Our </a:t>
            </a:r>
            <a:r>
              <a:rPr lang="en-US" dirty="0"/>
              <a:t>next objective was to conduct a detailed analysis of major crops, including rice, wheat, and pulses, focusing on changes in cultivation area, production quantities, and yields over time</a:t>
            </a:r>
            <a:r>
              <a:rPr lang="en-US" dirty="0" smtClean="0"/>
              <a:t>.</a:t>
            </a:r>
          </a:p>
          <a:p>
            <a:endParaRPr lang="en-US" dirty="0"/>
          </a:p>
          <a:p>
            <a:r>
              <a:rPr lang="en-US" dirty="0" smtClean="0"/>
              <a:t>Key </a:t>
            </a:r>
            <a:r>
              <a:rPr lang="en-US" dirty="0" err="1"/>
              <a:t>Points:Major</a:t>
            </a:r>
            <a:r>
              <a:rPr lang="en-US" dirty="0"/>
              <a:t> Crops </a:t>
            </a:r>
            <a:r>
              <a:rPr lang="en-US" dirty="0" err="1"/>
              <a:t>Examined:We</a:t>
            </a:r>
            <a:r>
              <a:rPr lang="en-US" dirty="0"/>
              <a:t> focused our analysis on key crops that play a significant role in Indian agriculture, namely rice, wheat, and </a:t>
            </a:r>
            <a:r>
              <a:rPr lang="en-US" dirty="0" err="1"/>
              <a:t>pulses.These</a:t>
            </a:r>
            <a:r>
              <a:rPr lang="en-US" dirty="0"/>
              <a:t> crops were selected based on their importance in terms of production, consumption, and economic value</a:t>
            </a:r>
            <a:r>
              <a:rPr lang="en-US" dirty="0" smtClean="0"/>
              <a:t>.</a:t>
            </a:r>
          </a:p>
          <a:p>
            <a:endParaRPr lang="en-US" dirty="0"/>
          </a:p>
          <a:p>
            <a:r>
              <a:rPr lang="en-US" dirty="0" smtClean="0"/>
              <a:t>Trends </a:t>
            </a:r>
            <a:r>
              <a:rPr lang="en-US" dirty="0"/>
              <a:t>in Cultivation Area</a:t>
            </a:r>
            <a:r>
              <a:rPr lang="en-US" dirty="0" smtClean="0"/>
              <a:t>: We </a:t>
            </a:r>
            <a:r>
              <a:rPr lang="en-US" dirty="0"/>
              <a:t>analyzed the changes in cultivation area for each crop over the years, aiming to identify any shifts or trends in agricultural </a:t>
            </a:r>
            <a:r>
              <a:rPr lang="en-US" dirty="0" smtClean="0"/>
              <a:t>practices . Visualizations </a:t>
            </a:r>
            <a:r>
              <a:rPr lang="en-US" dirty="0"/>
              <a:t>such as line charts were utilized to depict the trend in cultivation area for each crop, allowing us to observe any fluctuations or </a:t>
            </a:r>
            <a:r>
              <a:rPr lang="en-US" dirty="0" smtClean="0"/>
              <a:t>patterns.</a:t>
            </a:r>
            <a:endParaRPr lang="en-US" dirty="0"/>
          </a:p>
        </p:txBody>
      </p:sp>
    </p:spTree>
    <p:extLst>
      <p:ext uri="{BB962C8B-B14F-4D97-AF65-F5344CB8AC3E}">
        <p14:creationId xmlns:p14="http://schemas.microsoft.com/office/powerpoint/2010/main" val="257743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2625" y="901148"/>
            <a:ext cx="8083826" cy="5447645"/>
          </a:xfrm>
          <a:prstGeom prst="rect">
            <a:avLst/>
          </a:prstGeom>
          <a:noFill/>
        </p:spPr>
        <p:txBody>
          <a:bodyPr wrap="square" rtlCol="0">
            <a:spAutoFit/>
          </a:bodyPr>
          <a:lstStyle/>
          <a:p>
            <a:r>
              <a:rPr lang="en-US" sz="2400" b="1" dirty="0" smtClean="0">
                <a:solidFill>
                  <a:schemeClr val="accent3">
                    <a:lumMod val="75000"/>
                  </a:schemeClr>
                </a:solidFill>
              </a:rPr>
              <a:t>Regional Disparities Objective:</a:t>
            </a:r>
          </a:p>
          <a:p>
            <a:endParaRPr lang="en-US" dirty="0"/>
          </a:p>
          <a:p>
            <a:r>
              <a:rPr lang="en-US" dirty="0" smtClean="0"/>
              <a:t> </a:t>
            </a:r>
            <a:r>
              <a:rPr lang="en-US" dirty="0"/>
              <a:t>Our analysis also aimed to identify disparities and variations in agricultural practices and outcomes across different districts and states in India</a:t>
            </a:r>
            <a:r>
              <a:rPr lang="en-US" dirty="0" smtClean="0"/>
              <a:t>.</a:t>
            </a:r>
          </a:p>
          <a:p>
            <a:endParaRPr lang="en-US" dirty="0"/>
          </a:p>
          <a:p>
            <a:r>
              <a:rPr lang="en-US" dirty="0" smtClean="0"/>
              <a:t>Key </a:t>
            </a:r>
            <a:r>
              <a:rPr lang="en-US" dirty="0" err="1"/>
              <a:t>Points:Geographical</a:t>
            </a:r>
            <a:r>
              <a:rPr lang="en-US" dirty="0"/>
              <a:t> </a:t>
            </a:r>
            <a:r>
              <a:rPr lang="en-US" dirty="0" err="1"/>
              <a:t>Variations:India</a:t>
            </a:r>
            <a:r>
              <a:rPr lang="en-US" dirty="0"/>
              <a:t> is characterized by diverse geographical and climatic conditions, resulting in significant variations in agricultural practices and outcomes across different </a:t>
            </a:r>
            <a:r>
              <a:rPr lang="en-US" dirty="0" err="1"/>
              <a:t>regions.Our</a:t>
            </a:r>
            <a:r>
              <a:rPr lang="en-US" dirty="0"/>
              <a:t> analysis sought to identify and understand these variations to provide insights into regional disparities in agriculture</a:t>
            </a:r>
            <a:r>
              <a:rPr lang="en-US" dirty="0" smtClean="0"/>
              <a:t>.</a:t>
            </a:r>
          </a:p>
          <a:p>
            <a:endParaRPr lang="en-US" dirty="0"/>
          </a:p>
          <a:p>
            <a:r>
              <a:rPr lang="en-US" dirty="0" smtClean="0"/>
              <a:t>District-wise </a:t>
            </a:r>
            <a:r>
              <a:rPr lang="en-US" dirty="0" err="1"/>
              <a:t>Analysis:We</a:t>
            </a:r>
            <a:r>
              <a:rPr lang="en-US" dirty="0"/>
              <a:t> conducted a district-wise analysis to compare agricultural variables such as crop cultivation area, production quantities, and yields across different </a:t>
            </a:r>
            <a:r>
              <a:rPr lang="en-US" dirty="0" err="1"/>
              <a:t>districts.Visualizations</a:t>
            </a:r>
            <a:r>
              <a:rPr lang="en-US" dirty="0"/>
              <a:t> such as maps and </a:t>
            </a:r>
            <a:r>
              <a:rPr lang="en-US" dirty="0" err="1"/>
              <a:t>heatmaps</a:t>
            </a:r>
            <a:r>
              <a:rPr lang="en-US" dirty="0"/>
              <a:t> were utilized to illustrate the geographical distribution of agricultural practices and outcomes</a:t>
            </a:r>
            <a:r>
              <a:rPr lang="en-US" dirty="0" smtClean="0"/>
              <a:t>.</a:t>
            </a:r>
            <a:endParaRPr lang="en-US" dirty="0"/>
          </a:p>
          <a:p>
            <a:endParaRPr lang="en-US" dirty="0" smtClean="0"/>
          </a:p>
          <a:p>
            <a:endParaRPr lang="en-US" dirty="0" smtClean="0"/>
          </a:p>
        </p:txBody>
      </p:sp>
    </p:spTree>
    <p:extLst>
      <p:ext uri="{BB962C8B-B14F-4D97-AF65-F5344CB8AC3E}">
        <p14:creationId xmlns:p14="http://schemas.microsoft.com/office/powerpoint/2010/main" val="3974347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200</TotalTime>
  <Words>1045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INDIAN AGRICULTURE ANALYSIS USING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  WITH SQL</dc:title>
  <dc:creator>Himanshi sahu</dc:creator>
  <cp:lastModifiedBy>Himanshi sahu</cp:lastModifiedBy>
  <cp:revision>19</cp:revision>
  <dcterms:created xsi:type="dcterms:W3CDTF">2024-03-17T15:14:27Z</dcterms:created>
  <dcterms:modified xsi:type="dcterms:W3CDTF">2024-03-26T15:11:11Z</dcterms:modified>
</cp:coreProperties>
</file>