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64" r:id="rId5"/>
    <p:sldId id="260" r:id="rId6"/>
    <p:sldId id="261" r:id="rId7"/>
    <p:sldId id="262" r:id="rId8"/>
    <p:sldId id="263" r:id="rId9"/>
    <p:sldId id="266" r:id="rId10"/>
    <p:sldId id="265" r:id="rId11"/>
    <p:sldId id="267" r:id="rId12"/>
    <p:sldId id="268" r:id="rId13"/>
    <p:sldId id="279" r:id="rId14"/>
    <p:sldId id="280" r:id="rId15"/>
    <p:sldId id="270" r:id="rId16"/>
    <p:sldId id="271" r:id="rId17"/>
    <p:sldId id="272" r:id="rId18"/>
    <p:sldId id="273"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396BA-0B4F-40E8-BB22-D56F1D85778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9E59D-4AF3-4836-BF40-13EA689F34F0}"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4B4C2-24AB-43C7-AB2A-89DFFF652326}"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E325F9-136E-45A8-BE91-E50EE2ECB4A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E325F9-136E-45A8-BE91-E50EE2ECB4A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E325F9-136E-45A8-BE91-E50EE2ECB4A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E325F9-136E-45A8-BE91-E50EE2ECB4A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E325F9-136E-45A8-BE91-E50EE2ECB4A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49D1EF9-1A0D-4AC4-9CFC-92FE454FCFE7}"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550673E-C3A0-46AC-9E13-AAEEAFDE667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31F825-C94B-42F5-94EB-D6A49D337819}"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E742BE-402E-4F1C-BEF5-31572007A93E}"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0E7D579-A656-4933-B8AB-9B5A453317CB}"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D1BE0F7-D307-4E21-A00B-598160D9741F}" type="datetime1">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260399-749B-452C-B704-315D4995D0EB}" type="datetime1">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E282F-BCBC-45FC-8562-4F49391EFB34}" type="datetime1">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6E4B75-4799-40FE-8B56-4DEDBBF745B1}"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0D031C-1668-4952-8F7A-5DE2C5F49F60}"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325F9-136E-45A8-BE91-E50EE2ECB4A2}" type="datetime1">
              <a:rPr lang="en-IN" smtClean="0"/>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3791CC-8C8C-4478-82DA-5070AD344950}"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www.slideshare.net/irjetjournal/online-transaction-fraud-detection-system-based-on-machine-learning" TargetMode="External"/><Relationship Id="rId2" Type="http://schemas.openxmlformats.org/officeDocument/2006/relationships/hyperlink" Target="https://nevonprojects.com/online-transaction-fraud-detection-using-python-backlogging-on-e-commerce/" TargetMode="External"/><Relationship Id="rId1" Type="http://schemas.openxmlformats.org/officeDocument/2006/relationships/hyperlink" Target="https://www.geeksforgeeks.org/online-payment-fraud-detection-using-machine-learning-in-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388846" y="832388"/>
            <a:ext cx="6689926" cy="967957"/>
          </a:xfrm>
          <a:prstGeom prst="rect">
            <a:avLst/>
          </a:prstGeom>
          <a:noFill/>
        </p:spPr>
        <p:txBody>
          <a:bodyPr wrap="square" rtlCol="0">
            <a:spAutoFit/>
          </a:bodyPr>
          <a:lstStyle/>
          <a:p>
            <a:pPr algn="ctr">
              <a:lnSpc>
                <a:spcPct val="150000"/>
              </a:lnSpc>
            </a:pPr>
            <a:r>
              <a:rPr lang="en-US" sz="2000" b="1" dirty="0">
                <a:effectLst>
                  <a:outerShdw blurRad="38100" dist="38100" dir="2700000" algn="tl">
                    <a:srgbClr val="000000">
                      <a:alpha val="43137"/>
                    </a:srgbClr>
                  </a:outerShdw>
                </a:effectLst>
              </a:rPr>
              <a:t>ONLINE TRANSICTION FRAUD DETECTION SYSTEM USING PYTHON AND MACHINE LEARNING MODEL </a:t>
            </a:r>
            <a:endParaRPr lang="en-IN" sz="2000" b="1" dirty="0">
              <a:effectLst>
                <a:outerShdw blurRad="38100" dist="38100" dir="2700000" algn="tl">
                  <a:srgbClr val="000000">
                    <a:alpha val="43137"/>
                  </a:srgbClr>
                </a:outerShdw>
              </a:effectLst>
            </a:endParaRPr>
          </a:p>
        </p:txBody>
      </p:sp>
      <p:sp>
        <p:nvSpPr>
          <p:cNvPr id="11" name="TextBox 10"/>
          <p:cNvSpPr txBox="1"/>
          <p:nvPr/>
        </p:nvSpPr>
        <p:spPr>
          <a:xfrm>
            <a:off x="5733809" y="4272408"/>
            <a:ext cx="5150734" cy="1753235"/>
          </a:xfrm>
          <a:prstGeom prst="rect">
            <a:avLst/>
          </a:prstGeom>
          <a:noFill/>
        </p:spPr>
        <p:txBody>
          <a:bodyPr wrap="square" rtlCol="0">
            <a:spAutoFit/>
          </a:bodyPr>
          <a:lstStyle/>
          <a:p>
            <a:pPr>
              <a:lnSpc>
                <a:spcPct val="150000"/>
              </a:lnSpc>
            </a:pPr>
            <a:r>
              <a:rPr lang="en-US" b="1" dirty="0"/>
              <a:t>Group members </a:t>
            </a:r>
            <a:r>
              <a:rPr lang="en-US" dirty="0"/>
              <a:t>:- Atul </a:t>
            </a:r>
            <a:r>
              <a:rPr lang="en-US" dirty="0" err="1"/>
              <a:t>Kawre</a:t>
            </a:r>
            <a:r>
              <a:rPr lang="en-US" dirty="0"/>
              <a:t> , Himanshu </a:t>
            </a:r>
            <a:r>
              <a:rPr lang="en-US" dirty="0" err="1"/>
              <a:t>Kharole</a:t>
            </a:r>
            <a:r>
              <a:rPr lang="en-US" dirty="0"/>
              <a:t>, Pragya </a:t>
            </a:r>
            <a:r>
              <a:rPr lang="en-US" dirty="0" err="1"/>
              <a:t>Rahangdale</a:t>
            </a:r>
            <a:r>
              <a:rPr lang="en-US" dirty="0"/>
              <a:t>, Sanjana Kushwaha, Yash Verma  </a:t>
            </a:r>
            <a:endParaRPr lang="en-US" dirty="0"/>
          </a:p>
          <a:p>
            <a:pPr>
              <a:lnSpc>
                <a:spcPct val="150000"/>
              </a:lnSpc>
            </a:pPr>
            <a:r>
              <a:rPr lang="en-US" b="1" dirty="0"/>
              <a:t>Group-03, batch-B</a:t>
            </a:r>
            <a:endParaRPr lang="en-US" b="1" dirty="0"/>
          </a:p>
        </p:txBody>
      </p:sp>
      <p:sp>
        <p:nvSpPr>
          <p:cNvPr id="2" name="Slide Number Placeholder 1"/>
          <p:cNvSpPr>
            <a:spLocks noGrp="1"/>
          </p:cNvSpPr>
          <p:nvPr>
            <p:ph type="sldNum" sz="quarter" idx="12"/>
          </p:nvPr>
        </p:nvSpPr>
        <p:spPr/>
        <p:txBody>
          <a:bodyPr/>
          <a:lstStyle/>
          <a:p>
            <a:fld id="{AF3791CC-8C8C-4478-82DA-5070AD344950}" type="slidenum">
              <a:rPr lang="en-IN" smtClean="0"/>
            </a:fld>
            <a:endParaRPr lang="en-IN" dirty="0"/>
          </a:p>
        </p:txBody>
      </p:sp>
      <p:sp>
        <p:nvSpPr>
          <p:cNvPr id="4" name="Rectangle 2"/>
          <p:cNvSpPr>
            <a:spLocks noChangeArrowheads="1"/>
          </p:cNvSpPr>
          <p:nvPr/>
        </p:nvSpPr>
        <p:spPr bwMode="auto">
          <a:xfrm flipV="1">
            <a:off x="3228976" y="2408883"/>
            <a:ext cx="398358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dirty="0">
                <a:ln>
                  <a:noFill/>
                </a:ln>
                <a:solidFill>
                  <a:srgbClr val="4D5156"/>
                </a:solidFill>
                <a:effectLst/>
                <a:latin typeface="Roboto" panose="020F0502020204030204"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78734" y="912422"/>
            <a:ext cx="6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8976" y="1800345"/>
            <a:ext cx="2222700" cy="19561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69986" y="2485827"/>
            <a:ext cx="1574157"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Submitted to:- </a:t>
            </a:r>
            <a:endParaRPr lang="en-IN" b="1" dirty="0">
              <a:effectLst>
                <a:outerShdw blurRad="38100" dist="38100" dir="2700000" algn="tl">
                  <a:srgbClr val="000000">
                    <a:alpha val="43137"/>
                  </a:srgbClr>
                </a:outerShdw>
              </a:effectLst>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985" y="2855159"/>
            <a:ext cx="1574157" cy="12579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3072637"/>
            <a:ext cx="1574157" cy="1060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607976" y="1240971"/>
            <a:ext cx="8976048" cy="2542363"/>
          </a:xfrm>
          <a:prstGeom prst="rect">
            <a:avLst/>
          </a:prstGeom>
          <a:noFill/>
        </p:spPr>
        <p:txBody>
          <a:bodyPr wrap="square" rtlCol="0">
            <a:spAutoFit/>
          </a:bodyPr>
          <a:lstStyle/>
          <a:p>
            <a:pPr>
              <a:lnSpc>
                <a:spcPct val="150000"/>
              </a:lnSpc>
            </a:pPr>
            <a:r>
              <a:rPr lang="en-US" dirty="0"/>
              <a:t>Evaluating models using metrics like accuracy, precision ,recall , and F1-score.</a:t>
            </a:r>
            <a:endParaRPr lang="en-US" dirty="0"/>
          </a:p>
          <a:p>
            <a:pPr marL="285750" indent="-285750">
              <a:lnSpc>
                <a:spcPct val="150000"/>
              </a:lnSpc>
              <a:buFont typeface="Wingdings" panose="05000000000000000000" pitchFamily="2" charset="2"/>
              <a:buChar char="§"/>
            </a:pPr>
            <a:r>
              <a:rPr lang="en-IN" b="1" dirty="0"/>
              <a:t>Model Evaluation</a:t>
            </a:r>
            <a:r>
              <a:rPr lang="en-IN" dirty="0"/>
              <a:t>:- Using cross- validation to ensure the model’s robustness. Analysing confusion matrix and ROC curves to assess performance.</a:t>
            </a:r>
            <a:endParaRPr lang="en-IN" dirty="0"/>
          </a:p>
          <a:p>
            <a:pPr marL="285750" indent="-285750">
              <a:lnSpc>
                <a:spcPct val="150000"/>
              </a:lnSpc>
              <a:buFont typeface="Wingdings" panose="05000000000000000000" pitchFamily="2" charset="2"/>
              <a:buChar char="§"/>
            </a:pPr>
            <a:r>
              <a:rPr lang="en-IN" b="1" dirty="0"/>
              <a:t>Real –time  Detection </a:t>
            </a:r>
            <a:r>
              <a:rPr lang="en-IN" dirty="0"/>
              <a:t>:- Integrating the trained model into a real- time system for detecting fraud during online transactions. Providing feedback mechanism to continuously improve the model’s accuracy.</a:t>
            </a:r>
            <a:endParaRPr lang="en-IN" dirty="0"/>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297" y="979714"/>
            <a:ext cx="2444622" cy="625150"/>
          </a:xfrm>
        </p:spPr>
        <p:txBody>
          <a:bodyPr>
            <a:normAutofit fontScale="90000"/>
          </a:bodyPr>
          <a:lstStyle/>
          <a:p>
            <a:pPr>
              <a:lnSpc>
                <a:spcPct val="150000"/>
              </a:lnSpc>
            </a:pPr>
            <a:r>
              <a:rPr lang="en-US" sz="2000" b="1" dirty="0">
                <a:effectLst>
                  <a:outerShdw blurRad="38100" dist="38100" dir="2700000" algn="tl">
                    <a:srgbClr val="000000">
                      <a:alpha val="43137"/>
                    </a:srgbClr>
                  </a:outerShdw>
                </a:effectLst>
              </a:rPr>
              <a:t>TECHNOLOGIES USED</a:t>
            </a:r>
            <a:endParaRPr lang="en-IN" sz="2000"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AF3791CC-8C8C-4478-82DA-5070AD344950}" type="slidenum">
              <a:rPr lang="en-IN" smtClean="0"/>
            </a:fld>
            <a:endParaRPr lang="en-IN" dirty="0"/>
          </a:p>
        </p:txBody>
      </p:sp>
      <p:sp>
        <p:nvSpPr>
          <p:cNvPr id="5" name="TextBox 4"/>
          <p:cNvSpPr txBox="1"/>
          <p:nvPr/>
        </p:nvSpPr>
        <p:spPr>
          <a:xfrm flipH="1">
            <a:off x="643813" y="1769469"/>
            <a:ext cx="9423918" cy="4108817"/>
          </a:xfrm>
          <a:prstGeom prst="rect">
            <a:avLst/>
          </a:prstGeom>
          <a:noFill/>
        </p:spPr>
        <p:txBody>
          <a:bodyPr wrap="square" rtlCol="0">
            <a:spAutoFit/>
          </a:bodyPr>
          <a:lstStyle/>
          <a:p>
            <a:pPr>
              <a:lnSpc>
                <a:spcPct val="150000"/>
              </a:lnSpc>
            </a:pPr>
            <a:r>
              <a:rPr lang="en-US" dirty="0"/>
              <a:t>Technologies used of an online transaction fraud detection system using python and machine learning includes:- </a:t>
            </a:r>
            <a:endParaRPr lang="en-US" dirty="0"/>
          </a:p>
          <a:p>
            <a:pPr marL="285750" indent="-285750">
              <a:lnSpc>
                <a:spcPct val="150000"/>
              </a:lnSpc>
              <a:buFont typeface="Courier New" panose="02070309020205020404" pitchFamily="49" charset="0"/>
              <a:buChar char="o"/>
            </a:pPr>
            <a:r>
              <a:rPr lang="en-US" b="1" dirty="0"/>
              <a:t>Python </a:t>
            </a:r>
            <a:r>
              <a:rPr lang="en-US" dirty="0"/>
              <a:t>:- Primary programming language for implementing the system logic and ML algorithms.</a:t>
            </a:r>
            <a:endParaRPr lang="en-US" dirty="0"/>
          </a:p>
          <a:p>
            <a:pPr marL="285750" indent="-285750">
              <a:lnSpc>
                <a:spcPct val="150000"/>
              </a:lnSpc>
              <a:buFont typeface="Courier New" panose="02070309020205020404" pitchFamily="49" charset="0"/>
              <a:buChar char="o"/>
            </a:pPr>
            <a:r>
              <a:rPr lang="en-US" b="1" dirty="0"/>
              <a:t>Scikit-learn</a:t>
            </a:r>
            <a:r>
              <a:rPr lang="en-US" dirty="0"/>
              <a:t> :- python library for machine learning tasks</a:t>
            </a:r>
            <a:r>
              <a:rPr lang="en-IN" dirty="0"/>
              <a:t> such as data preprocessing , model training , and evaluation.</a:t>
            </a:r>
            <a:endParaRPr lang="en-IN" dirty="0"/>
          </a:p>
          <a:p>
            <a:pPr marL="285750" indent="-285750">
              <a:lnSpc>
                <a:spcPct val="150000"/>
              </a:lnSpc>
              <a:buFont typeface="Courier New" panose="02070309020205020404" pitchFamily="49" charset="0"/>
              <a:buChar char="o"/>
            </a:pPr>
            <a:r>
              <a:rPr lang="en-US" b="1" dirty="0"/>
              <a:t>Pandas and NumPy</a:t>
            </a:r>
            <a:r>
              <a:rPr lang="en-US" dirty="0"/>
              <a:t>:- Data manipulation and numerical computation libraries for handling and processing transaction data.</a:t>
            </a:r>
            <a:endParaRPr lang="en-US" dirty="0"/>
          </a:p>
          <a:p>
            <a:pPr marL="285750" indent="-285750">
              <a:lnSpc>
                <a:spcPct val="150000"/>
              </a:lnSpc>
              <a:buFont typeface="Courier New" panose="02070309020205020404" pitchFamily="49" charset="0"/>
              <a:buChar char="o"/>
            </a:pPr>
            <a:r>
              <a:rPr lang="en-US" b="1" dirty="0"/>
              <a:t>Flask</a:t>
            </a:r>
            <a:r>
              <a:rPr lang="en-US" dirty="0"/>
              <a:t>:- Micro web framework for building the user interface and deploying the fraud detection system.</a:t>
            </a:r>
            <a:endParaRPr lang="en-US" dirty="0"/>
          </a:p>
          <a:p>
            <a:pPr marL="285750" indent="-285750">
              <a:buFont typeface="Courier New" panose="02070309020205020404" pitchFamily="49" charset="0"/>
              <a:buChar char="o"/>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65125"/>
          </a:xfrm>
        </p:spPr>
        <p:txBody>
          <a:bodyPr>
            <a:normAutofit fontScale="90000"/>
          </a:bodyPr>
          <a:lstStyle/>
          <a:p>
            <a:pPr algn="ctr"/>
            <a:r>
              <a:rPr lang="en-US" sz="1800" b="1" dirty="0">
                <a:effectLst>
                  <a:outerShdw blurRad="38100" dist="38100" dir="2700000" algn="tl">
                    <a:srgbClr val="000000">
                      <a:alpha val="43137"/>
                    </a:srgbClr>
                  </a:outerShdw>
                </a:effectLst>
              </a:rPr>
              <a:t>LIBRARY</a:t>
            </a:r>
            <a:br>
              <a:rPr lang="en-US" sz="1800" b="1" dirty="0">
                <a:effectLst>
                  <a:outerShdw blurRad="38100" dist="38100" dir="2700000" algn="tl">
                    <a:srgbClr val="000000">
                      <a:alpha val="43137"/>
                    </a:srgbClr>
                  </a:outerShdw>
                </a:effectLst>
              </a:rPr>
            </a:br>
            <a:br>
              <a:rPr lang="en-US" sz="1800" b="1" dirty="0">
                <a:effectLst>
                  <a:outerShdw blurRad="38100" dist="38100" dir="2700000" algn="tl">
                    <a:srgbClr val="000000">
                      <a:alpha val="43137"/>
                    </a:srgbClr>
                  </a:outerShdw>
                </a:effectLst>
              </a:rPr>
            </a:br>
            <a:endParaRPr lang="en-IN" sz="1800" dirty="0"/>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sp>
        <p:nvSpPr>
          <p:cNvPr id="4" name="TextBox 3"/>
          <p:cNvSpPr txBox="1"/>
          <p:nvPr/>
        </p:nvSpPr>
        <p:spPr>
          <a:xfrm>
            <a:off x="1147664" y="1240971"/>
            <a:ext cx="272453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NUMPY</a:t>
            </a:r>
            <a:endParaRPr lang="en-US" dirty="0"/>
          </a:p>
          <a:p>
            <a:pPr marL="285750" indent="-285750">
              <a:buFont typeface="Arial" panose="020B0604020202020204" pitchFamily="34" charset="0"/>
              <a:buChar char="•"/>
            </a:pPr>
            <a:r>
              <a:rPr lang="en-US" dirty="0"/>
              <a:t>PANDAS</a:t>
            </a:r>
            <a:endParaRPr lang="en-US" dirty="0"/>
          </a:p>
          <a:p>
            <a:pPr marL="285750" indent="-285750">
              <a:buFont typeface="Arial" panose="020B0604020202020204" pitchFamily="34" charset="0"/>
              <a:buChar char="•"/>
            </a:pPr>
            <a:r>
              <a:rPr lang="en-US" dirty="0"/>
              <a:t>SCIKIT-LEARN</a:t>
            </a:r>
            <a:endParaRPr lang="en-US" dirty="0"/>
          </a:p>
          <a:p>
            <a:pPr marL="285750" indent="-285750">
              <a:buFont typeface="Arial" panose="020B0604020202020204" pitchFamily="34" charset="0"/>
              <a:buChar char="•"/>
            </a:pPr>
            <a:endParaRPr lang="en-US" dirty="0"/>
          </a:p>
          <a:p>
            <a:endParaRPr lang="en-IN" dirty="0"/>
          </a:p>
        </p:txBody>
      </p:sp>
      <p:sp>
        <p:nvSpPr>
          <p:cNvPr id="7" name="TextBox 6"/>
          <p:cNvSpPr txBox="1"/>
          <p:nvPr/>
        </p:nvSpPr>
        <p:spPr>
          <a:xfrm>
            <a:off x="1147665" y="4077477"/>
            <a:ext cx="33030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endParaRPr lang="en-US" dirty="0"/>
          </a:p>
          <a:p>
            <a:pPr marL="285750" indent="-285750">
              <a:buFont typeface="Arial" panose="020B0604020202020204" pitchFamily="34" charset="0"/>
              <a:buChar char="•"/>
            </a:pPr>
            <a:r>
              <a:rPr lang="en-US" dirty="0"/>
              <a:t>DECISION TREES</a:t>
            </a:r>
            <a:endParaRPr lang="en-US" dirty="0"/>
          </a:p>
          <a:p>
            <a:pPr marL="285750" indent="-285750">
              <a:buFont typeface="Arial" panose="020B0604020202020204" pitchFamily="34" charset="0"/>
              <a:buChar char="•"/>
            </a:pPr>
            <a:r>
              <a:rPr lang="en-US" dirty="0"/>
              <a:t>RANDOM FOREST</a:t>
            </a:r>
            <a:endParaRPr lang="en-US" dirty="0"/>
          </a:p>
          <a:p>
            <a:pPr marL="285750" indent="-285750">
              <a:buFont typeface="Arial" panose="020B0604020202020204" pitchFamily="34" charset="0"/>
              <a:buChar char="•"/>
            </a:pPr>
            <a:endParaRPr lang="en-IN" dirty="0"/>
          </a:p>
        </p:txBody>
      </p:sp>
      <p:sp>
        <p:nvSpPr>
          <p:cNvPr id="8" name="TextBox 7"/>
          <p:cNvSpPr txBox="1"/>
          <p:nvPr/>
        </p:nvSpPr>
        <p:spPr>
          <a:xfrm>
            <a:off x="2024743" y="3074722"/>
            <a:ext cx="914400" cy="923330"/>
          </a:xfrm>
          <a:prstGeom prst="rect">
            <a:avLst/>
          </a:prstGeom>
          <a:noFill/>
        </p:spPr>
        <p:txBody>
          <a:bodyPr wrap="square" rtlCol="0">
            <a:spAutoFit/>
          </a:bodyPr>
          <a:lstStyle/>
          <a:p>
            <a:br>
              <a:rPr lang="en-US" sz="1800" b="1" dirty="0">
                <a:effectLst>
                  <a:outerShdw blurRad="38100" dist="38100" dir="2700000" algn="tl">
                    <a:srgbClr val="000000">
                      <a:alpha val="43137"/>
                    </a:srgbClr>
                  </a:outerShdw>
                </a:effectLst>
              </a:rPr>
            </a:br>
            <a:br>
              <a:rPr lang="en-US" sz="1800" b="1" dirty="0">
                <a:effectLst>
                  <a:outerShdw blurRad="38100" dist="38100" dir="2700000" algn="tl">
                    <a:srgbClr val="000000">
                      <a:alpha val="43137"/>
                    </a:srgbClr>
                  </a:outerShdw>
                </a:effectLst>
              </a:rPr>
            </a:br>
            <a:endParaRPr lang="en-IN" dirty="0"/>
          </a:p>
        </p:txBody>
      </p:sp>
      <p:sp>
        <p:nvSpPr>
          <p:cNvPr id="10" name="TextBox 9"/>
          <p:cNvSpPr txBox="1"/>
          <p:nvPr/>
        </p:nvSpPr>
        <p:spPr>
          <a:xfrm>
            <a:off x="4450701" y="3244334"/>
            <a:ext cx="1520890" cy="369332"/>
          </a:xfrm>
          <a:prstGeom prst="rect">
            <a:avLst/>
          </a:prstGeom>
          <a:noFill/>
        </p:spPr>
        <p:txBody>
          <a:bodyPr wrap="square" rtlCol="0">
            <a:spAutoFit/>
          </a:bodyPr>
          <a:lstStyle/>
          <a:p>
            <a:r>
              <a:rPr lang="en-US" b="1" dirty="0">
                <a:solidFill>
                  <a:schemeClr val="accent2"/>
                </a:solidFill>
              </a:rPr>
              <a:t>ALGORITHM</a:t>
            </a:r>
            <a:endParaRPr lang="en-IN" b="1"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367" y="1645298"/>
            <a:ext cx="1548882" cy="2441510"/>
          </a:xfrm>
        </p:spPr>
        <p:txBody>
          <a:bodyPr/>
          <a:lstStyle/>
          <a:p>
            <a:endParaRPr lang="en-IN" dirty="0"/>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pic>
        <p:nvPicPr>
          <p:cNvPr id="5" name="Picture 4"/>
          <p:cNvPicPr>
            <a:picLocks noChangeAspect="1"/>
          </p:cNvPicPr>
          <p:nvPr/>
        </p:nvPicPr>
        <p:blipFill>
          <a:blip r:embed="rId1"/>
          <a:stretch>
            <a:fillRect/>
          </a:stretch>
        </p:blipFill>
        <p:spPr>
          <a:xfrm>
            <a:off x="955999" y="602116"/>
            <a:ext cx="7810500" cy="5000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582" y="267942"/>
            <a:ext cx="10058400" cy="1450757"/>
          </a:xfrm>
        </p:spPr>
        <p:txBody>
          <a:bodyPr>
            <a:normAutofit/>
          </a:bodyPr>
          <a:lstStyle/>
          <a:p>
            <a:r>
              <a:rPr lang="en-US" sz="2000" b="1" dirty="0">
                <a:effectLst>
                  <a:outerShdw blurRad="38100" dist="38100" dir="2700000" algn="tl">
                    <a:srgbClr val="000000">
                      <a:alpha val="43137"/>
                    </a:srgbClr>
                  </a:outerShdw>
                </a:effectLst>
              </a:rPr>
              <a:t>RESULT</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a:off x="1520890" y="2258008"/>
            <a:ext cx="9358604"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Our model achieved high accuracy in detecting fraudulent transactions, with minimal false positives.</a:t>
            </a:r>
            <a:endParaRPr lang="en-US" dirty="0"/>
          </a:p>
          <a:p>
            <a:pPr marL="285750" indent="-285750">
              <a:lnSpc>
                <a:spcPct val="150000"/>
              </a:lnSpc>
              <a:buFont typeface="Wingdings" panose="05000000000000000000" pitchFamily="2" charset="2"/>
              <a:buChar char="§"/>
            </a:pPr>
            <a:r>
              <a:rPr lang="en-US" dirty="0"/>
              <a:t>Real –time implementation demonstrated its effectiveness in identifying and preventing fraudulent activities.</a:t>
            </a:r>
            <a:endParaRPr lang="en-US" dirty="0"/>
          </a:p>
          <a:p>
            <a:pPr marL="285750" indent="-285750">
              <a:lnSpc>
                <a:spcPct val="150000"/>
              </a:lnSpc>
              <a:buFont typeface="Wingdings" panose="05000000000000000000" pitchFamily="2" charset="2"/>
              <a:buChar char="§"/>
            </a:pPr>
            <a:r>
              <a:rPr lang="en-US" dirty="0"/>
              <a:t>Continuous monitoring and updates will further enhance the system’s performance and adaptability.</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701" y="295934"/>
            <a:ext cx="7022219" cy="1450757"/>
          </a:xfrm>
        </p:spPr>
        <p:txBody>
          <a:bodyPr>
            <a:normAutofit/>
          </a:bodyPr>
          <a:lstStyle/>
          <a:p>
            <a:pPr>
              <a:lnSpc>
                <a:spcPct val="150000"/>
              </a:lnSpc>
            </a:pPr>
            <a:r>
              <a:rPr lang="en-US" sz="2000" b="1" dirty="0">
                <a:effectLst>
                  <a:outerShdw blurRad="38100" dist="38100" dir="2700000" algn="tl">
                    <a:srgbClr val="000000">
                      <a:alpha val="43137"/>
                    </a:srgbClr>
                  </a:outerShdw>
                </a:effectLst>
              </a:rPr>
              <a:t>FUTURE SCOPE </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a:off x="1705948" y="2332653"/>
            <a:ext cx="9005596"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Integration with financial institutions and online payment gateways for widespread adoption.</a:t>
            </a:r>
            <a:endParaRPr lang="en-US" dirty="0"/>
          </a:p>
          <a:p>
            <a:pPr marL="285750" indent="-285750">
              <a:lnSpc>
                <a:spcPct val="150000"/>
              </a:lnSpc>
              <a:buFont typeface="Arial" panose="020B0604020202020204" pitchFamily="34" charset="0"/>
              <a:buChar char="•"/>
            </a:pPr>
            <a:r>
              <a:rPr lang="en-US" dirty="0"/>
              <a:t>Exploring advanced ML techniques such as deep learning for improved accuracy.</a:t>
            </a:r>
            <a:endParaRPr lang="en-US" dirty="0"/>
          </a:p>
          <a:p>
            <a:pPr marL="285750" indent="-285750">
              <a:lnSpc>
                <a:spcPct val="150000"/>
              </a:lnSpc>
              <a:buFont typeface="Arial" panose="020B0604020202020204" pitchFamily="34" charset="0"/>
              <a:buChar char="•"/>
            </a:pPr>
            <a:r>
              <a:rPr lang="en-US" dirty="0"/>
              <a:t>Enhancing the user interface for better user experience and feedback mechanism.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130" y="286603"/>
            <a:ext cx="7031549" cy="1450757"/>
          </a:xfrm>
        </p:spPr>
        <p:txBody>
          <a:bodyPr>
            <a:normAutofit/>
          </a:bodyPr>
          <a:lstStyle/>
          <a:p>
            <a:pPr>
              <a:lnSpc>
                <a:spcPct val="150000"/>
              </a:lnSpc>
            </a:pPr>
            <a:r>
              <a:rPr lang="en-US" sz="2000" b="1" dirty="0">
                <a:effectLst>
                  <a:outerShdw blurRad="38100" dist="38100" dir="2700000" algn="tl">
                    <a:srgbClr val="000000">
                      <a:alpha val="43137"/>
                    </a:srgbClr>
                  </a:outerShdw>
                </a:effectLst>
              </a:rPr>
              <a:t>CONCLUSION </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a:off x="1537996" y="2228671"/>
            <a:ext cx="9116008" cy="1711366"/>
          </a:xfrm>
          <a:prstGeom prst="rect">
            <a:avLst/>
          </a:prstGeom>
          <a:noFill/>
        </p:spPr>
        <p:txBody>
          <a:bodyPr wrap="square" rtlCol="0">
            <a:spAutoFit/>
          </a:bodyPr>
          <a:lstStyle/>
          <a:p>
            <a:pPr>
              <a:lnSpc>
                <a:spcPct val="150000"/>
              </a:lnSpc>
            </a:pPr>
            <a:r>
              <a:rPr lang="en-US" dirty="0"/>
              <a:t>In conclusion ,the proposed online transaction fraud detection system demonstrates the effectiveness of using python and machine learning techniques to combat fraudulent activities in the realm of online transactions. Continuous research and development in this field are vital to stay ahead of sophisticated fraudsters and safeguard the integrity of digital transactions.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824" y="286603"/>
            <a:ext cx="7124856" cy="1450757"/>
          </a:xfrm>
        </p:spPr>
        <p:txBody>
          <a:bodyPr>
            <a:normAutofit/>
          </a:bodyPr>
          <a:lstStyle/>
          <a:p>
            <a:pPr>
              <a:lnSpc>
                <a:spcPct val="150000"/>
              </a:lnSpc>
            </a:pPr>
            <a:r>
              <a:rPr lang="en-US" sz="2000" b="1" dirty="0">
                <a:effectLst>
                  <a:outerShdw blurRad="38100" dist="38100" dir="2700000" algn="tl">
                    <a:srgbClr val="000000">
                      <a:alpha val="43137"/>
                    </a:srgbClr>
                  </a:outerShdw>
                </a:effectLst>
              </a:rPr>
              <a:t>ACKNOWLEDGMENT </a:t>
            </a:r>
            <a:endParaRPr lang="en-IN" sz="20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AF3791CC-8C8C-4478-82DA-5070AD344950}" type="slidenum">
              <a:rPr lang="en-IN" smtClean="0"/>
            </a:fld>
            <a:endParaRPr lang="en-IN" dirty="0"/>
          </a:p>
        </p:txBody>
      </p:sp>
      <p:sp>
        <p:nvSpPr>
          <p:cNvPr id="4" name="TextBox 3"/>
          <p:cNvSpPr txBox="1"/>
          <p:nvPr/>
        </p:nvSpPr>
        <p:spPr>
          <a:xfrm>
            <a:off x="1331167" y="2118049"/>
            <a:ext cx="9529666" cy="2542363"/>
          </a:xfrm>
          <a:prstGeom prst="rect">
            <a:avLst/>
          </a:prstGeom>
          <a:noFill/>
        </p:spPr>
        <p:txBody>
          <a:bodyPr wrap="square" rtlCol="0">
            <a:spAutoFit/>
          </a:bodyPr>
          <a:lstStyle/>
          <a:p>
            <a:pPr>
              <a:lnSpc>
                <a:spcPct val="150000"/>
              </a:lnSpc>
            </a:pPr>
            <a:r>
              <a:rPr lang="en-US" dirty="0"/>
              <a:t>We would like to express our sincere gratitude to all those who have contributed to the successful completion of this project on “Online transaction fraud detection system using python and machine learning”.</a:t>
            </a:r>
            <a:endParaRPr lang="en-US" dirty="0"/>
          </a:p>
          <a:p>
            <a:pPr>
              <a:lnSpc>
                <a:spcPct val="150000"/>
              </a:lnSpc>
            </a:pPr>
            <a:r>
              <a:rPr lang="en-US" dirty="0"/>
              <a:t>       First and foremost , we would like to thank our teacher ,for their guidance ,valuable insights , and continuous support throughout the duration of this project. Their expertise and encouragement have been instrumental in shaping our approach and refining our methodologies.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780" y="286603"/>
            <a:ext cx="6819900" cy="1450757"/>
          </a:xfrm>
        </p:spPr>
        <p:txBody>
          <a:bodyPr>
            <a:normAutofit/>
          </a:bodyPr>
          <a:lstStyle/>
          <a:p>
            <a:r>
              <a:rPr lang="en-US" sz="2000" b="1" dirty="0">
                <a:effectLst>
                  <a:outerShdw blurRad="38100" dist="38100" dir="2700000" algn="tl">
                    <a:srgbClr val="000000">
                      <a:alpha val="43137"/>
                    </a:srgbClr>
                  </a:outerShdw>
                </a:effectLst>
              </a:rPr>
              <a:t>REFERENCES </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flipH="1">
            <a:off x="1375411" y="2221051"/>
            <a:ext cx="9441178" cy="1754326"/>
          </a:xfrm>
          <a:prstGeom prst="rect">
            <a:avLst/>
          </a:prstGeom>
          <a:noFill/>
        </p:spPr>
        <p:txBody>
          <a:bodyPr wrap="square" rtlCol="0">
            <a:spAutoFit/>
          </a:bodyPr>
          <a:lstStyle/>
          <a:p>
            <a:r>
              <a:rPr lang="en-IN" dirty="0">
                <a:hlinkClick r:id="rId1"/>
              </a:rPr>
              <a:t>https://www.geeksforgeeks.org/online-payment-fraud-detection-using-machine-learning-in-python/</a:t>
            </a:r>
            <a:endParaRPr lang="en-IN" dirty="0"/>
          </a:p>
          <a:p>
            <a:r>
              <a:rPr lang="en-IN" dirty="0">
                <a:hlinkClick r:id="rId2"/>
              </a:rPr>
              <a:t>https://nevonprojects.com/online-transaction-fraud-detection-using-python-backlogging-on-e-commerce/</a:t>
            </a:r>
            <a:r>
              <a:rPr lang="en-IN" dirty="0"/>
              <a:t> </a:t>
            </a:r>
            <a:endParaRPr lang="en-IN" dirty="0"/>
          </a:p>
          <a:p>
            <a:r>
              <a:rPr lang="en-IN" dirty="0">
                <a:hlinkClick r:id="rId3"/>
              </a:rPr>
              <a:t>https://www.slideshare.net/irjetjournal/online-transaction-fraud-detection-system-based-on-machine-learning</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02082" y="2967335"/>
            <a:ext cx="378783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chor="b">
            <a:normAutofit/>
          </a:bodyPr>
          <a:lstStyle/>
          <a:p>
            <a:pPr algn="ctr">
              <a:lnSpc>
                <a:spcPct val="150000"/>
              </a:lnSpc>
            </a:pPr>
            <a:r>
              <a:rPr lang="en-US" sz="2000" b="1" dirty="0">
                <a:effectLst>
                  <a:outerShdw blurRad="38100" dist="38100" dir="2700000" algn="tl">
                    <a:srgbClr val="000000">
                      <a:alpha val="43137"/>
                    </a:srgbClr>
                  </a:outerShdw>
                </a:effectLst>
              </a:rPr>
              <a:t>TABLE OF CONTENTS</a:t>
            </a:r>
            <a:endParaRPr lang="en-IN" sz="2000"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F3791CC-8C8C-4478-82DA-5070AD344950}" type="slidenum">
              <a:rPr lang="en-IN" smtClean="0"/>
            </a:fld>
            <a:endParaRPr lang="en-IN" dirty="0"/>
          </a:p>
        </p:txBody>
      </p:sp>
      <p:sp>
        <p:nvSpPr>
          <p:cNvPr id="7" name="TextBox 6"/>
          <p:cNvSpPr txBox="1"/>
          <p:nvPr/>
        </p:nvSpPr>
        <p:spPr>
          <a:xfrm>
            <a:off x="1247775" y="2181225"/>
            <a:ext cx="7381875" cy="3970318"/>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dirty="0"/>
              <a:t>Abstract</a:t>
            </a:r>
            <a:endParaRPr lang="en-IN" dirty="0"/>
          </a:p>
          <a:p>
            <a:pPr marL="285750" indent="-285750">
              <a:buFont typeface="Wingdings" panose="05000000000000000000" pitchFamily="2" charset="2"/>
              <a:buChar char="Ø"/>
            </a:pPr>
            <a:r>
              <a:rPr lang="en-IN" dirty="0"/>
              <a:t>Introduction</a:t>
            </a:r>
            <a:endParaRPr lang="en-IN" dirty="0"/>
          </a:p>
          <a:p>
            <a:pPr marL="285750" indent="-285750">
              <a:buFont typeface="Wingdings" panose="05000000000000000000" pitchFamily="2" charset="2"/>
              <a:buChar char="Ø"/>
            </a:pPr>
            <a:r>
              <a:rPr lang="en-IN" dirty="0"/>
              <a:t>Objective</a:t>
            </a:r>
            <a:endParaRPr lang="en-IN" dirty="0"/>
          </a:p>
          <a:p>
            <a:pPr marL="285750" indent="-285750">
              <a:buFont typeface="Wingdings" panose="05000000000000000000" pitchFamily="2" charset="2"/>
              <a:buChar char="Ø"/>
            </a:pPr>
            <a:r>
              <a:rPr lang="en-IN" dirty="0"/>
              <a:t>Problem statement</a:t>
            </a:r>
            <a:endParaRPr lang="en-IN" dirty="0"/>
          </a:p>
          <a:p>
            <a:pPr marL="285750" indent="-285750">
              <a:buFont typeface="Wingdings" panose="05000000000000000000" pitchFamily="2" charset="2"/>
              <a:buChar char="Ø"/>
            </a:pPr>
            <a:r>
              <a:rPr lang="en-IN" dirty="0"/>
              <a:t>Dataset</a:t>
            </a:r>
            <a:endParaRPr lang="en-IN" dirty="0"/>
          </a:p>
          <a:p>
            <a:pPr marL="285750" indent="-285750">
              <a:buFont typeface="Wingdings" panose="05000000000000000000" pitchFamily="2" charset="2"/>
              <a:buChar char="Ø"/>
            </a:pPr>
            <a:r>
              <a:rPr lang="en-IN" dirty="0"/>
              <a:t>Methodology</a:t>
            </a:r>
            <a:endParaRPr lang="en-IN" dirty="0"/>
          </a:p>
          <a:p>
            <a:pPr marL="285750" indent="-285750">
              <a:buFont typeface="Wingdings" panose="05000000000000000000" pitchFamily="2" charset="2"/>
              <a:buChar char="Ø"/>
            </a:pPr>
            <a:r>
              <a:rPr lang="en-IN" dirty="0"/>
              <a:t>Technologies used</a:t>
            </a:r>
            <a:endParaRPr lang="en-IN" dirty="0"/>
          </a:p>
          <a:p>
            <a:pPr marL="285750" indent="-285750">
              <a:buFont typeface="Wingdings" panose="05000000000000000000" pitchFamily="2" charset="2"/>
              <a:buChar char="Ø"/>
            </a:pPr>
            <a:r>
              <a:rPr lang="en-IN" dirty="0"/>
              <a:t>Result</a:t>
            </a:r>
            <a:endParaRPr lang="en-IN" dirty="0"/>
          </a:p>
          <a:p>
            <a:pPr marL="285750" indent="-285750">
              <a:buFont typeface="Wingdings" panose="05000000000000000000" pitchFamily="2" charset="2"/>
              <a:buChar char="Ø"/>
            </a:pPr>
            <a:r>
              <a:rPr lang="en-IN" dirty="0"/>
              <a:t>Future scope</a:t>
            </a:r>
            <a:endParaRPr lang="en-IN" dirty="0"/>
          </a:p>
          <a:p>
            <a:pPr marL="285750" indent="-285750">
              <a:buFont typeface="Wingdings" panose="05000000000000000000" pitchFamily="2" charset="2"/>
              <a:buChar char="Ø"/>
            </a:pPr>
            <a:r>
              <a:rPr lang="en-IN" dirty="0"/>
              <a:t>Conclusion</a:t>
            </a:r>
            <a:endParaRPr lang="en-IN" dirty="0"/>
          </a:p>
          <a:p>
            <a:pPr marL="285750" indent="-285750">
              <a:buFont typeface="Wingdings" panose="05000000000000000000" pitchFamily="2" charset="2"/>
              <a:buChar char="Ø"/>
            </a:pPr>
            <a:r>
              <a:rPr lang="en-IN" dirty="0"/>
              <a:t>Acknowledgment</a:t>
            </a:r>
            <a:endParaRPr lang="en-IN" dirty="0"/>
          </a:p>
          <a:p>
            <a:pPr marL="285750" indent="-285750">
              <a:buFont typeface="Wingdings" panose="05000000000000000000" pitchFamily="2" charset="2"/>
              <a:buChar char="Ø"/>
            </a:pPr>
            <a:r>
              <a:rPr lang="en-IN" dirty="0"/>
              <a:t>References</a:t>
            </a:r>
            <a:endParaRPr lang="en-IN" dirty="0"/>
          </a:p>
          <a:p>
            <a:pPr marL="285750" indent="-285750">
              <a:buFont typeface="Wingdings" panose="05000000000000000000" pitchFamily="2" charset="2"/>
              <a:buChar char="Ø"/>
            </a:pPr>
            <a:r>
              <a:rPr lang="en-IN" dirty="0"/>
              <a:t>Q&amp;A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4" y="286603"/>
            <a:ext cx="6061166" cy="1450757"/>
          </a:xfrm>
        </p:spPr>
        <p:txBody>
          <a:bodyPr>
            <a:normAutofit/>
          </a:bodyPr>
          <a:lstStyle/>
          <a:p>
            <a:pPr>
              <a:lnSpc>
                <a:spcPct val="150000"/>
              </a:lnSpc>
            </a:pPr>
            <a:r>
              <a:rPr lang="en-US" sz="2000" b="1" dirty="0">
                <a:effectLst>
                  <a:outerShdw blurRad="38100" dist="38100" dir="2700000" algn="tl">
                    <a:srgbClr val="000000">
                      <a:alpha val="43137"/>
                    </a:srgbClr>
                  </a:outerShdw>
                </a:effectLst>
              </a:rPr>
              <a:t>ABSTRACT</a:t>
            </a:r>
            <a:endParaRPr lang="en-IN" sz="20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sp>
        <p:nvSpPr>
          <p:cNvPr id="5" name="TextBox 4"/>
          <p:cNvSpPr txBox="1"/>
          <p:nvPr/>
        </p:nvSpPr>
        <p:spPr>
          <a:xfrm flipH="1">
            <a:off x="1574991" y="2239346"/>
            <a:ext cx="9313833" cy="2957861"/>
          </a:xfrm>
          <a:prstGeom prst="rect">
            <a:avLst/>
          </a:prstGeom>
          <a:noFill/>
        </p:spPr>
        <p:txBody>
          <a:bodyPr wrap="square" rtlCol="0">
            <a:spAutoFit/>
          </a:bodyPr>
          <a:lstStyle/>
          <a:p>
            <a:pPr>
              <a:lnSpc>
                <a:spcPct val="150000"/>
              </a:lnSpc>
            </a:pPr>
            <a:r>
              <a:rPr lang="en-US" dirty="0"/>
              <a:t>With the rapid growth of online transactions the risk of fraudulent activities has also increased significantly . </a:t>
            </a:r>
            <a:endParaRPr lang="en-US" dirty="0"/>
          </a:p>
          <a:p>
            <a:pPr>
              <a:lnSpc>
                <a:spcPct val="150000"/>
              </a:lnSpc>
            </a:pPr>
            <a:r>
              <a:rPr lang="en-US" dirty="0"/>
              <a:t>Billions of dollars of loss are caused every year by fraudulent online transactions. The design of efficient fraud detection algorithms is key for reducing these losses, and more and more algorithms rely on advanced machine  learning techniques to assist fraud investigators.</a:t>
            </a:r>
            <a:endParaRPr lang="en-US" dirty="0"/>
          </a:p>
          <a:p>
            <a:pPr>
              <a:lnSpc>
                <a:spcPct val="150000"/>
              </a:lnSpc>
            </a:pPr>
            <a:r>
              <a:rPr lang="en-US" dirty="0"/>
              <a:t>This project proposes the development of an online transaction fraud detection system using python and machine learning(ML) techniques.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705" y="267553"/>
            <a:ext cx="10058400" cy="1450757"/>
          </a:xfrm>
        </p:spPr>
        <p:txBody>
          <a:bodyPr>
            <a:normAutofit/>
          </a:bodyPr>
          <a:lstStyle/>
          <a:p>
            <a:r>
              <a:rPr lang="en-US" sz="2000" b="1" dirty="0">
                <a:effectLst>
                  <a:outerShdw blurRad="38100" dist="38100" dir="2700000" algn="tl">
                    <a:srgbClr val="000000">
                      <a:alpha val="43137"/>
                    </a:srgbClr>
                  </a:outerShdw>
                </a:effectLst>
              </a:rPr>
              <a:t>INTRODUCTION</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a:off x="1257300" y="2076449"/>
            <a:ext cx="9810750" cy="2126864"/>
          </a:xfrm>
          <a:prstGeom prst="rect">
            <a:avLst/>
          </a:prstGeom>
          <a:noFill/>
        </p:spPr>
        <p:txBody>
          <a:bodyPr wrap="square" rtlCol="0">
            <a:spAutoFit/>
          </a:bodyPr>
          <a:lstStyle/>
          <a:p>
            <a:pPr>
              <a:lnSpc>
                <a:spcPct val="150000"/>
              </a:lnSpc>
            </a:pPr>
            <a:r>
              <a:rPr lang="en-US" dirty="0"/>
              <a:t>Online transactions have become an integral part of modern-day commerce ,but they are susceptible to fraud .this project proposes the development of a robust fraud detection system using machine learning algorithms to identify and prevent fraudulent transaction in real-time .</a:t>
            </a:r>
            <a:endParaRPr lang="en-US" dirty="0"/>
          </a:p>
          <a:p>
            <a:pPr>
              <a:lnSpc>
                <a:spcPct val="150000"/>
              </a:lnSpc>
            </a:pPr>
            <a:r>
              <a:rPr lang="en-US" dirty="0"/>
              <a:t>Traditional rule-based systems often fail to adapt to evolving fraud  patterns , thus necessitating the use of more advanced techniques like machine learning.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31105" y="258028"/>
            <a:ext cx="1845556" cy="1450757"/>
          </a:xfrm>
        </p:spPr>
        <p:txBody>
          <a:bodyPr>
            <a:normAutofit/>
          </a:bodyPr>
          <a:lstStyle/>
          <a:p>
            <a:pPr>
              <a:lnSpc>
                <a:spcPct val="200000"/>
              </a:lnSpc>
            </a:pPr>
            <a:r>
              <a:rPr lang="en-US" sz="2000" b="1" dirty="0">
                <a:effectLst>
                  <a:outerShdw blurRad="38100" dist="38100" dir="2700000" algn="tl">
                    <a:srgbClr val="000000">
                      <a:alpha val="43137"/>
                    </a:srgbClr>
                  </a:outerShdw>
                </a:effectLst>
              </a:rPr>
              <a:t>OBJECTIVES</a:t>
            </a:r>
            <a:endParaRPr lang="en-IN" sz="2000"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F3791CC-8C8C-4478-82DA-5070AD344950}" type="slidenum">
              <a:rPr lang="en-IN" smtClean="0"/>
            </a:fld>
            <a:endParaRPr lang="en-IN" dirty="0"/>
          </a:p>
        </p:txBody>
      </p:sp>
      <p:sp>
        <p:nvSpPr>
          <p:cNvPr id="8" name="TextBox 7"/>
          <p:cNvSpPr txBox="1"/>
          <p:nvPr/>
        </p:nvSpPr>
        <p:spPr>
          <a:xfrm>
            <a:off x="1257299" y="2162175"/>
            <a:ext cx="9839325" cy="3788858"/>
          </a:xfrm>
          <a:prstGeom prst="rect">
            <a:avLst/>
          </a:prstGeom>
          <a:noFill/>
        </p:spPr>
        <p:txBody>
          <a:bodyPr wrap="square" rtlCol="0">
            <a:spAutoFit/>
          </a:bodyPr>
          <a:lstStyle/>
          <a:p>
            <a:pPr>
              <a:lnSpc>
                <a:spcPct val="150000"/>
              </a:lnSpc>
            </a:pPr>
            <a:r>
              <a:rPr lang="en-US" dirty="0"/>
              <a:t>The objectives of an online transaction fraud detection system using python and machine learning includes:-</a:t>
            </a:r>
            <a:endParaRPr lang="en-US" dirty="0"/>
          </a:p>
          <a:p>
            <a:pPr marL="285750" indent="-285750">
              <a:lnSpc>
                <a:spcPct val="150000"/>
              </a:lnSpc>
              <a:buFont typeface="Arial" panose="020B0604020202020204" pitchFamily="34" charset="0"/>
              <a:buChar char="•"/>
            </a:pPr>
            <a:r>
              <a:rPr lang="en-US" b="1" dirty="0"/>
              <a:t>Detection Accuracy</a:t>
            </a:r>
            <a:r>
              <a:rPr lang="en-US" dirty="0"/>
              <a:t>:- Develop a system with high accuracy in identifying fraudulent transaction while minimizing false positives to avoid inconveniencing legitimate users.</a:t>
            </a:r>
            <a:endParaRPr lang="en-US" dirty="0"/>
          </a:p>
          <a:p>
            <a:pPr marL="285750" indent="-285750">
              <a:lnSpc>
                <a:spcPct val="150000"/>
              </a:lnSpc>
              <a:buFont typeface="Arial" panose="020B0604020202020204" pitchFamily="34" charset="0"/>
              <a:buChar char="•"/>
            </a:pPr>
            <a:r>
              <a:rPr lang="en-US" b="1" dirty="0"/>
              <a:t>Real-time </a:t>
            </a:r>
            <a:r>
              <a:rPr lang="en-IN" b="1" dirty="0"/>
              <a:t>Detection</a:t>
            </a:r>
            <a:r>
              <a:rPr lang="en-IN" dirty="0"/>
              <a:t>:- Enable the system to analyse and detect fraudulent activities in real-time to prevent financial losses and protect user’s sensitive information.</a:t>
            </a:r>
            <a:endParaRPr lang="en-IN" dirty="0"/>
          </a:p>
          <a:p>
            <a:pPr marL="285750" indent="-285750">
              <a:lnSpc>
                <a:spcPct val="150000"/>
              </a:lnSpc>
              <a:buFont typeface="Arial" panose="020B0604020202020204" pitchFamily="34" charset="0"/>
              <a:buChar char="•"/>
            </a:pPr>
            <a:r>
              <a:rPr lang="en-IN" b="1" dirty="0"/>
              <a:t>Scalability:</a:t>
            </a:r>
            <a:r>
              <a:rPr lang="en-IN" dirty="0"/>
              <a:t>- Ensure the system’s capability to handle large volumes of transaction data efficiently, scaling with  the growth of online transactions.</a:t>
            </a:r>
            <a:endParaRPr lang="en-IN" dirty="0"/>
          </a:p>
          <a:p>
            <a:pPr>
              <a:lnSpc>
                <a:spcPct val="15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2100" y="1009650"/>
            <a:ext cx="9244012"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Adaptability:</a:t>
            </a:r>
            <a:r>
              <a:rPr lang="en-US" dirty="0"/>
              <a:t>- Build a system that can adapt to evolving fraud patterns and techniques by continuously learning from new data and updating its detection algorithms.</a:t>
            </a:r>
            <a:endParaRPr lang="en-US" dirty="0"/>
          </a:p>
          <a:p>
            <a:pPr>
              <a:lnSpc>
                <a:spcPct val="150000"/>
              </a:lnSpc>
            </a:pPr>
            <a:endParaRPr lang="en-US" dirty="0"/>
          </a:p>
          <a:p>
            <a:pPr marL="285750" indent="-285750">
              <a:lnSpc>
                <a:spcPct val="150000"/>
              </a:lnSpc>
              <a:buFont typeface="Arial" panose="020B0604020202020204" pitchFamily="34" charset="0"/>
              <a:buChar char="•"/>
            </a:pPr>
            <a:r>
              <a:rPr lang="en-IN" b="1" dirty="0"/>
              <a:t>User Experience </a:t>
            </a:r>
            <a:r>
              <a:rPr lang="en-IN" dirty="0"/>
              <a:t>:- Maintain a seamless user  experience by accurately detecting fraud without causing unnecessary disruptions or delays in legitimate transactions. </a:t>
            </a:r>
            <a:endParaRPr lang="en-IN" dirty="0"/>
          </a:p>
          <a:p>
            <a:pPr>
              <a:lnSpc>
                <a:spcPct val="150000"/>
              </a:lnSpc>
            </a:pPr>
            <a:endParaRPr lang="en-IN" dirty="0"/>
          </a:p>
          <a:p>
            <a:pPr marL="285750" indent="-285750">
              <a:lnSpc>
                <a:spcPct val="150000"/>
              </a:lnSpc>
              <a:buFont typeface="Arial" panose="020B0604020202020204" pitchFamily="34" charset="0"/>
              <a:buChar char="•"/>
            </a:pPr>
            <a:r>
              <a:rPr lang="en-IN" b="1" dirty="0"/>
              <a:t>Transparency</a:t>
            </a:r>
            <a:r>
              <a:rPr lang="en-IN" dirty="0"/>
              <a:t>:- Provide insights into the detection process, including explanations of why certain transactions are flagged as fraudulent, to build trust with users and stakeholders.</a:t>
            </a:r>
            <a:endParaRPr lang="en-IN" dirty="0"/>
          </a:p>
        </p:txBody>
      </p:sp>
      <p:sp>
        <p:nvSpPr>
          <p:cNvPr id="2" name="Slide Number Placeholder 1"/>
          <p:cNvSpPr>
            <a:spLocks noGrp="1"/>
          </p:cNvSpPr>
          <p:nvPr>
            <p:ph type="sldNum" sz="quarter" idx="12"/>
          </p:nvPr>
        </p:nvSpPr>
        <p:spPr/>
        <p:txBody>
          <a:bodyPr/>
          <a:lstStyle/>
          <a:p>
            <a:fld id="{AF3791CC-8C8C-4478-82DA-5070AD344950}" type="slidenum">
              <a:rPr lang="en-IN" smtClean="0"/>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5" y="1483568"/>
            <a:ext cx="2817845" cy="242595"/>
          </a:xfrm>
        </p:spPr>
        <p:txBody>
          <a:bodyPr>
            <a:normAutofit fontScale="90000"/>
          </a:bodyPr>
          <a:lstStyle/>
          <a:p>
            <a:pPr>
              <a:lnSpc>
                <a:spcPct val="150000"/>
              </a:lnSpc>
            </a:pPr>
            <a:r>
              <a:rPr lang="en-US" sz="2000" b="1" dirty="0">
                <a:effectLst>
                  <a:outerShdw blurRad="38100" dist="38100" dir="2700000" algn="tl">
                    <a:srgbClr val="000000">
                      <a:alpha val="43137"/>
                    </a:srgbClr>
                  </a:outerShdw>
                </a:effectLst>
              </a:rPr>
              <a:t>PROBLEM STATEMENT</a:t>
            </a:r>
            <a:endParaRPr lang="en-IN" sz="20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sp>
        <p:nvSpPr>
          <p:cNvPr id="4" name="TextBox 3"/>
          <p:cNvSpPr txBox="1"/>
          <p:nvPr/>
        </p:nvSpPr>
        <p:spPr>
          <a:xfrm>
            <a:off x="1259632" y="2127380"/>
            <a:ext cx="9862457" cy="2446824"/>
          </a:xfrm>
          <a:prstGeom prst="rect">
            <a:avLst/>
          </a:prstGeom>
          <a:noFill/>
        </p:spPr>
        <p:txBody>
          <a:bodyPr wrap="square" rtlCol="0">
            <a:spAutoFit/>
          </a:bodyPr>
          <a:lstStyle/>
          <a:p>
            <a:pPr>
              <a:lnSpc>
                <a:spcPct val="150000"/>
              </a:lnSpc>
            </a:pPr>
            <a:r>
              <a:rPr lang="en-US" dirty="0"/>
              <a:t>The problem statement for online transaction fraud detection system using python and machine learning would typically involve identifying fraudulent activities in online transaction to prevent financial losses . </a:t>
            </a:r>
            <a:endParaRPr lang="en-US" dirty="0"/>
          </a:p>
          <a:p>
            <a:pPr>
              <a:lnSpc>
                <a:spcPct val="150000"/>
              </a:lnSpc>
            </a:pPr>
            <a:r>
              <a:rPr lang="en-US" dirty="0"/>
              <a:t>Online transaction fraud stands as major problem for word wide financial institutions. Annual lost due to it scales to billions of dollars.</a:t>
            </a: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718" y="286603"/>
            <a:ext cx="6760962" cy="1450757"/>
          </a:xfrm>
        </p:spPr>
        <p:txBody>
          <a:bodyPr>
            <a:normAutofit/>
          </a:bodyPr>
          <a:lstStyle/>
          <a:p>
            <a:pPr>
              <a:lnSpc>
                <a:spcPct val="150000"/>
              </a:lnSpc>
            </a:pPr>
            <a:r>
              <a:rPr lang="en-US" sz="2000" b="1" dirty="0">
                <a:effectLst>
                  <a:outerShdw blurRad="38100" dist="38100" dir="2700000" algn="tl">
                    <a:srgbClr val="000000">
                      <a:alpha val="43137"/>
                    </a:srgbClr>
                  </a:outerShdw>
                </a:effectLst>
              </a:rPr>
              <a:t>DATASET</a:t>
            </a:r>
            <a:endParaRPr lang="en-IN"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F3791CC-8C8C-4478-82DA-5070AD344950}" type="slidenum">
              <a:rPr lang="en-IN" smtClean="0"/>
            </a:fld>
            <a:endParaRPr lang="en-IN" dirty="0"/>
          </a:p>
        </p:txBody>
      </p:sp>
      <p:sp>
        <p:nvSpPr>
          <p:cNvPr id="3" name="TextBox 2"/>
          <p:cNvSpPr txBox="1"/>
          <p:nvPr/>
        </p:nvSpPr>
        <p:spPr>
          <a:xfrm>
            <a:off x="1530220" y="2202025"/>
            <a:ext cx="9479902"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We used  a dataset containing various features related to online transactions, including transaction amount , location , time, etc.</a:t>
            </a:r>
            <a:endParaRPr lang="en-US" dirty="0"/>
          </a:p>
          <a:p>
            <a:pPr marL="285750" indent="-285750">
              <a:lnSpc>
                <a:spcPct val="150000"/>
              </a:lnSpc>
              <a:buFont typeface="Wingdings" panose="05000000000000000000" pitchFamily="2" charset="2"/>
              <a:buChar char="ü"/>
            </a:pPr>
            <a:r>
              <a:rPr lang="en-US" dirty="0"/>
              <a:t>The dataset consists of both fraudulent and legitimate transactions, providing a balanced view for training our model</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043" y="1129004"/>
            <a:ext cx="2728271" cy="524381"/>
          </a:xfrm>
        </p:spPr>
        <p:txBody>
          <a:bodyPr>
            <a:normAutofit/>
          </a:bodyPr>
          <a:lstStyle/>
          <a:p>
            <a:pPr>
              <a:lnSpc>
                <a:spcPct val="150000"/>
              </a:lnSpc>
            </a:pPr>
            <a:r>
              <a:rPr lang="en-US" sz="2000" b="1" dirty="0">
                <a:effectLst>
                  <a:outerShdw blurRad="38100" dist="38100" dir="2700000" algn="tl">
                    <a:srgbClr val="000000">
                      <a:alpha val="43137"/>
                    </a:srgbClr>
                  </a:outerShdw>
                </a:effectLst>
              </a:rPr>
              <a:t>METHODOLOGY</a:t>
            </a:r>
            <a:endParaRPr lang="en-IN" sz="20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AF3791CC-8C8C-4478-82DA-5070AD344950}" type="slidenum">
              <a:rPr lang="en-IN" smtClean="0"/>
            </a:fld>
            <a:endParaRPr lang="en-IN" dirty="0"/>
          </a:p>
        </p:txBody>
      </p:sp>
      <p:sp>
        <p:nvSpPr>
          <p:cNvPr id="6" name="TextBox 5"/>
          <p:cNvSpPr txBox="1"/>
          <p:nvPr/>
        </p:nvSpPr>
        <p:spPr>
          <a:xfrm flipH="1">
            <a:off x="1453693" y="2248678"/>
            <a:ext cx="9537767" cy="3373359"/>
          </a:xfrm>
          <a:prstGeom prst="rect">
            <a:avLst/>
          </a:prstGeom>
          <a:noFill/>
        </p:spPr>
        <p:txBody>
          <a:bodyPr wrap="square" rtlCol="0">
            <a:spAutoFit/>
          </a:bodyPr>
          <a:lstStyle/>
          <a:p>
            <a:pPr>
              <a:lnSpc>
                <a:spcPct val="150000"/>
              </a:lnSpc>
            </a:pPr>
            <a:r>
              <a:rPr lang="en-US" dirty="0"/>
              <a:t>The methodologies of an online transaction detection system using python and machine learning includes – </a:t>
            </a:r>
            <a:endParaRPr lang="en-US" dirty="0"/>
          </a:p>
          <a:p>
            <a:pPr marL="285750" indent="-285750">
              <a:lnSpc>
                <a:spcPct val="150000"/>
              </a:lnSpc>
              <a:buFont typeface="Wingdings" panose="05000000000000000000" pitchFamily="2" charset="2"/>
              <a:buChar char="§"/>
            </a:pPr>
            <a:r>
              <a:rPr lang="en-US" b="1" dirty="0"/>
              <a:t>Data preprocessing</a:t>
            </a:r>
            <a:r>
              <a:rPr lang="en-US" dirty="0"/>
              <a:t>:- handling missing values , outliers, and categorical data. Scaling numerical features. Encoding categorical variables.</a:t>
            </a:r>
            <a:endParaRPr lang="en-US" dirty="0"/>
          </a:p>
          <a:p>
            <a:pPr marL="285750" indent="-285750">
              <a:lnSpc>
                <a:spcPct val="150000"/>
              </a:lnSpc>
              <a:buFont typeface="Wingdings" panose="05000000000000000000" pitchFamily="2" charset="2"/>
              <a:buChar char="§"/>
            </a:pPr>
            <a:r>
              <a:rPr lang="en-US" b="1" dirty="0"/>
              <a:t>Feature engineering</a:t>
            </a:r>
            <a:r>
              <a:rPr lang="en-US" dirty="0"/>
              <a:t>:- creating new features based on domain knowledge. Dimensionality reduction techniques like PCA for feature selection.</a:t>
            </a:r>
            <a:endParaRPr lang="en-US" dirty="0"/>
          </a:p>
          <a:p>
            <a:pPr marL="285750" indent="-285750">
              <a:lnSpc>
                <a:spcPct val="150000"/>
              </a:lnSpc>
              <a:buFont typeface="Wingdings" panose="05000000000000000000" pitchFamily="2" charset="2"/>
              <a:buChar char="§"/>
            </a:pPr>
            <a:r>
              <a:rPr lang="en-US" b="1" dirty="0"/>
              <a:t>Model selection and training</a:t>
            </a:r>
            <a:r>
              <a:rPr lang="en-US" dirty="0"/>
              <a:t>:- Experimenting with various ML algorithms such as logistic regression , random forest, gradient boosting, etc.</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6482</Words>
  <Application>WPS Presentation</Application>
  <PresentationFormat>Widescreen</PresentationFormat>
  <Paragraphs>167</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Wingdings 3</vt:lpstr>
      <vt:lpstr>Symbol</vt:lpstr>
      <vt:lpstr>Arial</vt:lpstr>
      <vt:lpstr>Roboto</vt:lpstr>
      <vt:lpstr>Google Sans</vt:lpstr>
      <vt:lpstr>Courier New</vt:lpstr>
      <vt:lpstr>Trebuchet MS</vt:lpstr>
      <vt:lpstr>Times New Roman</vt:lpstr>
      <vt:lpstr>Segoe Print</vt:lpstr>
      <vt:lpstr>Microsoft YaHei</vt:lpstr>
      <vt:lpstr>Arial Unicode MS</vt:lpstr>
      <vt:lpstr>Calibri</vt:lpstr>
      <vt:lpstr>Facet</vt:lpstr>
      <vt:lpstr>PowerPoint 演示文稿</vt:lpstr>
      <vt:lpstr>TABLE OF CONTENTS</vt:lpstr>
      <vt:lpstr>ABSTRACT</vt:lpstr>
      <vt:lpstr>INTRODUCTION</vt:lpstr>
      <vt:lpstr>OBJECTIVES</vt:lpstr>
      <vt:lpstr>PowerPoint 演示文稿</vt:lpstr>
      <vt:lpstr>PROBLEM STATEMENT</vt:lpstr>
      <vt:lpstr>DATASET</vt:lpstr>
      <vt:lpstr>METHODOLOGY</vt:lpstr>
      <vt:lpstr>PowerPoint 演示文稿</vt:lpstr>
      <vt:lpstr>TECHNOLOGIES USED</vt:lpstr>
      <vt:lpstr>LIBRARY  </vt:lpstr>
      <vt:lpstr>PowerPoint 演示文稿</vt:lpstr>
      <vt:lpstr>RESULT</vt:lpstr>
      <vt:lpstr>FUTURE SCOPE </vt:lpstr>
      <vt:lpstr>CONCLUSION </vt:lpstr>
      <vt:lpstr>ACKNOWLEDGMENT </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RAHANGDALE</dc:creator>
  <cp:lastModifiedBy>atulk</cp:lastModifiedBy>
  <cp:revision>6</cp:revision>
  <dcterms:created xsi:type="dcterms:W3CDTF">2024-02-24T14:00:00Z</dcterms:created>
  <dcterms:modified xsi:type="dcterms:W3CDTF">2024-02-28T15:50:04Z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E7023479BD5A40C3B400A3B64F630B34_13</vt:lpwstr>
  </property>
  <property fmtid="{D5CDD505-2E9C-101B-9397-08002B2CF9AE}" pid="3" name="KSOProductBuildVer">
    <vt:lpwstr>1033-12.2.0.13489</vt:lpwstr>
  </property>
</Properties>
</file>