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7"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lear Sans Regular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3136" autoAdjust="0"/>
  </p:normalViewPr>
  <p:slideViewPr>
    <p:cSldViewPr>
      <p:cViewPr varScale="1">
        <p:scale>
          <a:sx n="42" d="100"/>
          <a:sy n="42" d="100"/>
        </p:scale>
        <p:origin x="7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1556 posts from just the Food category alone! People obviously really like food!</a:t>
            </a:r>
          </a:p>
          <a:p>
            <a:pPr lvl="0"/>
            <a:endParaRPr lang="en-US" dirty="0"/>
          </a:p>
          <a:p>
            <a:pPr lvl="0"/>
            <a:r>
              <a:rPr lang="en-US" dirty="0"/>
              <a:t>But now, onto the main question... which is... what were the top 5 most popular categories of posts?</a:t>
            </a:r>
          </a:p>
          <a:p>
            <a:pPr lvl="0"/>
            <a:endParaRPr lang="en-US" dirty="0"/>
          </a:p>
          <a:p>
            <a:pPr lvl="0"/>
            <a:r>
              <a:rPr lang="en-US" dirty="0"/>
              <a:t>From our analysis you can see that the top 5 most popular categories of posts were animal, food, health eating, science and technology in descending order.</a:t>
            </a:r>
          </a:p>
          <a:p>
            <a:pPr lvl="0"/>
            <a:endParaRPr lang="en-US" dirty="0"/>
          </a:p>
          <a:p>
            <a:pPr lvl="0"/>
            <a:r>
              <a:rPr lang="en-US" dirty="0"/>
              <a:t>animal had an aggregate popularity score of almost 68624. It is very interesting to see both animal and food within the top 5, it really shows what people enjoy consuming as content. But also interesting to see science and technology too. Clearly users favor "real-life" content on this platform.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26.8% users consume images as their content type. Comparing to other  types of content</a:t>
            </a:r>
          </a:p>
          <a:p>
            <a:pPr lvl="0"/>
            <a:endParaRPr lang="en-US" dirty="0"/>
          </a:p>
          <a:p>
            <a:pPr lvl="0"/>
            <a:r>
              <a:rPr lang="en-US" dirty="0"/>
              <a:t>This tells me that the photos are most used type by the user. As this type of content will be easy to react take less time to imagine the category.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content</a:t>
            </a:r>
          </a:p>
          <a:p>
            <a:pPr lvl="0"/>
            <a:r>
              <a:rPr lang="en-US" dirty="0"/>
              <a:t>- We also found that health eating was the third most popular, perhaps most user care about healthy food.</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flipH="1">
            <a:off x="18288000" y="0"/>
            <a:ext cx="4571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1383833"/>
            <a:ext cx="10589044" cy="6037669"/>
            <a:chOff x="0" y="0"/>
            <a:chExt cx="11674216" cy="299829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109625" y="1102809"/>
              <a:ext cx="11564591" cy="1895486"/>
            </a:xfrm>
            <a:prstGeom prst="rect">
              <a:avLst/>
            </a:prstGeom>
          </p:spPr>
          <p:txBody>
            <a:bodyPr lIns="0" tIns="0" rIns="0" bIns="0" rtlCol="0" anchor="t">
              <a:spAutoFit/>
            </a:bodyPr>
            <a:lstStyle/>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Project recap</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Problem</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The Analytics team</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Process</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Insights</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3894254" y="288383"/>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1595789" y="3726542"/>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8741793" y="6769617"/>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184738"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869023" y="2005583"/>
            <a:ext cx="7789981" cy="5329910"/>
          </a:xfrm>
          <a:prstGeom prst="rect">
            <a:avLst/>
          </a:prstGeom>
          <a:solidFill>
            <a:schemeClr val="bg1"/>
          </a:solidFill>
        </p:spPr>
        <p:txBody>
          <a:bodyPr/>
          <a:lstStyle/>
          <a:p>
            <a:pPr marL="457200" indent="-457200">
              <a:buFont typeface="Wingdings" panose="05000000000000000000" pitchFamily="2" charset="2"/>
              <a:buChar char="q"/>
            </a:pPr>
            <a:r>
              <a:rPr lang="en-US" sz="3200" dirty="0"/>
              <a:t>3 month pilot with Social Buzz </a:t>
            </a:r>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Doing an audit of your big data practice </a:t>
            </a:r>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IPO</a:t>
            </a:r>
          </a:p>
          <a:p>
            <a:endParaRPr lang="en-US" sz="3200" dirty="0"/>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top 5 most popular categories of content</a:t>
            </a:r>
          </a:p>
          <a:p>
            <a:pPr marL="457200" indent="-457200">
              <a:buFont typeface="Wingdings" panose="05000000000000000000" pitchFamily="2" charset="2"/>
              <a:buChar char="q"/>
            </a:pPr>
            <a:endParaRPr lang="en-IN" sz="32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39400" y="6743700"/>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540557" y="962957"/>
            <a:ext cx="5559312" cy="4440942"/>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4742492" y="17663"/>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64B02973-611C-2347-1F23-9977031278CD}"/>
              </a:ext>
            </a:extLst>
          </p:cNvPr>
          <p:cNvSpPr txBox="1"/>
          <p:nvPr/>
        </p:nvSpPr>
        <p:spPr>
          <a:xfrm>
            <a:off x="10110761" y="1551301"/>
            <a:ext cx="6172200" cy="5016758"/>
          </a:xfrm>
          <a:prstGeom prst="rect">
            <a:avLst/>
          </a:prstGeom>
          <a:noFill/>
        </p:spPr>
        <p:txBody>
          <a:bodyPr wrap="square" rtlCol="0">
            <a:spAutoFit/>
          </a:bodyPr>
          <a:lstStyle/>
          <a:p>
            <a:pPr marL="285750" indent="-285750">
              <a:buFont typeface="Wingdings" panose="05000000000000000000" pitchFamily="2" charset="2"/>
              <a:buChar char="q"/>
            </a:pPr>
            <a:r>
              <a:rPr lang="en-IN" sz="3200" dirty="0"/>
              <a:t> </a:t>
            </a:r>
            <a:r>
              <a:rPr lang="en-US" sz="3200" dirty="0"/>
              <a:t>Lot of data </a:t>
            </a:r>
          </a:p>
          <a:p>
            <a:pPr marL="285750" indent="-285750">
              <a:buFont typeface="Wingdings" panose="05000000000000000000" pitchFamily="2" charset="2"/>
              <a:buChar char="q"/>
            </a:pPr>
            <a:endParaRPr lang="en-US" sz="3200" dirty="0"/>
          </a:p>
          <a:p>
            <a:pPr marL="285750" indent="-285750">
              <a:buFont typeface="Wingdings" panose="05000000000000000000" pitchFamily="2" charset="2"/>
              <a:buChar char="q"/>
            </a:pPr>
            <a:endParaRPr lang="en-US" sz="3200" dirty="0"/>
          </a:p>
          <a:p>
            <a:pPr marL="285750" indent="-285750">
              <a:buFont typeface="Wingdings" panose="05000000000000000000" pitchFamily="2" charset="2"/>
              <a:buChar char="q"/>
            </a:pPr>
            <a:r>
              <a:rPr lang="en-US" sz="3200" dirty="0"/>
              <a:t>unstructured data </a:t>
            </a:r>
          </a:p>
          <a:p>
            <a:pPr marL="285750" indent="-285750">
              <a:buFont typeface="Wingdings" panose="05000000000000000000" pitchFamily="2" charset="2"/>
              <a:buChar char="q"/>
            </a:pPr>
            <a:endParaRPr lang="en-US" sz="3200" dirty="0"/>
          </a:p>
          <a:p>
            <a:endParaRPr lang="en-US" sz="3200" dirty="0"/>
          </a:p>
          <a:p>
            <a:pPr marL="285750" indent="-285750">
              <a:buFont typeface="Wingdings" panose="05000000000000000000" pitchFamily="2" charset="2"/>
              <a:buChar char="q"/>
            </a:pPr>
            <a:r>
              <a:rPr lang="en-US" sz="3200" dirty="0"/>
              <a:t> platform receives over 100000</a:t>
            </a:r>
          </a:p>
          <a:p>
            <a:r>
              <a:rPr lang="en-US" sz="3200" dirty="0"/>
              <a:t>     posts per day which amounts to</a:t>
            </a:r>
          </a:p>
          <a:p>
            <a:r>
              <a:rPr lang="en-US" sz="3200" dirty="0"/>
              <a:t>     36 500 000 posts every year.</a:t>
            </a:r>
          </a:p>
          <a:p>
            <a:pPr marL="457200" indent="-457200">
              <a:buFont typeface="Wingdings" panose="05000000000000000000" pitchFamily="2" charset="2"/>
              <a:buChar char="q"/>
            </a:pP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550130" y="119032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480312"/>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a:p>
            <a:pPr algn="ctr">
              <a:lnSpc>
                <a:spcPts val="9600"/>
              </a:lnSpc>
            </a:pPr>
            <a:endParaRPr lang="en-US" sz="2800" spc="-80" dirty="0">
              <a:solidFill>
                <a:srgbClr val="000000"/>
              </a:solidFill>
              <a:latin typeface="Graphik Regular" panose="020B0503030202060203" pitchFamily="34" charset="0"/>
            </a:endParaRPr>
          </a:p>
        </p:txBody>
      </p:sp>
      <p:sp>
        <p:nvSpPr>
          <p:cNvPr id="32" name="TextBox 31">
            <a:extLst>
              <a:ext uri="{FF2B5EF4-FFF2-40B4-BE49-F238E27FC236}">
                <a16:creationId xmlns:a16="http://schemas.microsoft.com/office/drawing/2014/main" id="{621B72ED-0CC8-EE99-1A27-CCEB4C115F67}"/>
              </a:ext>
            </a:extLst>
          </p:cNvPr>
          <p:cNvSpPr txBox="1"/>
          <p:nvPr/>
        </p:nvSpPr>
        <p:spPr>
          <a:xfrm>
            <a:off x="14162180" y="1454169"/>
            <a:ext cx="3211419" cy="1446550"/>
          </a:xfrm>
          <a:prstGeom prst="rect">
            <a:avLst/>
          </a:prstGeom>
          <a:noFill/>
        </p:spPr>
        <p:txBody>
          <a:bodyPr wrap="square" rtlCol="0">
            <a:spAutoFit/>
          </a:bodyPr>
          <a:lstStyle/>
          <a:p>
            <a:r>
              <a:rPr lang="en-US" sz="3200" b="1" dirty="0"/>
              <a:t>Andrew Fleming</a:t>
            </a:r>
          </a:p>
          <a:p>
            <a:r>
              <a:rPr lang="en-US" sz="3200" b="1" dirty="0"/>
              <a:t> </a:t>
            </a:r>
            <a:r>
              <a:rPr lang="en-US" sz="2400" dirty="0"/>
              <a:t>Chief Technical</a:t>
            </a:r>
          </a:p>
          <a:p>
            <a:r>
              <a:rPr lang="en-US" sz="2400" dirty="0"/>
              <a:t> Architect </a:t>
            </a:r>
            <a:endParaRPr lang="en-IN" sz="2400" b="1" dirty="0"/>
          </a:p>
        </p:txBody>
      </p:sp>
      <p:sp>
        <p:nvSpPr>
          <p:cNvPr id="33" name="TextBox 32">
            <a:extLst>
              <a:ext uri="{FF2B5EF4-FFF2-40B4-BE49-F238E27FC236}">
                <a16:creationId xmlns:a16="http://schemas.microsoft.com/office/drawing/2014/main" id="{17E7E9C5-8D54-1006-1071-A55434C16B20}"/>
              </a:ext>
            </a:extLst>
          </p:cNvPr>
          <p:cNvSpPr txBox="1"/>
          <p:nvPr/>
        </p:nvSpPr>
        <p:spPr>
          <a:xfrm>
            <a:off x="14293092" y="4484686"/>
            <a:ext cx="3157866" cy="954107"/>
          </a:xfrm>
          <a:prstGeom prst="rect">
            <a:avLst/>
          </a:prstGeom>
          <a:noFill/>
        </p:spPr>
        <p:txBody>
          <a:bodyPr wrap="square" rtlCol="0">
            <a:spAutoFit/>
          </a:bodyPr>
          <a:lstStyle/>
          <a:p>
            <a:r>
              <a:rPr lang="en-US" sz="3200" b="1" dirty="0"/>
              <a:t>Marcus </a:t>
            </a:r>
            <a:r>
              <a:rPr lang="en-US" sz="3200" b="1" dirty="0" err="1"/>
              <a:t>Rompton</a:t>
            </a:r>
            <a:endParaRPr lang="en-US" sz="3200" b="1" dirty="0"/>
          </a:p>
          <a:p>
            <a:r>
              <a:rPr lang="en-US" sz="2400" dirty="0"/>
              <a:t>Senior principal</a:t>
            </a:r>
            <a:endParaRPr lang="en-IN" sz="2400" dirty="0"/>
          </a:p>
        </p:txBody>
      </p:sp>
      <p:sp>
        <p:nvSpPr>
          <p:cNvPr id="34" name="TextBox 33">
            <a:extLst>
              <a:ext uri="{FF2B5EF4-FFF2-40B4-BE49-F238E27FC236}">
                <a16:creationId xmlns:a16="http://schemas.microsoft.com/office/drawing/2014/main" id="{0A639973-B30D-ED37-ED83-134CFA985DC5}"/>
              </a:ext>
            </a:extLst>
          </p:cNvPr>
          <p:cNvSpPr txBox="1"/>
          <p:nvPr/>
        </p:nvSpPr>
        <p:spPr>
          <a:xfrm>
            <a:off x="14293092" y="7421293"/>
            <a:ext cx="3429000" cy="954107"/>
          </a:xfrm>
          <a:prstGeom prst="rect">
            <a:avLst/>
          </a:prstGeom>
          <a:noFill/>
        </p:spPr>
        <p:txBody>
          <a:bodyPr wrap="square" rtlCol="0">
            <a:spAutoFit/>
          </a:bodyPr>
          <a:lstStyle/>
          <a:p>
            <a:r>
              <a:rPr lang="en-IN" sz="3200" b="1" dirty="0"/>
              <a:t>Himanshu </a:t>
            </a:r>
            <a:r>
              <a:rPr lang="en-IN" sz="3200" b="1" dirty="0" err="1"/>
              <a:t>Shriwas</a:t>
            </a:r>
            <a:endParaRPr lang="en-IN" sz="3200" b="1" dirty="0"/>
          </a:p>
          <a:p>
            <a:r>
              <a:rPr lang="en-IN" sz="2400"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D1FE91C4-5661-BDBF-AEC6-202C471BB79D}"/>
              </a:ext>
            </a:extLst>
          </p:cNvPr>
          <p:cNvSpPr txBox="1"/>
          <p:nvPr/>
        </p:nvSpPr>
        <p:spPr>
          <a:xfrm>
            <a:off x="4267200" y="1284816"/>
            <a:ext cx="4267200" cy="584775"/>
          </a:xfrm>
          <a:prstGeom prst="rect">
            <a:avLst/>
          </a:prstGeom>
          <a:noFill/>
        </p:spPr>
        <p:txBody>
          <a:bodyPr wrap="square" rtlCol="0">
            <a:spAutoFit/>
          </a:bodyPr>
          <a:lstStyle/>
          <a:p>
            <a:r>
              <a:rPr lang="en-US" sz="3200" dirty="0">
                <a:solidFill>
                  <a:schemeClr val="bg1"/>
                </a:solidFill>
              </a:rPr>
              <a:t>Data understanding </a:t>
            </a:r>
            <a:endParaRPr lang="en-IN" sz="3200" dirty="0">
              <a:solidFill>
                <a:schemeClr val="bg1"/>
              </a:solidFill>
            </a:endParaRPr>
          </a:p>
        </p:txBody>
      </p:sp>
      <p:sp>
        <p:nvSpPr>
          <p:cNvPr id="42" name="TextBox 41">
            <a:extLst>
              <a:ext uri="{FF2B5EF4-FFF2-40B4-BE49-F238E27FC236}">
                <a16:creationId xmlns:a16="http://schemas.microsoft.com/office/drawing/2014/main" id="{70F026BF-57A4-C352-51F3-626F9AE40197}"/>
              </a:ext>
            </a:extLst>
          </p:cNvPr>
          <p:cNvSpPr txBox="1"/>
          <p:nvPr/>
        </p:nvSpPr>
        <p:spPr>
          <a:xfrm>
            <a:off x="6096000" y="2809140"/>
            <a:ext cx="3733800" cy="584775"/>
          </a:xfrm>
          <a:prstGeom prst="rect">
            <a:avLst/>
          </a:prstGeom>
          <a:noFill/>
        </p:spPr>
        <p:txBody>
          <a:bodyPr wrap="square" rtlCol="0">
            <a:spAutoFit/>
          </a:bodyPr>
          <a:lstStyle/>
          <a:p>
            <a:r>
              <a:rPr lang="en-IN" sz="3200" dirty="0">
                <a:solidFill>
                  <a:schemeClr val="bg1"/>
                </a:solidFill>
              </a:rPr>
              <a:t>Data Cleaning</a:t>
            </a:r>
          </a:p>
        </p:txBody>
      </p:sp>
      <p:sp>
        <p:nvSpPr>
          <p:cNvPr id="43" name="TextBox 42">
            <a:extLst>
              <a:ext uri="{FF2B5EF4-FFF2-40B4-BE49-F238E27FC236}">
                <a16:creationId xmlns:a16="http://schemas.microsoft.com/office/drawing/2014/main" id="{F9025DBC-420D-C12A-D4D2-D643F253B3D1}"/>
              </a:ext>
            </a:extLst>
          </p:cNvPr>
          <p:cNvSpPr txBox="1"/>
          <p:nvPr/>
        </p:nvSpPr>
        <p:spPr>
          <a:xfrm>
            <a:off x="8077200" y="4421228"/>
            <a:ext cx="4191000" cy="584775"/>
          </a:xfrm>
          <a:prstGeom prst="rect">
            <a:avLst/>
          </a:prstGeom>
          <a:noFill/>
        </p:spPr>
        <p:txBody>
          <a:bodyPr wrap="square" rtlCol="0">
            <a:spAutoFit/>
          </a:bodyPr>
          <a:lstStyle/>
          <a:p>
            <a:r>
              <a:rPr lang="en-IN" sz="3200" dirty="0">
                <a:solidFill>
                  <a:schemeClr val="bg1"/>
                </a:solidFill>
              </a:rPr>
              <a:t>Data Modelling</a:t>
            </a:r>
          </a:p>
        </p:txBody>
      </p:sp>
      <p:sp>
        <p:nvSpPr>
          <p:cNvPr id="44" name="TextBox 43">
            <a:extLst>
              <a:ext uri="{FF2B5EF4-FFF2-40B4-BE49-F238E27FC236}">
                <a16:creationId xmlns:a16="http://schemas.microsoft.com/office/drawing/2014/main" id="{A81A42BC-1286-5B12-D578-917CAF848FF0}"/>
              </a:ext>
            </a:extLst>
          </p:cNvPr>
          <p:cNvSpPr txBox="1"/>
          <p:nvPr/>
        </p:nvSpPr>
        <p:spPr>
          <a:xfrm>
            <a:off x="9829800" y="6204766"/>
            <a:ext cx="4191000" cy="584775"/>
          </a:xfrm>
          <a:prstGeom prst="rect">
            <a:avLst/>
          </a:prstGeom>
          <a:noFill/>
        </p:spPr>
        <p:txBody>
          <a:bodyPr wrap="square" rtlCol="0">
            <a:spAutoFit/>
          </a:bodyPr>
          <a:lstStyle/>
          <a:p>
            <a:r>
              <a:rPr lang="en-IN" sz="3200" dirty="0">
                <a:solidFill>
                  <a:schemeClr val="bg1"/>
                </a:solidFill>
              </a:rPr>
              <a:t>Data Analysis</a:t>
            </a:r>
          </a:p>
        </p:txBody>
      </p:sp>
      <p:sp>
        <p:nvSpPr>
          <p:cNvPr id="45" name="TextBox 44">
            <a:extLst>
              <a:ext uri="{FF2B5EF4-FFF2-40B4-BE49-F238E27FC236}">
                <a16:creationId xmlns:a16="http://schemas.microsoft.com/office/drawing/2014/main" id="{240C4BEF-85AF-F605-7721-57DCB2B8A05B}"/>
              </a:ext>
            </a:extLst>
          </p:cNvPr>
          <p:cNvSpPr txBox="1"/>
          <p:nvPr/>
        </p:nvSpPr>
        <p:spPr>
          <a:xfrm>
            <a:off x="11811000" y="7828620"/>
            <a:ext cx="3810000" cy="584775"/>
          </a:xfrm>
          <a:prstGeom prst="rect">
            <a:avLst/>
          </a:prstGeom>
          <a:noFill/>
        </p:spPr>
        <p:txBody>
          <a:bodyPr wrap="square" rtlCol="0">
            <a:spAutoFit/>
          </a:bodyPr>
          <a:lstStyle/>
          <a:p>
            <a:r>
              <a:rPr lang="en-IN" sz="3200" dirty="0">
                <a:solidFill>
                  <a:schemeClr val="bg1"/>
                </a:solidFill>
              </a:rPr>
              <a:t>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860654" y="7459160"/>
            <a:ext cx="2972219" cy="881758"/>
          </a:xfrm>
          <a:prstGeom prst="rect">
            <a:avLst/>
          </a:prstGeom>
        </p:spPr>
      </p:pic>
      <p:sp>
        <p:nvSpPr>
          <p:cNvPr id="3" name="TextBox 3"/>
          <p:cNvSpPr txBox="1"/>
          <p:nvPr/>
        </p:nvSpPr>
        <p:spPr>
          <a:xfrm>
            <a:off x="7239000" y="72912"/>
            <a:ext cx="4636129" cy="1231106"/>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8596473"/>
            <a:ext cx="17253775" cy="1231106"/>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503939" y="7505700"/>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704456" y="7505700"/>
            <a:ext cx="2972219" cy="881758"/>
          </a:xfrm>
          <a:prstGeom prst="rect">
            <a:avLst/>
          </a:prstGeom>
        </p:spPr>
      </p:pic>
      <p:pic>
        <p:nvPicPr>
          <p:cNvPr id="15" name="Picture 14">
            <a:extLst>
              <a:ext uri="{FF2B5EF4-FFF2-40B4-BE49-F238E27FC236}">
                <a16:creationId xmlns:a16="http://schemas.microsoft.com/office/drawing/2014/main" id="{B24CE353-E673-8913-EB85-DEF2D088F858}"/>
              </a:ext>
            </a:extLst>
          </p:cNvPr>
          <p:cNvPicPr>
            <a:picLocks noChangeAspect="1"/>
          </p:cNvPicPr>
          <p:nvPr/>
        </p:nvPicPr>
        <p:blipFill>
          <a:blip r:embed="rId7"/>
          <a:stretch>
            <a:fillRect/>
          </a:stretch>
        </p:blipFill>
        <p:spPr>
          <a:xfrm>
            <a:off x="2686016" y="1304018"/>
            <a:ext cx="13741330" cy="62018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3977" y="8774325"/>
            <a:ext cx="17253775" cy="1309858"/>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2276335" y="6847694"/>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979499" y="153925"/>
            <a:ext cx="17253775" cy="1229908"/>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4794355" y="-2225"/>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DFC28D38-300F-8578-1523-3F0ECDCC2F8A}"/>
              </a:ext>
            </a:extLst>
          </p:cNvPr>
          <p:cNvPicPr>
            <a:picLocks noChangeAspect="1"/>
          </p:cNvPicPr>
          <p:nvPr/>
        </p:nvPicPr>
        <p:blipFill>
          <a:blip r:embed="rId7"/>
          <a:stretch>
            <a:fillRect/>
          </a:stretch>
        </p:blipFill>
        <p:spPr>
          <a:xfrm>
            <a:off x="4907199" y="1671629"/>
            <a:ext cx="10410281" cy="6639421"/>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416296" y="9125195"/>
            <a:ext cx="17871704" cy="1047505"/>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4299"/>
            <a:ext cx="17960968" cy="1070811"/>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1322</Words>
  <Application>Microsoft Office PowerPoint</Application>
  <PresentationFormat>Custom</PresentationFormat>
  <Paragraphs>142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Graphik Regular</vt:lpstr>
      <vt:lpstr>Clear Sans Regular Bold</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himanshu shrivas</cp:lastModifiedBy>
  <cp:revision>12</cp:revision>
  <dcterms:created xsi:type="dcterms:W3CDTF">2006-08-16T00:00:00Z</dcterms:created>
  <dcterms:modified xsi:type="dcterms:W3CDTF">2022-12-10T05:06:03Z</dcterms:modified>
  <dc:identifier>DAEhDyfaYKE</dc:identifier>
</cp:coreProperties>
</file>