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3E3D1-8846-423B-8050-64296495C386}"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B3DF7-262B-4106-A40C-1CF05FF4EF6E}" type="slidenum">
              <a:rPr lang="en-IN" smtClean="0"/>
              <a:t>‹#›</a:t>
            </a:fld>
            <a:endParaRPr lang="en-IN"/>
          </a:p>
        </p:txBody>
      </p:sp>
    </p:spTree>
    <p:extLst>
      <p:ext uri="{BB962C8B-B14F-4D97-AF65-F5344CB8AC3E}">
        <p14:creationId xmlns:p14="http://schemas.microsoft.com/office/powerpoint/2010/main" val="184397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B553-C9B3-AA2C-A426-5B16264DAE31}"/>
              </a:ext>
            </a:extLst>
          </p:cNvPr>
          <p:cNvSpPr>
            <a:spLocks noGrp="1"/>
          </p:cNvSpPr>
          <p:nvPr>
            <p:ph type="ctrTitle"/>
          </p:nvPr>
        </p:nvSpPr>
        <p:spPr>
          <a:xfrm>
            <a:off x="1198880" y="-172720"/>
            <a:ext cx="10596880" cy="1798320"/>
          </a:xfrm>
        </p:spPr>
        <p:txBody>
          <a:bodyPr>
            <a:normAutofit/>
          </a:bodyPr>
          <a:lstStyle/>
          <a:p>
            <a:r>
              <a:rPr lang="en-US" sz="2200" b="1" u="sng" dirty="0">
                <a:latin typeface="Algerian" panose="04020705040A02060702" pitchFamily="82" charset="0"/>
              </a:rPr>
              <a:t>TITLE :</a:t>
            </a:r>
            <a:r>
              <a:rPr lang="en-US" sz="2000" dirty="0"/>
              <a:t> </a:t>
            </a:r>
            <a:r>
              <a:rPr lang="en-US" sz="2000" dirty="0">
                <a:latin typeface="Calibri" panose="020F0502020204030204" pitchFamily="34" charset="0"/>
                <a:ea typeface="Calibri" panose="020F0502020204030204" pitchFamily="34" charset="0"/>
                <a:cs typeface="Calibri" panose="020F0502020204030204" pitchFamily="34" charset="0"/>
              </a:rPr>
              <a:t>“Design and Implement DFT magnitude spectrum based gender discrimination by finding dominant frequency peaks. Assume sampling rate of 16000 Hz for recording speech sounds of male and female and suitable block duration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903C594-9F1A-ABE1-9E90-D8D62138294E}"/>
              </a:ext>
            </a:extLst>
          </p:cNvPr>
          <p:cNvPicPr/>
          <p:nvPr/>
        </p:nvPicPr>
        <p:blipFill>
          <a:blip r:embed="rId2"/>
          <a:stretch>
            <a:fillRect/>
          </a:stretch>
        </p:blipFill>
        <p:spPr>
          <a:xfrm>
            <a:off x="9074150" y="2657652"/>
            <a:ext cx="1837690" cy="2485390"/>
          </a:xfrm>
          <a:prstGeom prst="rect">
            <a:avLst/>
          </a:prstGeom>
        </p:spPr>
      </p:pic>
      <p:sp>
        <p:nvSpPr>
          <p:cNvPr id="6" name="TextBox 5">
            <a:extLst>
              <a:ext uri="{FF2B5EF4-FFF2-40B4-BE49-F238E27FC236}">
                <a16:creationId xmlns:a16="http://schemas.microsoft.com/office/drawing/2014/main" id="{17C6BE2F-C404-6173-F4EB-D9EB5AE190AD}"/>
              </a:ext>
            </a:extLst>
          </p:cNvPr>
          <p:cNvSpPr txBox="1"/>
          <p:nvPr/>
        </p:nvSpPr>
        <p:spPr>
          <a:xfrm>
            <a:off x="2697480" y="1808838"/>
            <a:ext cx="6593840" cy="769441"/>
          </a:xfrm>
          <a:prstGeom prst="rect">
            <a:avLst/>
          </a:prstGeom>
          <a:noFill/>
        </p:spPr>
        <p:txBody>
          <a:bodyPr wrap="square" rtlCol="0">
            <a:spAutoFit/>
          </a:bodyPr>
          <a:lstStyle/>
          <a:p>
            <a:r>
              <a:rPr lang="en-US" sz="2200" b="1" u="sng" dirty="0">
                <a:latin typeface="Algerian" panose="04020705040A02060702" pitchFamily="82" charset="0"/>
              </a:rPr>
              <a:t>DIGITAL SIGNAL PROCESSING LAB (EC-16201)</a:t>
            </a:r>
          </a:p>
          <a:p>
            <a:r>
              <a:rPr lang="en-US" sz="2200" b="1" u="sng" dirty="0" err="1">
                <a:latin typeface="Algerian" panose="04020705040A02060702" pitchFamily="82" charset="0"/>
              </a:rPr>
              <a:t>Btech</a:t>
            </a:r>
            <a:r>
              <a:rPr lang="en-US" sz="2200" b="1" u="sng" dirty="0">
                <a:latin typeface="Algerian" panose="04020705040A02060702" pitchFamily="82" charset="0"/>
              </a:rPr>
              <a:t> 6</a:t>
            </a:r>
            <a:r>
              <a:rPr lang="en-US" sz="2200" b="1" u="sng" baseline="30000" dirty="0">
                <a:latin typeface="Algerian" panose="04020705040A02060702" pitchFamily="82" charset="0"/>
              </a:rPr>
              <a:t>TH</a:t>
            </a:r>
            <a:r>
              <a:rPr lang="en-US" sz="2200" b="1" u="sng" dirty="0">
                <a:latin typeface="Algerian" panose="04020705040A02060702" pitchFamily="82" charset="0"/>
              </a:rPr>
              <a:t> semester</a:t>
            </a:r>
            <a:endParaRPr lang="en-IN" sz="2200" u="sng" dirty="0"/>
          </a:p>
        </p:txBody>
      </p:sp>
      <p:sp>
        <p:nvSpPr>
          <p:cNvPr id="7" name="TextBox 6">
            <a:extLst>
              <a:ext uri="{FF2B5EF4-FFF2-40B4-BE49-F238E27FC236}">
                <a16:creationId xmlns:a16="http://schemas.microsoft.com/office/drawing/2014/main" id="{20CFEAE7-1504-1521-7603-E5F3414E530F}"/>
              </a:ext>
            </a:extLst>
          </p:cNvPr>
          <p:cNvSpPr txBox="1"/>
          <p:nvPr/>
        </p:nvSpPr>
        <p:spPr>
          <a:xfrm>
            <a:off x="4033520" y="2994898"/>
            <a:ext cx="4124960" cy="1477328"/>
          </a:xfrm>
          <a:prstGeom prst="rect">
            <a:avLst/>
          </a:prstGeom>
          <a:noFill/>
        </p:spPr>
        <p:txBody>
          <a:bodyPr wrap="square" rtlCol="0">
            <a:spAutoFit/>
          </a:bodyPr>
          <a:lstStyle/>
          <a:p>
            <a:r>
              <a:rPr lang="en-US" b="1" u="sng" dirty="0">
                <a:latin typeface="Algerian" panose="04020705040A02060702" pitchFamily="82" charset="0"/>
              </a:rPr>
              <a:t>SUBMITTED By : </a:t>
            </a:r>
          </a:p>
          <a:p>
            <a:r>
              <a:rPr lang="en-IN" dirty="0">
                <a:latin typeface="Calibri" panose="020F0502020204030204" pitchFamily="34" charset="0"/>
                <a:ea typeface="Calibri" panose="020F0502020204030204" pitchFamily="34" charset="0"/>
                <a:cs typeface="Calibri" panose="020F0502020204030204" pitchFamily="34" charset="0"/>
              </a:rPr>
              <a:t>Himanshu Gupta (Reg. No. 20211078)</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Divyanshi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Kesarwani</a:t>
            </a:r>
            <a:r>
              <a:rPr lang="en-IN" dirty="0">
                <a:latin typeface="Calibri" panose="020F0502020204030204" pitchFamily="34" charset="0"/>
                <a:ea typeface="Calibri" panose="020F0502020204030204" pitchFamily="34" charset="0"/>
                <a:cs typeface="Calibri" panose="020F0502020204030204" pitchFamily="34" charset="0"/>
              </a:rPr>
              <a:t> (Reg. No. 20215110)</a:t>
            </a:r>
          </a:p>
          <a:p>
            <a:r>
              <a:rPr lang="en-IN" dirty="0">
                <a:latin typeface="Calibri" panose="020F0502020204030204" pitchFamily="34" charset="0"/>
                <a:ea typeface="Calibri" panose="020F0502020204030204" pitchFamily="34" charset="0"/>
                <a:cs typeface="Calibri" panose="020F0502020204030204" pitchFamily="34" charset="0"/>
              </a:rPr>
              <a:t>Jyoti </a:t>
            </a:r>
            <a:r>
              <a:rPr lang="en-IN" dirty="0" err="1">
                <a:latin typeface="Calibri" panose="020F0502020204030204" pitchFamily="34" charset="0"/>
                <a:ea typeface="Calibri" panose="020F0502020204030204" pitchFamily="34" charset="0"/>
                <a:cs typeface="Calibri" panose="020F0502020204030204" pitchFamily="34" charset="0"/>
              </a:rPr>
              <a:t>Chaurasia</a:t>
            </a:r>
            <a:r>
              <a:rPr lang="en-IN" dirty="0">
                <a:latin typeface="Calibri" panose="020F0502020204030204" pitchFamily="34" charset="0"/>
                <a:ea typeface="Calibri" panose="020F0502020204030204" pitchFamily="34" charset="0"/>
                <a:cs typeface="Calibri" panose="020F0502020204030204" pitchFamily="34" charset="0"/>
              </a:rPr>
              <a:t> (Reg. No. 20215062)</a:t>
            </a:r>
          </a:p>
          <a:p>
            <a:r>
              <a:rPr lang="en-IN" dirty="0">
                <a:latin typeface="Calibri" panose="020F0502020204030204" pitchFamily="34" charset="0"/>
                <a:ea typeface="Calibri" panose="020F0502020204030204" pitchFamily="34" charset="0"/>
                <a:cs typeface="Calibri" panose="020F0502020204030204" pitchFamily="34" charset="0"/>
              </a:rPr>
              <a:t>Mehul Garg (Reg. No. 20215134)</a:t>
            </a:r>
          </a:p>
        </p:txBody>
      </p:sp>
      <p:sp>
        <p:nvSpPr>
          <p:cNvPr id="10" name="TextBox 9">
            <a:extLst>
              <a:ext uri="{FF2B5EF4-FFF2-40B4-BE49-F238E27FC236}">
                <a16:creationId xmlns:a16="http://schemas.microsoft.com/office/drawing/2014/main" id="{10896949-ECDC-9D99-31E9-D318806EB7AF}"/>
              </a:ext>
            </a:extLst>
          </p:cNvPr>
          <p:cNvSpPr txBox="1"/>
          <p:nvPr/>
        </p:nvSpPr>
        <p:spPr>
          <a:xfrm>
            <a:off x="4033520" y="4675485"/>
            <a:ext cx="3586480" cy="1477328"/>
          </a:xfrm>
          <a:prstGeom prst="rect">
            <a:avLst/>
          </a:prstGeom>
          <a:noFill/>
        </p:spPr>
        <p:txBody>
          <a:bodyPr wrap="square" rtlCol="0">
            <a:spAutoFit/>
          </a:bodyPr>
          <a:lstStyle/>
          <a:p>
            <a:r>
              <a:rPr lang="en-US" b="1" u="sng" dirty="0">
                <a:latin typeface="Algerian" panose="04020705040A02060702" pitchFamily="82" charset="0"/>
              </a:rPr>
              <a:t>SUBMITTED to : </a:t>
            </a:r>
            <a:endParaRPr lang="en-IN" b="1" u="sng"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Dr.</a:t>
            </a:r>
            <a:r>
              <a:rPr lang="en-IN" dirty="0">
                <a:latin typeface="Calibri" panose="020F0502020204030204" pitchFamily="34" charset="0"/>
                <a:ea typeface="Calibri" panose="020F0502020204030204" pitchFamily="34" charset="0"/>
                <a:cs typeface="Calibri" panose="020F0502020204030204" pitchFamily="34" charset="0"/>
              </a:rPr>
              <a:t> Dharmendra Dixit</a:t>
            </a:r>
          </a:p>
          <a:p>
            <a:r>
              <a:rPr lang="en-IN" dirty="0" err="1">
                <a:latin typeface="Calibri" panose="020F0502020204030204" pitchFamily="34" charset="0"/>
                <a:ea typeface="Calibri" panose="020F0502020204030204" pitchFamily="34" charset="0"/>
                <a:cs typeface="Calibri" panose="020F0502020204030204" pitchFamily="34" charset="0"/>
              </a:rPr>
              <a:t>Dr.</a:t>
            </a:r>
            <a:r>
              <a:rPr lang="en-IN" dirty="0">
                <a:latin typeface="Calibri" panose="020F0502020204030204" pitchFamily="34" charset="0"/>
                <a:ea typeface="Calibri" panose="020F0502020204030204" pitchFamily="34" charset="0"/>
                <a:cs typeface="Calibri" panose="020F0502020204030204" pitchFamily="34" charset="0"/>
              </a:rPr>
              <a:t> Nilesh Kumar Yadav</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11" name="TextBox 10">
            <a:extLst>
              <a:ext uri="{FF2B5EF4-FFF2-40B4-BE49-F238E27FC236}">
                <a16:creationId xmlns:a16="http://schemas.microsoft.com/office/drawing/2014/main" id="{40549DED-B528-A1AD-A908-EEC2A6B6681D}"/>
              </a:ext>
            </a:extLst>
          </p:cNvPr>
          <p:cNvSpPr txBox="1"/>
          <p:nvPr/>
        </p:nvSpPr>
        <p:spPr>
          <a:xfrm>
            <a:off x="5313680" y="5586273"/>
            <a:ext cx="7813040" cy="1200329"/>
          </a:xfrm>
          <a:prstGeom prst="rect">
            <a:avLst/>
          </a:prstGeom>
          <a:noFill/>
        </p:spPr>
        <p:txBody>
          <a:bodyPr wrap="square" rtlCol="0">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       Department of Electronics and Communication Engineering</a:t>
            </a:r>
          </a:p>
          <a:p>
            <a:r>
              <a:rPr lang="en-US" b="1" dirty="0">
                <a:latin typeface="Times New Roman" panose="02020603050405020304" pitchFamily="18" charset="0"/>
                <a:ea typeface="Calibri" panose="020F0502020204030204" pitchFamily="34" charset="0"/>
                <a:cs typeface="Times New Roman" panose="02020603050405020304" pitchFamily="18" charset="0"/>
              </a:rPr>
              <a:t>MOTILAL NEHRU NATIONAL INSTITUTE OF TECHNOLOGY </a:t>
            </a:r>
          </a:p>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ALLAHABAD-211004, INDIA</a:t>
            </a:r>
          </a:p>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SESSION:2024</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798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E8193B-8F9F-55C1-3FC1-A0659DA4D8A1}"/>
              </a:ext>
            </a:extLst>
          </p:cNvPr>
          <p:cNvPicPr>
            <a:picLocks noChangeAspect="1"/>
          </p:cNvPicPr>
          <p:nvPr/>
        </p:nvPicPr>
        <p:blipFill>
          <a:blip r:embed="rId2"/>
          <a:stretch>
            <a:fillRect/>
          </a:stretch>
        </p:blipFill>
        <p:spPr>
          <a:xfrm>
            <a:off x="1936954" y="1238866"/>
            <a:ext cx="8799871" cy="50341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D8477F20-516C-237F-901A-C1E4B5E4ECEF}"/>
              </a:ext>
            </a:extLst>
          </p:cNvPr>
          <p:cNvSpPr txBox="1"/>
          <p:nvPr/>
        </p:nvSpPr>
        <p:spPr>
          <a:xfrm>
            <a:off x="4326193" y="413857"/>
            <a:ext cx="3539613" cy="1231106"/>
          </a:xfrm>
          <a:prstGeom prst="rect">
            <a:avLst/>
          </a:prstGeom>
          <a:noFill/>
        </p:spPr>
        <p:txBody>
          <a:bodyPr wrap="square" rtlCol="0">
            <a:spAutoFit/>
          </a:bodyPr>
          <a:lstStyle/>
          <a:p>
            <a:pPr algn="ctr"/>
            <a:r>
              <a:rPr lang="en-IN" sz="2800" u="sng" kern="100" dirty="0">
                <a:latin typeface="Algerian" panose="04020705040A02060702" pitchFamily="82" charset="0"/>
                <a:ea typeface="Calibri" panose="020F0502020204030204" pitchFamily="34" charset="0"/>
                <a:cs typeface="Calibri" panose="020F0502020204030204" pitchFamily="34" charset="0"/>
              </a:rPr>
              <a:t>SOURCE CODE Cont.</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a:p>
            <a:pPr algn="ctr"/>
            <a:endParaRPr lang="en-IN" dirty="0"/>
          </a:p>
        </p:txBody>
      </p:sp>
    </p:spTree>
    <p:extLst>
      <p:ext uri="{BB962C8B-B14F-4D97-AF65-F5344CB8AC3E}">
        <p14:creationId xmlns:p14="http://schemas.microsoft.com/office/powerpoint/2010/main" val="378796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55FD-7634-70BE-7DDA-E25C17711B59}"/>
              </a:ext>
            </a:extLst>
          </p:cNvPr>
          <p:cNvSpPr>
            <a:spLocks noGrp="1"/>
          </p:cNvSpPr>
          <p:nvPr>
            <p:ph type="title"/>
          </p:nvPr>
        </p:nvSpPr>
        <p:spPr/>
        <p:txBody>
          <a:bodyPr>
            <a:normAutofit/>
          </a:bodyPr>
          <a:lstStyle/>
          <a:p>
            <a:r>
              <a:rPr lang="en-IN" u="sng" dirty="0">
                <a:latin typeface="Algerian" panose="04020705040A02060702" pitchFamily="82" charset="0"/>
                <a:ea typeface="Calibri" panose="020F0502020204030204" pitchFamily="34" charset="0"/>
                <a:cs typeface="Calibri" panose="020F0502020204030204" pitchFamily="34" charset="0"/>
              </a:rPr>
              <a:t>Female output waveform</a:t>
            </a:r>
            <a:r>
              <a:rPr lang="en-IN" u="sng" dirty="0">
                <a:effectLst/>
                <a:latin typeface="Algerian" panose="04020705040A02060702" pitchFamily="82" charset="0"/>
                <a:ea typeface="Calibri" panose="020F0502020204030204" pitchFamily="34" charset="0"/>
                <a:cs typeface="Calibri" panose="020F0502020204030204" pitchFamily="34" charset="0"/>
              </a:rPr>
              <a:t> </a:t>
            </a:r>
            <a:endParaRPr lang="en-IN" dirty="0"/>
          </a:p>
        </p:txBody>
      </p:sp>
      <p:pic>
        <p:nvPicPr>
          <p:cNvPr id="4" name="Content Placeholder 3">
            <a:extLst>
              <a:ext uri="{FF2B5EF4-FFF2-40B4-BE49-F238E27FC236}">
                <a16:creationId xmlns:a16="http://schemas.microsoft.com/office/drawing/2014/main" id="{526CDBF5-4788-0720-E8C3-89F0565C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58" y="2283542"/>
            <a:ext cx="4689988" cy="3124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C6DC07C3-9EAF-A0E3-A97D-F1D177C65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570" y="2283542"/>
            <a:ext cx="4758454" cy="3124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493C9267-4B0F-DD38-2472-64C6FFF61392}"/>
              </a:ext>
            </a:extLst>
          </p:cNvPr>
          <p:cNvSpPr txBox="1"/>
          <p:nvPr/>
        </p:nvSpPr>
        <p:spPr>
          <a:xfrm>
            <a:off x="1602658" y="5635720"/>
            <a:ext cx="100190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 Time Domain Representation</a:t>
            </a:r>
            <a:r>
              <a:rPr lang="en-US" dirty="0"/>
              <a:t>					</a:t>
            </a:r>
            <a:r>
              <a:rPr lang="en-US" dirty="0">
                <a:latin typeface="Times New Roman" panose="02020603050405020304" pitchFamily="18" charset="0"/>
                <a:cs typeface="Times New Roman" panose="02020603050405020304" pitchFamily="18" charset="0"/>
              </a:rPr>
              <a:t> Fig 2 : Frequency Domain Representation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41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0D59-4153-46E3-5C5F-224D7DCB0DDF}"/>
              </a:ext>
            </a:extLst>
          </p:cNvPr>
          <p:cNvSpPr>
            <a:spLocks noGrp="1"/>
          </p:cNvSpPr>
          <p:nvPr>
            <p:ph type="title"/>
          </p:nvPr>
        </p:nvSpPr>
        <p:spPr/>
        <p:txBody>
          <a:bodyPr/>
          <a:lstStyle/>
          <a:p>
            <a:r>
              <a:rPr lang="en-IN" u="sng" dirty="0">
                <a:latin typeface="Algerian" panose="04020705040A02060702" pitchFamily="82" charset="0"/>
                <a:ea typeface="Calibri" panose="020F0502020204030204" pitchFamily="34" charset="0"/>
                <a:cs typeface="Calibri" panose="020F0502020204030204" pitchFamily="34" charset="0"/>
              </a:rPr>
              <a:t>male output waveform</a:t>
            </a:r>
            <a:r>
              <a:rPr lang="en-IN" u="sng" dirty="0">
                <a:effectLst/>
                <a:latin typeface="Algerian" panose="04020705040A02060702" pitchFamily="82" charset="0"/>
                <a:ea typeface="Calibri" panose="020F0502020204030204" pitchFamily="34" charset="0"/>
                <a:cs typeface="Calibri" panose="020F0502020204030204" pitchFamily="34" charset="0"/>
              </a:rPr>
              <a:t> </a:t>
            </a:r>
            <a:endParaRPr lang="en-IN" dirty="0"/>
          </a:p>
        </p:txBody>
      </p:sp>
      <p:pic>
        <p:nvPicPr>
          <p:cNvPr id="4" name="Content Placeholder 3">
            <a:extLst>
              <a:ext uri="{FF2B5EF4-FFF2-40B4-BE49-F238E27FC236}">
                <a16:creationId xmlns:a16="http://schemas.microsoft.com/office/drawing/2014/main" id="{DB048189-31DB-1A44-EBE4-07A217355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126226"/>
            <a:ext cx="4611689" cy="3124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57DE72C9-32E7-77AD-0AA6-BB8C0BB07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445" y="2126226"/>
            <a:ext cx="4905579" cy="3124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24115527-FF0F-44A6-5CF1-75DC929A661B}"/>
              </a:ext>
            </a:extLst>
          </p:cNvPr>
          <p:cNvSpPr txBox="1"/>
          <p:nvPr/>
        </p:nvSpPr>
        <p:spPr>
          <a:xfrm>
            <a:off x="1504338" y="5458739"/>
            <a:ext cx="100190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3 : Time Domain Representation</a:t>
            </a:r>
            <a:r>
              <a:rPr lang="en-US" dirty="0"/>
              <a:t>					</a:t>
            </a:r>
            <a:r>
              <a:rPr lang="en-US" dirty="0">
                <a:latin typeface="Times New Roman" panose="02020603050405020304" pitchFamily="18" charset="0"/>
                <a:cs typeface="Times New Roman" panose="02020603050405020304" pitchFamily="18" charset="0"/>
              </a:rPr>
              <a:t> Fig 4 : Frequency Domain Representation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40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1170-11B3-D1AA-A7BE-E80CC86FE364}"/>
              </a:ext>
            </a:extLst>
          </p:cNvPr>
          <p:cNvSpPr>
            <a:spLocks noGrp="1"/>
          </p:cNvSpPr>
          <p:nvPr>
            <p:ph type="title"/>
          </p:nvPr>
        </p:nvSpPr>
        <p:spPr/>
        <p:txBody>
          <a:bodyPr/>
          <a:lstStyle/>
          <a:p>
            <a:r>
              <a:rPr lang="en-IN" u="sng" kern="100" dirty="0">
                <a:effectLst/>
                <a:latin typeface="Algerian" panose="04020705040A02060702" pitchFamily="82" charset="0"/>
                <a:ea typeface="Calibri" panose="020F0502020204030204" pitchFamily="34" charset="0"/>
                <a:cs typeface="Calibri" panose="020F0502020204030204" pitchFamily="34" charset="0"/>
              </a:rPr>
              <a:t>OBSERVATION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BC224D-A9A0-D6CD-C0EF-E6931D901AEA}"/>
              </a:ext>
            </a:extLst>
          </p:cNvPr>
          <p:cNvSpPr>
            <a:spLocks noGrp="1"/>
          </p:cNvSpPr>
          <p:nvPr>
            <p:ph idx="1"/>
          </p:nvPr>
        </p:nvSpPr>
        <p:spPr>
          <a:xfrm>
            <a:off x="1484310" y="1866899"/>
            <a:ext cx="10018713" cy="3124201"/>
          </a:xfrm>
        </p:spPr>
        <p:txBody>
          <a:bodyPr>
            <a:normAutofit/>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For a give sampling frequency (16000 Hz ) the algorithm is predicting the gender of voice by using the concept of dominant frequency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Freq &lt; 155 </a:t>
            </a:r>
            <a:r>
              <a:rPr lang="en-IN" kern="100"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kern="100" dirty="0">
                <a:effectLst/>
                <a:latin typeface="Calibri" panose="020F0502020204030204" pitchFamily="34" charset="0"/>
                <a:ea typeface="Calibri" panose="020F0502020204030204" pitchFamily="34" charset="0"/>
                <a:cs typeface="Calibri" panose="020F0502020204030204" pitchFamily="34" charset="0"/>
              </a:rPr>
              <a:t> Male Voice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Freq &gt; 165 </a:t>
            </a:r>
            <a:r>
              <a:rPr lang="en-IN" kern="100"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kern="100" dirty="0">
                <a:effectLst/>
                <a:latin typeface="Calibri" panose="020F0502020204030204" pitchFamily="34" charset="0"/>
                <a:ea typeface="Calibri" panose="020F0502020204030204" pitchFamily="34" charset="0"/>
                <a:cs typeface="Calibri" panose="020F0502020204030204" pitchFamily="34" charset="0"/>
              </a:rPr>
              <a:t>Female Voice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155 &lt; Freq &lt; 165 </a:t>
            </a:r>
            <a:r>
              <a:rPr lang="en-IN" kern="100"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kern="100" dirty="0">
                <a:effectLst/>
                <a:latin typeface="Calibri" panose="020F0502020204030204" pitchFamily="34" charset="0"/>
                <a:ea typeface="Calibri" panose="020F0502020204030204" pitchFamily="34" charset="0"/>
                <a:cs typeface="Calibri" panose="020F0502020204030204" pitchFamily="34" charset="0"/>
              </a:rPr>
              <a:t>Overlapping region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257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3B3-5850-685A-C5BD-F0D15166C765}"/>
              </a:ext>
            </a:extLst>
          </p:cNvPr>
          <p:cNvSpPr>
            <a:spLocks noGrp="1"/>
          </p:cNvSpPr>
          <p:nvPr>
            <p:ph type="title"/>
          </p:nvPr>
        </p:nvSpPr>
        <p:spPr/>
        <p:txBody>
          <a:bodyPr/>
          <a:lstStyle/>
          <a:p>
            <a:r>
              <a:rPr lang="en-US" u="sng" kern="100" dirty="0">
                <a:latin typeface="Algerian" panose="04020705040A02060702" pitchFamily="82" charset="0"/>
                <a:ea typeface="Calibri" panose="020F0502020204030204" pitchFamily="34" charset="0"/>
                <a:cs typeface="Calibri" panose="020F0502020204030204" pitchFamily="34" charset="0"/>
              </a:rPr>
              <a:t>r</a:t>
            </a:r>
            <a:r>
              <a:rPr lang="en-IN" u="sng" kern="100" dirty="0" err="1">
                <a:latin typeface="Algerian" panose="04020705040A02060702" pitchFamily="82" charset="0"/>
                <a:ea typeface="Calibri" panose="020F0502020204030204" pitchFamily="34" charset="0"/>
                <a:cs typeface="Calibri" panose="020F0502020204030204" pitchFamily="34" charset="0"/>
              </a:rPr>
              <a:t>esult</a:t>
            </a:r>
            <a:endParaRPr lang="en-IN" dirty="0"/>
          </a:p>
        </p:txBody>
      </p:sp>
      <p:sp>
        <p:nvSpPr>
          <p:cNvPr id="3" name="Content Placeholder 2">
            <a:extLst>
              <a:ext uri="{FF2B5EF4-FFF2-40B4-BE49-F238E27FC236}">
                <a16:creationId xmlns:a16="http://schemas.microsoft.com/office/drawing/2014/main" id="{1024CC26-6D99-6B2B-5B35-774321F15DEF}"/>
              </a:ext>
            </a:extLst>
          </p:cNvPr>
          <p:cNvSpPr>
            <a:spLocks noGrp="1"/>
          </p:cNvSpPr>
          <p:nvPr>
            <p:ph idx="1"/>
          </p:nvPr>
        </p:nvSpPr>
        <p:spPr>
          <a:xfrm>
            <a:off x="1621962" y="1295401"/>
            <a:ext cx="10018713" cy="3124201"/>
          </a:xfrm>
        </p:spPr>
        <p:txBody>
          <a:bodyPr/>
          <a:lstStyle/>
          <a:p>
            <a:r>
              <a:rPr lang="en-US" dirty="0"/>
              <a:t>The project demonstrates the importance of Digital Signal Processing in speech recognition at a simple level. This is possible because of Discrete Fourier Transform which is of extensive use in modern day technologies.</a:t>
            </a:r>
            <a:endParaRPr lang="en-IN" dirty="0"/>
          </a:p>
        </p:txBody>
      </p:sp>
    </p:spTree>
    <p:extLst>
      <p:ext uri="{BB962C8B-B14F-4D97-AF65-F5344CB8AC3E}">
        <p14:creationId xmlns:p14="http://schemas.microsoft.com/office/powerpoint/2010/main" val="220221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341D-8C6A-BD20-E282-25293730FC19}"/>
              </a:ext>
            </a:extLst>
          </p:cNvPr>
          <p:cNvSpPr>
            <a:spLocks noGrp="1"/>
          </p:cNvSpPr>
          <p:nvPr>
            <p:ph type="title"/>
          </p:nvPr>
        </p:nvSpPr>
        <p:spPr/>
        <p:txBody>
          <a:bodyPr/>
          <a:lstStyle/>
          <a:p>
            <a:r>
              <a:rPr lang="en-US" u="sng" kern="100" dirty="0">
                <a:latin typeface="Algerian" panose="04020705040A02060702" pitchFamily="82" charset="0"/>
                <a:ea typeface="Calibri" panose="020F0502020204030204" pitchFamily="34" charset="0"/>
                <a:cs typeface="Calibri" panose="020F0502020204030204" pitchFamily="34" charset="0"/>
              </a:rPr>
              <a:t>challenges</a:t>
            </a:r>
            <a:endParaRPr lang="en-IN" dirty="0"/>
          </a:p>
        </p:txBody>
      </p:sp>
      <p:sp>
        <p:nvSpPr>
          <p:cNvPr id="3" name="Content Placeholder 2">
            <a:extLst>
              <a:ext uri="{FF2B5EF4-FFF2-40B4-BE49-F238E27FC236}">
                <a16:creationId xmlns:a16="http://schemas.microsoft.com/office/drawing/2014/main" id="{59B0975B-2F7D-5D32-26D4-227AFC37BBCC}"/>
              </a:ext>
            </a:extLst>
          </p:cNvPr>
          <p:cNvSpPr>
            <a:spLocks noGrp="1"/>
          </p:cNvSpPr>
          <p:nvPr>
            <p:ph idx="1"/>
          </p:nvPr>
        </p:nvSpPr>
        <p:spPr>
          <a:xfrm>
            <a:off x="1415484" y="1562099"/>
            <a:ext cx="10018713" cy="3175819"/>
          </a:xfrm>
        </p:spPr>
        <p:txBody>
          <a:bodyPr/>
          <a:lstStyle/>
          <a:p>
            <a:r>
              <a:rPr lang="en-US" dirty="0"/>
              <a:t>This algorithm of checking time stamp for setting threshold frequency and then locating the frequencies at which peak occurs is valid only for a given sampling frequency . For different audio signals with varying sampling frequency , we have to use a low pass filter beforehand so that we get exact location of frequencies at which maximum occurs .</a:t>
            </a:r>
            <a:endParaRPr lang="en-IN" dirty="0"/>
          </a:p>
        </p:txBody>
      </p:sp>
    </p:spTree>
    <p:extLst>
      <p:ext uri="{BB962C8B-B14F-4D97-AF65-F5344CB8AC3E}">
        <p14:creationId xmlns:p14="http://schemas.microsoft.com/office/powerpoint/2010/main" val="206851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DD41-9A9C-95F1-EED8-A555E7FFF14B}"/>
              </a:ext>
            </a:extLst>
          </p:cNvPr>
          <p:cNvSpPr>
            <a:spLocks noGrp="1"/>
          </p:cNvSpPr>
          <p:nvPr>
            <p:ph type="title"/>
          </p:nvPr>
        </p:nvSpPr>
        <p:spPr/>
        <p:txBody>
          <a:bodyPr/>
          <a:lstStyle/>
          <a:p>
            <a:r>
              <a:rPr lang="en-US" u="sng" kern="100" dirty="0">
                <a:latin typeface="Algerian" panose="04020705040A02060702" pitchFamily="82" charset="0"/>
                <a:ea typeface="Calibri" panose="020F0502020204030204" pitchFamily="34" charset="0"/>
                <a:cs typeface="Calibri" panose="020F0502020204030204" pitchFamily="34" charset="0"/>
              </a:rPr>
              <a:t>applications</a:t>
            </a:r>
            <a:endParaRPr lang="en-IN" dirty="0"/>
          </a:p>
        </p:txBody>
      </p:sp>
      <p:sp>
        <p:nvSpPr>
          <p:cNvPr id="3" name="Content Placeholder 2">
            <a:extLst>
              <a:ext uri="{FF2B5EF4-FFF2-40B4-BE49-F238E27FC236}">
                <a16:creationId xmlns:a16="http://schemas.microsoft.com/office/drawing/2014/main" id="{1A8B2A82-0066-496E-55D7-E6237B15DD28}"/>
              </a:ext>
            </a:extLst>
          </p:cNvPr>
          <p:cNvSpPr>
            <a:spLocks noGrp="1"/>
          </p:cNvSpPr>
          <p:nvPr>
            <p:ph idx="1"/>
          </p:nvPr>
        </p:nvSpPr>
        <p:spPr>
          <a:xfrm>
            <a:off x="1484310" y="2244212"/>
            <a:ext cx="10018713" cy="3124201"/>
          </a:xfrm>
        </p:spPr>
        <p:txBody>
          <a:bodyPr>
            <a:normAutofit lnSpcReduction="10000"/>
          </a:bodyPr>
          <a:lstStyle/>
          <a:p>
            <a:r>
              <a:rPr lang="en-US" b="1" u="sng" dirty="0"/>
              <a:t>Security Systems</a:t>
            </a:r>
            <a:r>
              <a:rPr lang="en-US" dirty="0"/>
              <a:t>: The project can be used in biometric identification. Incorporate gender recognition as a part of biometric authentication systems for access control. </a:t>
            </a:r>
          </a:p>
          <a:p>
            <a:r>
              <a:rPr lang="en-US" b="1" u="sng" dirty="0"/>
              <a:t>Forensic Analysis</a:t>
            </a:r>
            <a:r>
              <a:rPr lang="en-US" dirty="0"/>
              <a:t>: In forensic investigations, </a:t>
            </a:r>
            <a:r>
              <a:rPr lang="en-US" dirty="0" err="1"/>
              <a:t>analysing</a:t>
            </a:r>
            <a:r>
              <a:rPr lang="en-US" dirty="0"/>
              <a:t> the gender of speakers in recorded audio evidence can aid in identifying suspects or corroborating witness testimonies. Hence the project finds various applications in speech recognition, targeted advertising, gaming, healthcare etc.</a:t>
            </a:r>
            <a:endParaRPr lang="en-IN" dirty="0"/>
          </a:p>
        </p:txBody>
      </p:sp>
    </p:spTree>
    <p:extLst>
      <p:ext uri="{BB962C8B-B14F-4D97-AF65-F5344CB8AC3E}">
        <p14:creationId xmlns:p14="http://schemas.microsoft.com/office/powerpoint/2010/main" val="75184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54359-6948-7490-D6BE-91A42EA33731}"/>
              </a:ext>
            </a:extLst>
          </p:cNvPr>
          <p:cNvSpPr txBox="1"/>
          <p:nvPr/>
        </p:nvSpPr>
        <p:spPr>
          <a:xfrm>
            <a:off x="4399280" y="2560320"/>
            <a:ext cx="5801360" cy="1015663"/>
          </a:xfrm>
          <a:prstGeom prst="rect">
            <a:avLst/>
          </a:prstGeom>
          <a:noFill/>
        </p:spPr>
        <p:txBody>
          <a:bodyPr wrap="square" rtlCol="0">
            <a:spAutoFit/>
          </a:bodyPr>
          <a:lstStyle/>
          <a:p>
            <a:r>
              <a:rPr lang="en-US" sz="6000" u="sng" kern="100" dirty="0">
                <a:latin typeface="Algerian" panose="04020705040A02060702" pitchFamily="82" charset="0"/>
                <a:ea typeface="Calibri" panose="020F0502020204030204" pitchFamily="34" charset="0"/>
                <a:cs typeface="Calibri" panose="020F0502020204030204" pitchFamily="34" charset="0"/>
              </a:rPr>
              <a:t>THANK YOU !!</a:t>
            </a:r>
            <a:endParaRPr lang="en-IN" sz="6000" dirty="0"/>
          </a:p>
        </p:txBody>
      </p:sp>
    </p:spTree>
    <p:extLst>
      <p:ext uri="{BB962C8B-B14F-4D97-AF65-F5344CB8AC3E}">
        <p14:creationId xmlns:p14="http://schemas.microsoft.com/office/powerpoint/2010/main" val="35944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3211-19DE-D564-C658-5BA0F541747F}"/>
              </a:ext>
            </a:extLst>
          </p:cNvPr>
          <p:cNvSpPr>
            <a:spLocks noGrp="1"/>
          </p:cNvSpPr>
          <p:nvPr>
            <p:ph type="title"/>
          </p:nvPr>
        </p:nvSpPr>
        <p:spPr/>
        <p:txBody>
          <a:bodyPr>
            <a:normAutofit/>
          </a:bodyPr>
          <a:lstStyle/>
          <a:p>
            <a:r>
              <a:rPr lang="en-IN" u="sng" dirty="0">
                <a:effectLst/>
                <a:latin typeface="Algerian" panose="04020705040A02060702" pitchFamily="82" charset="0"/>
                <a:ea typeface="Calibri" panose="020F0502020204030204" pitchFamily="34" charset="0"/>
                <a:cs typeface="Times New Roman" panose="02020603050405020304" pitchFamily="18" charset="0"/>
              </a:rPr>
              <a:t>PROBLEM STATEMENT </a:t>
            </a:r>
            <a:endParaRPr lang="en-IN" dirty="0"/>
          </a:p>
        </p:txBody>
      </p:sp>
      <p:sp>
        <p:nvSpPr>
          <p:cNvPr id="3" name="Content Placeholder 2">
            <a:extLst>
              <a:ext uri="{FF2B5EF4-FFF2-40B4-BE49-F238E27FC236}">
                <a16:creationId xmlns:a16="http://schemas.microsoft.com/office/drawing/2014/main" id="{63A33E39-2B22-344F-FCA6-A9E17B5FACE3}"/>
              </a:ext>
            </a:extLst>
          </p:cNvPr>
          <p:cNvSpPr>
            <a:spLocks noGrp="1"/>
          </p:cNvSpPr>
          <p:nvPr>
            <p:ph idx="1"/>
          </p:nvPr>
        </p:nvSpPr>
        <p:spPr>
          <a:xfrm>
            <a:off x="1484310" y="1742767"/>
            <a:ext cx="10018713" cy="3124201"/>
          </a:xfrm>
        </p:spPr>
        <p:txBody>
          <a:bodyPr>
            <a:normAutofit/>
          </a:bodyPr>
          <a:lstStyle/>
          <a:p>
            <a:r>
              <a:rPr lang="en-IN" sz="2800" dirty="0">
                <a:effectLst/>
                <a:latin typeface="Calibri" panose="020F0502020204030204" pitchFamily="34" charset="0"/>
                <a:ea typeface="Calibri" panose="020F0502020204030204" pitchFamily="34" charset="0"/>
              </a:rPr>
              <a:t>“Design and Implement DFT magnitude spectrum based gender discrimination by finding dominant frequency peaks. Assume sampling rate of 16000 Hz for recording speech sounds of male and female and suitable block duration “.</a:t>
            </a:r>
            <a:endParaRPr lang="en-IN" sz="2800" dirty="0"/>
          </a:p>
        </p:txBody>
      </p:sp>
    </p:spTree>
    <p:extLst>
      <p:ext uri="{BB962C8B-B14F-4D97-AF65-F5344CB8AC3E}">
        <p14:creationId xmlns:p14="http://schemas.microsoft.com/office/powerpoint/2010/main" val="37889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EE9F-FA71-624B-EA02-8CC8998F8F1A}"/>
              </a:ext>
            </a:extLst>
          </p:cNvPr>
          <p:cNvSpPr>
            <a:spLocks noGrp="1"/>
          </p:cNvSpPr>
          <p:nvPr>
            <p:ph type="title"/>
          </p:nvPr>
        </p:nvSpPr>
        <p:spPr/>
        <p:txBody>
          <a:bodyPr>
            <a:normAutofit/>
          </a:bodyPr>
          <a:lstStyle/>
          <a:p>
            <a:r>
              <a:rPr lang="en-IN" u="sng" dirty="0">
                <a:effectLst/>
                <a:latin typeface="Algerian" panose="04020705040A02060702" pitchFamily="82" charset="0"/>
                <a:ea typeface="Calibri" panose="020F0502020204030204" pitchFamily="34" charset="0"/>
                <a:cs typeface="Times New Roman" panose="02020603050405020304" pitchFamily="18" charset="0"/>
              </a:rPr>
              <a:t>MOTIVATION</a:t>
            </a:r>
            <a:endParaRPr lang="en-IN" dirty="0"/>
          </a:p>
        </p:txBody>
      </p:sp>
      <p:sp>
        <p:nvSpPr>
          <p:cNvPr id="3" name="Content Placeholder 2">
            <a:extLst>
              <a:ext uri="{FF2B5EF4-FFF2-40B4-BE49-F238E27FC236}">
                <a16:creationId xmlns:a16="http://schemas.microsoft.com/office/drawing/2014/main" id="{2A1F63D0-B5AA-AC05-3964-9AE2D5430B74}"/>
              </a:ext>
            </a:extLst>
          </p:cNvPr>
          <p:cNvSpPr>
            <a:spLocks noGrp="1"/>
          </p:cNvSpPr>
          <p:nvPr>
            <p:ph idx="1"/>
          </p:nvPr>
        </p:nvSpPr>
        <p:spPr>
          <a:xfrm>
            <a:off x="1484311" y="2588341"/>
            <a:ext cx="10018713" cy="3124201"/>
          </a:xfrm>
        </p:spPr>
        <p:txBody>
          <a:bodyPr>
            <a:noAutofit/>
          </a:bodyPr>
          <a:lstStyle/>
          <a:p>
            <a:pPr marL="342900" lvl="0" indent="-342900">
              <a:lnSpc>
                <a:spcPct val="107000"/>
              </a:lnSpc>
              <a:buFont typeface="Symbol" panose="05050102010706020507" pitchFamily="18" charset="2"/>
              <a:buChar char=""/>
            </a:pPr>
            <a:r>
              <a:rPr lang="en-IN" sz="1800" b="1" u="sng" kern="100" dirty="0">
                <a:effectLst/>
                <a:latin typeface="Calibri" panose="020F0502020204030204" pitchFamily="34" charset="0"/>
                <a:ea typeface="Calibri" panose="020F0502020204030204" pitchFamily="34" charset="0"/>
                <a:cs typeface="Calibri" panose="020F0502020204030204" pitchFamily="34" charset="0"/>
              </a:rPr>
              <a:t>Research Interest</a:t>
            </a:r>
            <a:r>
              <a:rPr lang="en-IN" sz="1800" kern="100" dirty="0">
                <a:effectLst/>
                <a:latin typeface="Calibri" panose="020F0502020204030204" pitchFamily="34" charset="0"/>
                <a:ea typeface="Calibri" panose="020F0502020204030204" pitchFamily="34" charset="0"/>
                <a:cs typeface="Calibri" panose="020F0502020204030204" pitchFamily="34" charset="0"/>
              </a:rPr>
              <a:t>: Gender recognition using voice is an active area of research in fields such as signal processing, machine learning, and gender studies.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kern="100" dirty="0">
                <a:effectLst/>
                <a:latin typeface="Calibri" panose="020F0502020204030204" pitchFamily="34" charset="0"/>
                <a:ea typeface="Calibri" panose="020F0502020204030204" pitchFamily="34" charset="0"/>
                <a:cs typeface="Calibri" panose="020F0502020204030204" pitchFamily="34" charset="0"/>
              </a:rPr>
              <a:t>Social Impact</a:t>
            </a:r>
            <a:r>
              <a:rPr lang="en-IN" sz="1800" u="sng"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Understanding the differences in voice characteristics between genders can have implications for various social issues, including gender equality, identity recognition. By studying and developing gender recognition systems, researchers may contribute to raising awareness and addressing these issues.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kern="100" dirty="0">
                <a:effectLst/>
                <a:latin typeface="Calibri" panose="020F0502020204030204" pitchFamily="34" charset="0"/>
                <a:ea typeface="Calibri" panose="020F0502020204030204" pitchFamily="34" charset="0"/>
                <a:cs typeface="Calibri" panose="020F0502020204030204" pitchFamily="34" charset="0"/>
              </a:rPr>
              <a:t>Technological Advancements</a:t>
            </a:r>
            <a:r>
              <a:rPr lang="en-IN" sz="1800" kern="100" dirty="0">
                <a:effectLst/>
                <a:latin typeface="Calibri" panose="020F0502020204030204" pitchFamily="34" charset="0"/>
                <a:ea typeface="Calibri" panose="020F0502020204030204" pitchFamily="34" charset="0"/>
                <a:cs typeface="Calibri" panose="020F0502020204030204" pitchFamily="34" charset="0"/>
              </a:rPr>
              <a:t>: With advancements in signal processing and machine learning techniques, researchers may be motivated to explore how these technologies can be applied to gender recognition tasks. Developing efficient and accurate gender recognition algorithms can showcase the capabilities of these advancements.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u="sng" kern="100" dirty="0">
                <a:effectLst/>
                <a:latin typeface="Calibri" panose="020F0502020204030204" pitchFamily="34" charset="0"/>
                <a:ea typeface="Calibri" panose="020F0502020204030204" pitchFamily="34" charset="0"/>
                <a:cs typeface="Calibri" panose="020F0502020204030204" pitchFamily="34" charset="0"/>
              </a:rPr>
              <a:t>Educational Purposes</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motivation behind the project likely involves a combination of academic interest, practical applications, social impact, technological advancements, and educational objectives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94277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FBAD-CEA1-C062-F93A-413181F25A65}"/>
              </a:ext>
            </a:extLst>
          </p:cNvPr>
          <p:cNvSpPr>
            <a:spLocks noGrp="1"/>
          </p:cNvSpPr>
          <p:nvPr>
            <p:ph type="title"/>
          </p:nvPr>
        </p:nvSpPr>
        <p:spPr/>
        <p:txBody>
          <a:bodyPr>
            <a:normAutofit/>
          </a:bodyPr>
          <a:lstStyle/>
          <a:p>
            <a:r>
              <a:rPr lang="en-IN" u="sng" dirty="0">
                <a:effectLst/>
                <a:latin typeface="Algerian" panose="04020705040A02060702" pitchFamily="82" charset="0"/>
                <a:ea typeface="Calibri" panose="020F0502020204030204" pitchFamily="34" charset="0"/>
                <a:cs typeface="Calibri" panose="020F0502020204030204" pitchFamily="34" charset="0"/>
              </a:rPr>
              <a:t>THEORY </a:t>
            </a:r>
            <a:endParaRPr lang="en-IN" dirty="0"/>
          </a:p>
        </p:txBody>
      </p:sp>
      <p:sp>
        <p:nvSpPr>
          <p:cNvPr id="3" name="Content Placeholder 2">
            <a:extLst>
              <a:ext uri="{FF2B5EF4-FFF2-40B4-BE49-F238E27FC236}">
                <a16:creationId xmlns:a16="http://schemas.microsoft.com/office/drawing/2014/main" id="{3D8F5996-694A-C8BA-2201-30CEA3F51962}"/>
              </a:ext>
            </a:extLst>
          </p:cNvPr>
          <p:cNvSpPr>
            <a:spLocks noGrp="1"/>
          </p:cNvSpPr>
          <p:nvPr>
            <p:ph idx="1"/>
          </p:nvPr>
        </p:nvSpPr>
        <p:spPr>
          <a:xfrm>
            <a:off x="1484311" y="1713271"/>
            <a:ext cx="10018713" cy="3431457"/>
          </a:xfrm>
        </p:spPr>
        <p:txBody>
          <a:bodyPr/>
          <a:lstStyle/>
          <a:p>
            <a:r>
              <a:rPr lang="en-IN" sz="2800" kern="100" dirty="0">
                <a:effectLst/>
                <a:latin typeface="Calibri" panose="020F0502020204030204" pitchFamily="34" charset="0"/>
                <a:ea typeface="Calibri" panose="020F0502020204030204" pitchFamily="34" charset="0"/>
                <a:cs typeface="Calibri" panose="020F0502020204030204" pitchFamily="34" charset="0"/>
              </a:rPr>
              <a:t>The voice of male falls in the average frequency range of 85 to 155 Hz whereas the voice of a female ranges from 165 to 255 Hz . This factor will be used to differentiate and decide the gender on the basis of voice recognition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104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4EB2-664C-F932-E07C-983E274442BF}"/>
              </a:ext>
            </a:extLst>
          </p:cNvPr>
          <p:cNvSpPr>
            <a:spLocks noGrp="1"/>
          </p:cNvSpPr>
          <p:nvPr>
            <p:ph type="title"/>
          </p:nvPr>
        </p:nvSpPr>
        <p:spPr/>
        <p:txBody>
          <a:bodyPr>
            <a:normAutofit/>
          </a:bodyPr>
          <a:lstStyle/>
          <a:p>
            <a:r>
              <a:rPr lang="en-IN" u="sng" dirty="0">
                <a:effectLst/>
                <a:latin typeface="Algerian" panose="04020705040A02060702" pitchFamily="82" charset="0"/>
                <a:ea typeface="Calibri" panose="020F0502020204030204" pitchFamily="34" charset="0"/>
                <a:cs typeface="Calibri" panose="020F0502020204030204" pitchFamily="34" charset="0"/>
              </a:rPr>
              <a:t>DFT MAGNITUDE SPECTRUM</a:t>
            </a:r>
            <a:endParaRPr lang="en-IN" dirty="0"/>
          </a:p>
        </p:txBody>
      </p:sp>
      <p:sp>
        <p:nvSpPr>
          <p:cNvPr id="3" name="Content Placeholder 2">
            <a:extLst>
              <a:ext uri="{FF2B5EF4-FFF2-40B4-BE49-F238E27FC236}">
                <a16:creationId xmlns:a16="http://schemas.microsoft.com/office/drawing/2014/main" id="{C2C1FC90-560F-E344-991B-79E65EAF3CD8}"/>
              </a:ext>
            </a:extLst>
          </p:cNvPr>
          <p:cNvSpPr>
            <a:spLocks noGrp="1"/>
          </p:cNvSpPr>
          <p:nvPr>
            <p:ph idx="1"/>
          </p:nvPr>
        </p:nvSpPr>
        <p:spPr>
          <a:xfrm>
            <a:off x="1484310" y="2037735"/>
            <a:ext cx="10018713" cy="3124201"/>
          </a:xfrm>
        </p:spPr>
        <p:txBody>
          <a:bodyPr>
            <a:normAutofit/>
          </a:bodyPr>
          <a:lstStyle/>
          <a:p>
            <a:r>
              <a:rPr lang="en-IN" sz="2800" dirty="0">
                <a:effectLst/>
                <a:latin typeface="Calibri" panose="020F0502020204030204" pitchFamily="34" charset="0"/>
                <a:ea typeface="Calibri" panose="020F0502020204030204" pitchFamily="34" charset="0"/>
              </a:rPr>
              <a:t>To perform frequency analysis on a</a:t>
            </a:r>
            <a:r>
              <a:rPr lang="en-IN" sz="2800" u="sng" dirty="0">
                <a:effectLst/>
                <a:latin typeface="Calibri" panose="020F0502020204030204" pitchFamily="34" charset="0"/>
                <a:ea typeface="Calibri" panose="020F0502020204030204" pitchFamily="34" charset="0"/>
              </a:rPr>
              <a:t> </a:t>
            </a:r>
            <a:r>
              <a:rPr lang="en-IN" sz="2800" dirty="0">
                <a:effectLst/>
                <a:latin typeface="Calibri" panose="020F0502020204030204" pitchFamily="34" charset="0"/>
                <a:ea typeface="Calibri" panose="020F0502020204030204" pitchFamily="34" charset="0"/>
              </a:rPr>
              <a:t>discrete-time signal {x[n]} , we convert the time – domain sequence to an equivalent frequency- domain representation . Unlike DTFT , DFT is finite in magnitude as it takes N points and do the processing , We will do the frequency analysis on the magnitude response .</a:t>
            </a:r>
            <a:endParaRPr lang="en-IN" sz="2800" dirty="0"/>
          </a:p>
        </p:txBody>
      </p:sp>
    </p:spTree>
    <p:extLst>
      <p:ext uri="{BB962C8B-B14F-4D97-AF65-F5344CB8AC3E}">
        <p14:creationId xmlns:p14="http://schemas.microsoft.com/office/powerpoint/2010/main" val="270326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8336-B453-BC95-FED6-19C9ECDBE8E6}"/>
              </a:ext>
            </a:extLst>
          </p:cNvPr>
          <p:cNvSpPr>
            <a:spLocks noGrp="1"/>
          </p:cNvSpPr>
          <p:nvPr>
            <p:ph type="title"/>
          </p:nvPr>
        </p:nvSpPr>
        <p:spPr/>
        <p:txBody>
          <a:bodyPr/>
          <a:lstStyle/>
          <a:p>
            <a:r>
              <a:rPr lang="en-IN" u="sng" kern="100" dirty="0">
                <a:effectLst/>
                <a:latin typeface="Algerian" panose="04020705040A02060702" pitchFamily="82" charset="0"/>
                <a:ea typeface="Calibri" panose="020F0502020204030204" pitchFamily="34" charset="0"/>
                <a:cs typeface="Calibri" panose="020F0502020204030204" pitchFamily="34" charset="0"/>
              </a:rPr>
              <a:t>DFT FORMULAE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6A90027-AE93-EB53-ADBB-FFC545D57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530" y="2185640"/>
            <a:ext cx="7516274" cy="1390844"/>
          </a:xfrm>
          <a:prstGeom prst="rect">
            <a:avLst/>
          </a:prstGeom>
          <a:ln w="127000" cap="sq">
            <a:solidFill>
              <a:srgbClr val="000000"/>
            </a:solidFill>
            <a:miter lim="800000"/>
          </a:ln>
          <a:effectLst>
            <a:outerShdw blurRad="57150" dist="50800" dir="2700000" algn="tl" rotWithShape="0">
              <a:srgbClr val="000000">
                <a:alpha val="40000"/>
              </a:srgbClr>
            </a:outerShdw>
          </a:effec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CE9B1A-ACCA-CA1C-8260-9174EF77A44A}"/>
                  </a:ext>
                </a:extLst>
              </p:cNvPr>
              <p:cNvSpPr txBox="1"/>
              <p:nvPr/>
            </p:nvSpPr>
            <p:spPr>
              <a:xfrm>
                <a:off x="2735530" y="4419602"/>
                <a:ext cx="8426245" cy="16573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n : discrete time index (normalized time , T=1 )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k : discrete frequency index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w</a:t>
                </a:r>
                <a:r>
                  <a:rPr lang="en-IN" sz="1800" kern="1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IN" sz="1800" kern="100" dirty="0">
                    <a:effectLst/>
                    <a:latin typeface="Calibri" panose="020F0502020204030204" pitchFamily="34" charset="0"/>
                    <a:ea typeface="Calibri" panose="020F0502020204030204" pitchFamily="34" charset="0"/>
                    <a:cs typeface="Calibri" panose="020F0502020204030204" pitchFamily="34" charset="0"/>
                  </a:rPr>
                  <a:t> : 2</a:t>
                </a:r>
                <a14:m>
                  <m:oMath xmlns:m="http://schemas.openxmlformats.org/officeDocument/2006/math">
                    <m:r>
                      <a:rPr lang="en-IN" sz="1800" i="1" kern="100">
                        <a:effectLst/>
                        <a:latin typeface="Cambria Math" panose="02040503050406030204" pitchFamily="18" charset="0"/>
                        <a:ea typeface="Calibri" panose="020F0502020204030204" pitchFamily="34" charset="0"/>
                        <a:cs typeface="Calibri" panose="020F0502020204030204" pitchFamily="34" charset="0"/>
                      </a:rPr>
                      <m:t>𝜋</m:t>
                    </m:r>
                  </m:oMath>
                </a14:m>
                <a:r>
                  <a:rPr lang="en-IN" sz="1800" kern="100" dirty="0">
                    <a:effectLst/>
                    <a:latin typeface="Calibri" panose="020F0502020204030204" pitchFamily="34" charset="0"/>
                    <a:ea typeface="Times New Roman" panose="02020603050405020304" pitchFamily="18" charset="0"/>
                    <a:cs typeface="Calibri" panose="020F0502020204030204" pitchFamily="34" charset="0"/>
                  </a:rPr>
                  <a:t>k/N : frequency in radians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f</a:t>
                </a:r>
                <a:r>
                  <a:rPr lang="en-IN" sz="1800" kern="100" baseline="-25000" dirty="0" err="1">
                    <a:effectLst/>
                    <a:latin typeface="Calibri" panose="020F0502020204030204" pitchFamily="34" charset="0"/>
                    <a:ea typeface="Calibri" panose="020F0502020204030204" pitchFamily="34" charset="0"/>
                    <a:cs typeface="Calibri" panose="020F0502020204030204" pitchFamily="34" charset="0"/>
                  </a:rPr>
                  <a:t>k</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a:t>
                </a:r>
                <a:r>
                  <a:rPr lang="en-IN" sz="1800" kern="100" baseline="-25000" dirty="0" err="1">
                    <a:effectLst/>
                    <a:latin typeface="Calibri" panose="020F0502020204030204" pitchFamily="34" charset="0"/>
                    <a:ea typeface="Calibri" panose="020F0502020204030204" pitchFamily="34" charset="0"/>
                    <a:cs typeface="Calibri" panose="020F0502020204030204" pitchFamily="34" charset="0"/>
                  </a:rPr>
                  <a:t>s</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k</a:t>
                </a:r>
                <a:r>
                  <a:rPr lang="en-IN" sz="1800" kern="100" dirty="0">
                    <a:effectLst/>
                    <a:latin typeface="Calibri" panose="020F0502020204030204" pitchFamily="34" charset="0"/>
                    <a:ea typeface="Calibri" panose="020F0502020204030204" pitchFamily="34" charset="0"/>
                    <a:cs typeface="Calibri" panose="020F0502020204030204" pitchFamily="34" charset="0"/>
                  </a:rPr>
                  <a:t>/N : frequency in Hz (f</a:t>
                </a:r>
                <a:r>
                  <a:rPr lang="en-IN" sz="1800" kern="100" baseline="-25000" dirty="0">
                    <a:effectLst/>
                    <a:latin typeface="Calibri" panose="020F0502020204030204" pitchFamily="34" charset="0"/>
                    <a:ea typeface="Calibri" panose="020F0502020204030204" pitchFamily="34" charset="0"/>
                    <a:cs typeface="Calibri" panose="020F0502020204030204" pitchFamily="34" charset="0"/>
                  </a:rPr>
                  <a:t>s</a:t>
                </a:r>
                <a:r>
                  <a:rPr lang="en-IN" sz="1800" kern="100" dirty="0">
                    <a:effectLst/>
                    <a:latin typeface="Calibri" panose="020F0502020204030204" pitchFamily="34" charset="0"/>
                    <a:ea typeface="Calibri" panose="020F0502020204030204" pitchFamily="34" charset="0"/>
                    <a:cs typeface="Calibri" panose="020F0502020204030204" pitchFamily="34" charset="0"/>
                  </a:rPr>
                  <a:t> : sampling rate)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p:sp>
            <p:nvSpPr>
              <p:cNvPr id="5" name="TextBox 4">
                <a:extLst>
                  <a:ext uri="{FF2B5EF4-FFF2-40B4-BE49-F238E27FC236}">
                    <a16:creationId xmlns:a16="http://schemas.microsoft.com/office/drawing/2014/main" id="{D5CE9B1A-ACCA-CA1C-8260-9174EF77A44A}"/>
                  </a:ext>
                </a:extLst>
              </p:cNvPr>
              <p:cNvSpPr txBox="1">
                <a:spLocks noRot="1" noChangeAspect="1" noMove="1" noResize="1" noEditPoints="1" noAdjustHandles="1" noChangeArrowheads="1" noChangeShapeType="1" noTextEdit="1"/>
              </p:cNvSpPr>
              <p:nvPr/>
            </p:nvSpPr>
            <p:spPr>
              <a:xfrm>
                <a:off x="2735530" y="4419602"/>
                <a:ext cx="8426245" cy="1657377"/>
              </a:xfrm>
              <a:prstGeom prst="rect">
                <a:avLst/>
              </a:prstGeom>
              <a:blipFill>
                <a:blip r:embed="rId3"/>
                <a:stretch>
                  <a:fillRect t="-1095"/>
                </a:stretch>
              </a:blipFill>
            </p:spPr>
            <p:txBody>
              <a:bodyPr/>
              <a:lstStyle/>
              <a:p>
                <a:r>
                  <a:rPr lang="en-IN">
                    <a:noFill/>
                  </a:rPr>
                  <a:t> </a:t>
                </a:r>
              </a:p>
            </p:txBody>
          </p:sp>
        </mc:Fallback>
      </mc:AlternateContent>
    </p:spTree>
    <p:extLst>
      <p:ext uri="{BB962C8B-B14F-4D97-AF65-F5344CB8AC3E}">
        <p14:creationId xmlns:p14="http://schemas.microsoft.com/office/powerpoint/2010/main" val="35095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A69A-257C-EC0E-20CA-385A550B7566}"/>
              </a:ext>
            </a:extLst>
          </p:cNvPr>
          <p:cNvSpPr>
            <a:spLocks noGrp="1"/>
          </p:cNvSpPr>
          <p:nvPr>
            <p:ph type="title"/>
          </p:nvPr>
        </p:nvSpPr>
        <p:spPr/>
        <p:txBody>
          <a:bodyPr>
            <a:normAutofit/>
          </a:bodyPr>
          <a:lstStyle/>
          <a:p>
            <a:r>
              <a:rPr lang="en-IN" u="sng" dirty="0">
                <a:latin typeface="Algerian" panose="04020705040A02060702" pitchFamily="82" charset="0"/>
                <a:ea typeface="Calibri" panose="020F0502020204030204" pitchFamily="34" charset="0"/>
                <a:cs typeface="Calibri" panose="020F0502020204030204" pitchFamily="34" charset="0"/>
              </a:rPr>
              <a:t>PROCEDURE</a:t>
            </a:r>
            <a:r>
              <a:rPr lang="en-IN" u="sng" dirty="0">
                <a:effectLst/>
                <a:latin typeface="Algerian" panose="04020705040A02060702" pitchFamily="82" charset="0"/>
                <a:ea typeface="Calibri" panose="020F0502020204030204" pitchFamily="34" charset="0"/>
                <a:cs typeface="Calibri" panose="020F0502020204030204" pitchFamily="34" charset="0"/>
              </a:rPr>
              <a:t> </a:t>
            </a:r>
            <a:endParaRPr lang="en-IN" dirty="0"/>
          </a:p>
        </p:txBody>
      </p:sp>
      <p:sp>
        <p:nvSpPr>
          <p:cNvPr id="11" name="Content Placeholder 10">
            <a:extLst>
              <a:ext uri="{FF2B5EF4-FFF2-40B4-BE49-F238E27FC236}">
                <a16:creationId xmlns:a16="http://schemas.microsoft.com/office/drawing/2014/main" id="{679D3A49-4068-4CC6-7F1A-F204C4BC86AD}"/>
              </a:ext>
            </a:extLst>
          </p:cNvPr>
          <p:cNvSpPr>
            <a:spLocks noGrp="1"/>
          </p:cNvSpPr>
          <p:nvPr>
            <p:ph idx="1"/>
          </p:nvPr>
        </p:nvSpPr>
        <p:spPr>
          <a:xfrm>
            <a:off x="1484310" y="2438399"/>
            <a:ext cx="10018713" cy="3124201"/>
          </a:xfrm>
        </p:spPr>
        <p:txBody>
          <a:bodyPr>
            <a:normAutofit lnSpcReduction="10000"/>
          </a:bodyPr>
          <a:lstStyle/>
          <a:p>
            <a:r>
              <a:rPr lang="en-IN" sz="1800" u="sng" kern="100" dirty="0">
                <a:effectLst/>
                <a:latin typeface="Algerian" panose="04020705040A02060702" pitchFamily="82" charset="0"/>
                <a:ea typeface="Calibri" panose="020F0502020204030204" pitchFamily="34" charset="0"/>
                <a:cs typeface="Calibri" panose="020F0502020204030204" pitchFamily="34" charset="0"/>
              </a:rPr>
              <a:t>TASK 1: </a:t>
            </a:r>
            <a:r>
              <a:rPr lang="en-IN" sz="1800" kern="100" dirty="0">
                <a:effectLst/>
                <a:latin typeface="Calibri" panose="020F0502020204030204" pitchFamily="34" charset="0"/>
                <a:ea typeface="Calibri" panose="020F0502020204030204" pitchFamily="34" charset="0"/>
                <a:cs typeface="Calibri" panose="020F0502020204030204" pitchFamily="34" charset="0"/>
              </a:rPr>
              <a:t>Recording audio on the spot at the sample rate of 16000 Hz for a duration of 10 seconds using the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audiorecorder</a:t>
            </a:r>
            <a:r>
              <a:rPr lang="en-IN" sz="1800" kern="100" dirty="0">
                <a:effectLst/>
                <a:latin typeface="Calibri" panose="020F0502020204030204" pitchFamily="34" charset="0"/>
                <a:ea typeface="Calibri" panose="020F0502020204030204" pitchFamily="34" charset="0"/>
                <a:cs typeface="Calibri" panose="020F0502020204030204" pitchFamily="34" charset="0"/>
              </a:rPr>
              <a:t>’ object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u="sng" kern="100" dirty="0">
                <a:effectLst/>
                <a:latin typeface="Algerian" panose="04020705040A02060702" pitchFamily="82" charset="0"/>
                <a:ea typeface="Calibri" panose="020F0502020204030204" pitchFamily="34" charset="0"/>
                <a:cs typeface="Calibri" panose="020F0502020204030204" pitchFamily="34" charset="0"/>
              </a:rPr>
              <a:t>TASK 2: </a:t>
            </a:r>
            <a:r>
              <a:rPr lang="en-IN" sz="1800" kern="100" dirty="0">
                <a:effectLst/>
                <a:latin typeface="Calibri" panose="020F0502020204030204" pitchFamily="34" charset="0"/>
                <a:ea typeface="Calibri" panose="020F0502020204030204" pitchFamily="34" charset="0"/>
                <a:cs typeface="Calibri" panose="020F0502020204030204" pitchFamily="34" charset="0"/>
              </a:rPr>
              <a:t>After applying the DFT , the N-point single sided amplitude spectrum is plotted where the graph of X(f) versus f is shown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Now , we will select the pitch of sound by finding the dominant frequency . It will be noted that we will find the location of frequency at which maximum peak occurs till only 260 Hz since that is the range of average human speech signals for identification and display the results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There will be few error in the overlapping region(transition region) of 155-165 Hz as well as we will not be able to identify clearly whether it is male or female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331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6FBD-8E20-44C2-C4A5-DCC9C40337A7}"/>
              </a:ext>
            </a:extLst>
          </p:cNvPr>
          <p:cNvSpPr>
            <a:spLocks noGrp="1"/>
          </p:cNvSpPr>
          <p:nvPr>
            <p:ph type="title"/>
          </p:nvPr>
        </p:nvSpPr>
        <p:spPr>
          <a:xfrm>
            <a:off x="1484311" y="685800"/>
            <a:ext cx="10018713" cy="720213"/>
          </a:xfrm>
        </p:spPr>
        <p:txBody>
          <a:bodyPr>
            <a:normAutofit fontScale="90000"/>
          </a:bodyPr>
          <a:lstStyle/>
          <a:p>
            <a:r>
              <a:rPr lang="en-IN" sz="4400" u="sng" kern="100" dirty="0">
                <a:latin typeface="Algerian" panose="04020705040A02060702" pitchFamily="82" charset="0"/>
                <a:ea typeface="Calibri" panose="020F0502020204030204" pitchFamily="34" charset="0"/>
                <a:cs typeface="Calibri" panose="020F0502020204030204" pitchFamily="34" charset="0"/>
              </a:rPr>
              <a:t>SOURCE CODE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770F9611-F66E-75E4-1CEB-B4B81408D0A9}"/>
              </a:ext>
            </a:extLst>
          </p:cNvPr>
          <p:cNvPicPr>
            <a:picLocks noGrp="1" noChangeAspect="1"/>
          </p:cNvPicPr>
          <p:nvPr>
            <p:ph idx="1"/>
          </p:nvPr>
        </p:nvPicPr>
        <p:blipFill>
          <a:blip r:embed="rId2"/>
          <a:stretch>
            <a:fillRect/>
          </a:stretch>
        </p:blipFill>
        <p:spPr>
          <a:xfrm>
            <a:off x="2784482" y="1199793"/>
            <a:ext cx="7418369" cy="54562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5756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6B3361-14B2-9932-70FA-FAE02EDEEB42}"/>
              </a:ext>
            </a:extLst>
          </p:cNvPr>
          <p:cNvPicPr>
            <a:picLocks noGrp="1" noChangeAspect="1"/>
          </p:cNvPicPr>
          <p:nvPr>
            <p:ph idx="1"/>
          </p:nvPr>
        </p:nvPicPr>
        <p:blipFill>
          <a:blip r:embed="rId2"/>
          <a:stretch>
            <a:fillRect/>
          </a:stretch>
        </p:blipFill>
        <p:spPr>
          <a:xfrm>
            <a:off x="2241754" y="821096"/>
            <a:ext cx="7708491" cy="575176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a:extLst>
              <a:ext uri="{FF2B5EF4-FFF2-40B4-BE49-F238E27FC236}">
                <a16:creationId xmlns:a16="http://schemas.microsoft.com/office/drawing/2014/main" id="{676D5194-32F0-A74F-E62A-BF02B55C8211}"/>
              </a:ext>
            </a:extLst>
          </p:cNvPr>
          <p:cNvSpPr txBox="1"/>
          <p:nvPr/>
        </p:nvSpPr>
        <p:spPr>
          <a:xfrm>
            <a:off x="3205315" y="137651"/>
            <a:ext cx="5378245" cy="954107"/>
          </a:xfrm>
          <a:prstGeom prst="rect">
            <a:avLst/>
          </a:prstGeom>
          <a:noFill/>
        </p:spPr>
        <p:txBody>
          <a:bodyPr wrap="square" rtlCol="0">
            <a:spAutoFit/>
          </a:bodyPr>
          <a:lstStyle/>
          <a:p>
            <a:pPr algn="ctr"/>
            <a:r>
              <a:rPr lang="en-IN" sz="2800" u="sng" kern="100" dirty="0">
                <a:latin typeface="Algerian" panose="04020705040A02060702" pitchFamily="82" charset="0"/>
                <a:ea typeface="Calibri" panose="020F0502020204030204" pitchFamily="34" charset="0"/>
                <a:cs typeface="Calibri" panose="020F0502020204030204" pitchFamily="34" charset="0"/>
              </a:rPr>
              <a:t>SOURCE CODE Cont.</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Tree>
    <p:extLst>
      <p:ext uri="{BB962C8B-B14F-4D97-AF65-F5344CB8AC3E}">
        <p14:creationId xmlns:p14="http://schemas.microsoft.com/office/powerpoint/2010/main" val="2801580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82</TotalTime>
  <Words>872</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Cambria Math</vt:lpstr>
      <vt:lpstr>Corbel</vt:lpstr>
      <vt:lpstr>Symbol</vt:lpstr>
      <vt:lpstr>Times New Roman</vt:lpstr>
      <vt:lpstr>Parallax</vt:lpstr>
      <vt:lpstr>TITLE : “Design and Implement DFT magnitude spectrum based gender discrimination by finding dominant frequency peaks. Assume sampling rate of 16000 Hz for recording speech sounds of male and female and suitable block duration “</vt:lpstr>
      <vt:lpstr>PROBLEM STATEMENT </vt:lpstr>
      <vt:lpstr>MOTIVATION</vt:lpstr>
      <vt:lpstr>THEORY </vt:lpstr>
      <vt:lpstr>DFT MAGNITUDE SPECTRUM</vt:lpstr>
      <vt:lpstr>DFT FORMULAE  </vt:lpstr>
      <vt:lpstr>PROCEDURE </vt:lpstr>
      <vt:lpstr>SOURCE CODE </vt:lpstr>
      <vt:lpstr>PowerPoint Presentation</vt:lpstr>
      <vt:lpstr>PowerPoint Presentation</vt:lpstr>
      <vt:lpstr>Female output waveform </vt:lpstr>
      <vt:lpstr>male output waveform </vt:lpstr>
      <vt:lpstr>OBSERVATION </vt:lpstr>
      <vt:lpstr>result</vt:lpstr>
      <vt:lpstr>challenges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“Design and Implement DFT magnitude spectrum based gender discrimination by finding dominant frequency peaks. Assume sampling rate of 16000 Hz for recording speech sounds of male and female and suitable block duration “.</dc:title>
  <dc:creator>himanshu gupta</dc:creator>
  <cp:lastModifiedBy>himanshu gupta</cp:lastModifiedBy>
  <cp:revision>3</cp:revision>
  <dcterms:created xsi:type="dcterms:W3CDTF">2024-04-22T05:13:55Z</dcterms:created>
  <dcterms:modified xsi:type="dcterms:W3CDTF">2024-04-22T13:22:58Z</dcterms:modified>
</cp:coreProperties>
</file>