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62" r:id="rId4"/>
    <p:sldId id="264" r:id="rId5"/>
    <p:sldId id="260" r:id="rId6"/>
    <p:sldId id="261" r:id="rId7"/>
    <p:sldId id="265" r:id="rId8"/>
  </p:sldIdLst>
  <p:sldSz cx="10693400" cy="7561263"/>
  <p:notesSz cx="6797675" cy="9928225"/>
  <p:custDataLst>
    <p:tags r:id="rId10"/>
  </p:custDataLst>
  <p:defaultTextStyle>
    <a:defPPr>
      <a:defRPr lang="en-US"/>
    </a:defPPr>
    <a:lvl1pPr marL="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1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1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2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03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54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05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56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07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31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2522">
          <p15:clr>
            <a:srgbClr val="A4A3A4"/>
          </p15:clr>
        </p15:guide>
        <p15:guide id="4" orient="horz" pos="4022">
          <p15:clr>
            <a:srgbClr val="A4A3A4"/>
          </p15:clr>
        </p15:guide>
        <p15:guide id="5" orient="horz" pos="3933">
          <p15:clr>
            <a:srgbClr val="A4A3A4"/>
          </p15:clr>
        </p15:guide>
        <p15:guide id="6" pos="1440">
          <p15:clr>
            <a:srgbClr val="A4A3A4"/>
          </p15:clr>
        </p15:guide>
        <p15:guide id="7" pos="306">
          <p15:clr>
            <a:srgbClr val="A4A3A4"/>
          </p15:clr>
        </p15:guide>
        <p15:guide id="8" pos="1530">
          <p15:clr>
            <a:srgbClr val="A4A3A4"/>
          </p15:clr>
        </p15:guide>
        <p15:guide id="9" pos="3322">
          <p15:clr>
            <a:srgbClr val="A4A3A4"/>
          </p15:clr>
        </p15:guide>
        <p15:guide id="10" pos="3414">
          <p15:clr>
            <a:srgbClr val="A4A3A4"/>
          </p15:clr>
        </p15:guide>
        <p15:guide id="11" pos="6430">
          <p15:clr>
            <a:srgbClr val="A4A3A4"/>
          </p15:clr>
        </p15:guide>
        <p15:guide id="12" pos="3935">
          <p15:clr>
            <a:srgbClr val="A4A3A4"/>
          </p15:clr>
        </p15:guide>
        <p15:guide id="13" pos="40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A5A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994" autoAdjust="0"/>
  </p:normalViewPr>
  <p:slideViewPr>
    <p:cSldViewPr snapToGrid="0">
      <p:cViewPr>
        <p:scale>
          <a:sx n="75" d="100"/>
          <a:sy n="75" d="100"/>
        </p:scale>
        <p:origin x="-522" y="-588"/>
      </p:cViewPr>
      <p:guideLst>
        <p:guide orient="horz" pos="2431"/>
        <p:guide orient="horz" pos="929"/>
        <p:guide orient="horz" pos="2522"/>
        <p:guide orient="horz" pos="4022"/>
        <p:guide orient="horz" pos="3933"/>
        <p:guide pos="1440"/>
        <p:guide pos="306"/>
        <p:guide pos="1530"/>
        <p:guide pos="3322"/>
        <p:guide pos="3414"/>
        <p:guide pos="6430"/>
        <p:guide pos="3935"/>
        <p:guide pos="40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BDEA-34B3-49EF-A8C9-F8A53CA82E4A}" type="datetimeFigureOut">
              <a:rPr lang="en-GB" smtClean="0"/>
              <a:t>10/07/2017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7E5F-4FDC-428E-A47A-035C493D8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8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485847" y="1563490"/>
            <a:ext cx="6656400" cy="1090800"/>
          </a:xfrm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defRPr sz="33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subTitle" idx="1"/>
          </p:nvPr>
        </p:nvSpPr>
        <p:spPr bwMode="gray">
          <a:xfrm>
            <a:off x="485847" y="3135601"/>
            <a:ext cx="6656400" cy="496799"/>
          </a:xfrm>
        </p:spPr>
        <p:txBody>
          <a:bodyPr>
            <a:noAutofit/>
          </a:bodyPr>
          <a:lstStyle>
            <a:lvl1pPr marL="0" indent="0" algn="l">
              <a:spcBef>
                <a:spcPts val="762"/>
              </a:spcBef>
              <a:buNone/>
              <a:defRPr sz="1800" baseline="0">
                <a:solidFill>
                  <a:schemeClr val="accent1"/>
                </a:solidFill>
              </a:defRPr>
            </a:lvl1pPr>
            <a:lvl2pPr marL="51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6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2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debar and 2 Row Content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/>
          </p:nvPr>
        </p:nvSpPr>
        <p:spPr bwMode="gray">
          <a:xfrm>
            <a:off x="2430000" y="1476000"/>
            <a:ext cx="777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2430000" y="4003200"/>
            <a:ext cx="7776000" cy="23832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7" name="Sidebar Text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85845" y="1476188"/>
            <a:ext cx="1799578" cy="4908723"/>
          </a:xfrm>
        </p:spPr>
        <p:txBody>
          <a:bodyPr vert="horz" lIns="0" tIns="0" rIns="0" bIns="0" rtlCol="0">
            <a:noAutofit/>
          </a:bodyPr>
          <a:lstStyle>
            <a:lvl1pPr marL="0" indent="0">
              <a:defRPr kumimoji="0" lang="en-US" sz="1100" b="1" i="0" u="none" strike="noStrike" cap="none" normalizeH="0" smtClean="0">
                <a:ln>
                  <a:noFill/>
                </a:ln>
                <a:solidFill>
                  <a:srgbClr val="A5A5A4"/>
                </a:solidFill>
                <a:effectLst/>
                <a:cs typeface="Arial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tabLst/>
            </a:pPr>
            <a:r>
              <a:rPr lang="en-US" dirty="0" smtClean="0"/>
              <a:t>Sidebar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/>
          </p:nvPr>
        </p:nvSpPr>
        <p:spPr bwMode="gray">
          <a:xfrm>
            <a:off x="2430000" y="1476374"/>
            <a:ext cx="381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 bwMode="gray">
          <a:xfrm>
            <a:off x="6390000" y="1476374"/>
            <a:ext cx="381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 bwMode="gray">
          <a:xfrm>
            <a:off x="2430000" y="4003201"/>
            <a:ext cx="381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/>
          </p:nvPr>
        </p:nvSpPr>
        <p:spPr bwMode="gray">
          <a:xfrm>
            <a:off x="6390000" y="4003201"/>
            <a:ext cx="381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9" name="Sidebar Text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85846" y="1476188"/>
            <a:ext cx="1799578" cy="4908723"/>
          </a:xfrm>
        </p:spPr>
        <p:txBody>
          <a:bodyPr vert="horz" lIns="0" tIns="0" rIns="0" bIns="0" rtlCol="0">
            <a:noAutofit/>
          </a:bodyPr>
          <a:lstStyle>
            <a:lvl1pPr marL="0" indent="0">
              <a:def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5A5A4"/>
                </a:solidFill>
                <a:effectLst/>
                <a:cs typeface="Arial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tabLst/>
            </a:pPr>
            <a:r>
              <a:rPr lang="en-US" dirty="0" smtClean="0"/>
              <a:t>Sidebar Text</a:t>
            </a:r>
          </a:p>
        </p:txBody>
      </p:sp>
      <p:sp>
        <p:nvSpPr>
          <p:cNvPr id="20" name="Slide Number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5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/>
          </p:nvPr>
        </p:nvSpPr>
        <p:spPr bwMode="gray">
          <a:xfrm>
            <a:off x="2430001" y="1476000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 bwMode="gray">
          <a:xfrm>
            <a:off x="5068800" y="1476000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 bwMode="gray">
          <a:xfrm>
            <a:off x="7707600" y="1476000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/>
          </p:nvPr>
        </p:nvSpPr>
        <p:spPr bwMode="gray">
          <a:xfrm>
            <a:off x="2430001" y="4003201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 bwMode="gray">
          <a:xfrm>
            <a:off x="5068800" y="4003201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7"/>
          </p:nvPr>
        </p:nvSpPr>
        <p:spPr bwMode="gray">
          <a:xfrm>
            <a:off x="7707600" y="4003201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5" name="Sidebar 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85845" y="1476188"/>
            <a:ext cx="1799578" cy="4908723"/>
          </a:xfrm>
        </p:spPr>
        <p:txBody>
          <a:bodyPr vert="horz" lIns="0" tIns="0" rIns="0" bIns="0" rtlCol="0">
            <a:noAutofit/>
          </a:bodyPr>
          <a:lstStyle>
            <a:lvl1pPr marL="0" indent="0">
              <a:defRPr kumimoji="0" lang="en-US" sz="1100" b="1" i="0" u="none" strike="noStrike" cap="none" normalizeH="0" smtClean="0">
                <a:ln>
                  <a:noFill/>
                </a:ln>
                <a:solidFill>
                  <a:srgbClr val="A5A5A4"/>
                </a:solidFill>
                <a:effectLst/>
                <a:cs typeface="Arial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tabLst/>
            </a:pPr>
            <a:r>
              <a:rPr lang="en-US" dirty="0" smtClean="0"/>
              <a:t>Sidebar Text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15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debar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/>
          </p:nvPr>
        </p:nvSpPr>
        <p:spPr bwMode="gray">
          <a:xfrm>
            <a:off x="2430001" y="1475999"/>
            <a:ext cx="24948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 bwMode="gray">
          <a:xfrm>
            <a:off x="5068800" y="1475999"/>
            <a:ext cx="24948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 bwMode="gray">
          <a:xfrm>
            <a:off x="7707600" y="1475999"/>
            <a:ext cx="24948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5" name="Sidebar 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85845" y="1476188"/>
            <a:ext cx="1799578" cy="4908723"/>
          </a:xfrm>
        </p:spPr>
        <p:txBody>
          <a:bodyPr vert="horz" lIns="0" tIns="0" rIns="0" bIns="0" rtlCol="0">
            <a:noAutofit/>
          </a:bodyPr>
          <a:lstStyle>
            <a:lvl1pPr marL="0" indent="0">
              <a:defRPr kumimoji="0" lang="en-US" sz="1100" b="1" i="0" u="none" strike="noStrike" cap="none" normalizeH="0" smtClean="0">
                <a:ln>
                  <a:noFill/>
                </a:ln>
                <a:solidFill>
                  <a:srgbClr val="A5A5A4"/>
                </a:solidFill>
                <a:effectLst/>
                <a:cs typeface="Arial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tabLst/>
            </a:pPr>
            <a:r>
              <a:rPr lang="en-US" dirty="0" smtClean="0"/>
              <a:t>Sidebar Text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1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9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80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ing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6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 bwMode="gray">
          <a:xfrm>
            <a:off x="485847" y="511204"/>
            <a:ext cx="9720828" cy="678570"/>
          </a:xfrm>
        </p:spPr>
        <p:txBody>
          <a:bodyPr/>
          <a:lstStyle>
            <a:lvl1pPr marL="0" indent="0">
              <a:defRPr sz="22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gray">
          <a:xfrm>
            <a:off x="485847" y="1476192"/>
            <a:ext cx="9720828" cy="49087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7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/>
          </p:nvPr>
        </p:nvSpPr>
        <p:spPr bwMode="gray">
          <a:xfrm>
            <a:off x="486001" y="1476001"/>
            <a:ext cx="47880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 bwMode="gray">
          <a:xfrm>
            <a:off x="5418001" y="1476375"/>
            <a:ext cx="47880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7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Row Content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/>
          </p:nvPr>
        </p:nvSpPr>
        <p:spPr bwMode="gray">
          <a:xfrm>
            <a:off x="486002" y="1476000"/>
            <a:ext cx="9720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86000" y="4003200"/>
            <a:ext cx="9720000" cy="23832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4"/>
          </p:nvPr>
        </p:nvSpPr>
        <p:spPr bwMode="gray">
          <a:xfrm>
            <a:off x="485852" y="1476188"/>
            <a:ext cx="4788509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/>
          </p:nvPr>
        </p:nvSpPr>
        <p:spPr bwMode="gray">
          <a:xfrm>
            <a:off x="5418171" y="1476188"/>
            <a:ext cx="4788509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/>
          </p:nvPr>
        </p:nvSpPr>
        <p:spPr bwMode="gray">
          <a:xfrm>
            <a:off x="485852" y="4003962"/>
            <a:ext cx="4788509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  <a:p>
            <a:pPr lvl="0"/>
            <a:endParaRPr lang="en-GB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7"/>
          </p:nvPr>
        </p:nvSpPr>
        <p:spPr bwMode="gray">
          <a:xfrm>
            <a:off x="5418171" y="4003962"/>
            <a:ext cx="4788509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  <a:p>
            <a:pPr lvl="0"/>
            <a:endParaRPr lang="en-GB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/>
          </p:nvPr>
        </p:nvSpPr>
        <p:spPr bwMode="gray">
          <a:xfrm>
            <a:off x="486000" y="1476000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 bwMode="gray">
          <a:xfrm>
            <a:off x="3772800" y="1476000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7059600" y="1476000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4"/>
          </p:nvPr>
        </p:nvSpPr>
        <p:spPr bwMode="gray">
          <a:xfrm>
            <a:off x="486000" y="4003201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5"/>
          </p:nvPr>
        </p:nvSpPr>
        <p:spPr bwMode="gray">
          <a:xfrm>
            <a:off x="3772800" y="4003201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7059600" y="4003201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/>
          </p:nvPr>
        </p:nvSpPr>
        <p:spPr bwMode="gray">
          <a:xfrm>
            <a:off x="486000" y="1476001"/>
            <a:ext cx="31428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 bwMode="gray">
          <a:xfrm>
            <a:off x="3772800" y="1476001"/>
            <a:ext cx="31428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7059600" y="1476001"/>
            <a:ext cx="31428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8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de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23"/>
          </p:nvPr>
        </p:nvSpPr>
        <p:spPr>
          <a:xfrm>
            <a:off x="2430000" y="1476000"/>
            <a:ext cx="77760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4" name="Sidebar 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85845" y="1476187"/>
            <a:ext cx="1799578" cy="4908723"/>
          </a:xfrm>
        </p:spPr>
        <p:txBody>
          <a:bodyPr vert="horz" lIns="0" tIns="0" rIns="0" bIns="0" rtlCol="0">
            <a:noAutofit/>
          </a:bodyPr>
          <a:lstStyle>
            <a:lvl1pPr marL="0" indent="0">
              <a:defRPr kumimoji="0" lang="en-US" sz="1100" b="1" i="0" u="none" strike="noStrike" cap="none" normalizeH="0" smtClean="0">
                <a:ln>
                  <a:noFill/>
                </a:ln>
                <a:solidFill>
                  <a:srgbClr val="A5A5A4"/>
                </a:solidFill>
                <a:effectLst/>
                <a:cs typeface="Arial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tabLst/>
            </a:pPr>
            <a:r>
              <a:rPr lang="en-US" dirty="0" smtClean="0"/>
              <a:t>Sidebar Text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0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 bwMode="gray">
          <a:xfrm>
            <a:off x="2430000" y="1476375"/>
            <a:ext cx="38160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 bwMode="gray">
          <a:xfrm>
            <a:off x="6390000" y="1476375"/>
            <a:ext cx="38160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5" name="Sidebar Text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85845" y="1476188"/>
            <a:ext cx="1799578" cy="4908723"/>
          </a:xfrm>
        </p:spPr>
        <p:txBody>
          <a:bodyPr vert="horz" lIns="0" tIns="0" rIns="0" bIns="0" rtlCol="0">
            <a:noAutofit/>
          </a:bodyPr>
          <a:lstStyle>
            <a:lvl1pPr marL="0" indent="0">
              <a:defRPr kumimoji="0" lang="en-US" sz="1100" b="1" i="0" u="none" strike="noStrike" cap="none" normalizeH="0" smtClean="0">
                <a:ln>
                  <a:noFill/>
                </a:ln>
                <a:solidFill>
                  <a:srgbClr val="A5A5A4"/>
                </a:solidFill>
                <a:effectLst/>
                <a:cs typeface="Arial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tabLst/>
            </a:pPr>
            <a:r>
              <a:rPr lang="en-US" dirty="0" smtClean="0"/>
              <a:t>Sidebar Text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2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 bwMode="gray">
          <a:xfrm>
            <a:off x="485847" y="511201"/>
            <a:ext cx="9720828" cy="67857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85847" y="1476188"/>
            <a:ext cx="9720828" cy="49087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 level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5054400" y="6876000"/>
            <a:ext cx="590696" cy="27387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5" r:id="rId2"/>
    <p:sldLayoutId id="2147483706" r:id="rId3"/>
    <p:sldLayoutId id="2147483704" r:id="rId4"/>
    <p:sldLayoutId id="2147483707" r:id="rId5"/>
    <p:sldLayoutId id="2147483708" r:id="rId6"/>
    <p:sldLayoutId id="2147483709" r:id="rId7"/>
    <p:sldLayoutId id="2147483700" r:id="rId8"/>
    <p:sldLayoutId id="2147483701" r:id="rId9"/>
    <p:sldLayoutId id="2147483716" r:id="rId10"/>
    <p:sldLayoutId id="2147483702" r:id="rId11"/>
    <p:sldLayoutId id="2147483703" r:id="rId12"/>
    <p:sldLayoutId id="2147483717" r:id="rId13"/>
    <p:sldLayoutId id="2147483713" r:id="rId14"/>
    <p:sldLayoutId id="2147483714" r:id="rId15"/>
    <p:sldLayoutId id="214748371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34701" rtl="0" eaLnBrk="1" latinLnBrk="0" hangingPunct="1">
        <a:lnSpc>
          <a:spcPct val="100000"/>
        </a:lnSpc>
        <a:spcBef>
          <a:spcPct val="0"/>
        </a:spcBef>
        <a:buNone/>
        <a:defRPr sz="2200" b="0" kern="1200" baseline="0">
          <a:solidFill>
            <a:schemeClr val="tx2"/>
          </a:solidFill>
          <a:effectLst/>
          <a:latin typeface="Arial" pitchFamily="34" charset="0"/>
          <a:ea typeface="+mj-ea"/>
          <a:cs typeface="+mj-cs"/>
        </a:defRPr>
      </a:lvl1pPr>
    </p:titleStyle>
    <p:bodyStyle>
      <a:lvl1pPr marL="0" indent="0" algn="l" defTabSz="1034701" rtl="0" eaLnBrk="1" latinLnBrk="0" hangingPunct="1">
        <a:spcBef>
          <a:spcPts val="700"/>
        </a:spcBef>
        <a:buClr>
          <a:schemeClr val="accent1"/>
        </a:buClr>
        <a:buSzPct val="130000"/>
        <a:buFontTx/>
        <a:buNone/>
        <a:defRPr sz="11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187200" indent="-187200" algn="l" defTabSz="1034701" rtl="0" eaLnBrk="1" latinLnBrk="0" hangingPunct="1">
        <a:spcBef>
          <a:spcPts val="400"/>
        </a:spcBef>
        <a:buClr>
          <a:schemeClr val="accent1"/>
        </a:buClr>
        <a:buSzPct val="130000"/>
        <a:buFont typeface="Arial" pitchFamily="34" charset="0"/>
        <a:buChar char="•"/>
        <a:defRPr sz="11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374400" indent="-187200" algn="l" defTabSz="1034701" rtl="0" eaLnBrk="1" latinLnBrk="0" hangingPunct="1">
        <a:spcBef>
          <a:spcPts val="400"/>
        </a:spcBef>
        <a:buClr>
          <a:schemeClr val="accent1"/>
        </a:buClr>
        <a:buFont typeface="Arial" pitchFamily="34" charset="0"/>
        <a:buChar char="–"/>
        <a:defRPr sz="11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561600" indent="-187200" algn="l" defTabSz="1034701" rtl="0" eaLnBrk="1" latinLnBrk="0" hangingPunct="1">
        <a:spcBef>
          <a:spcPts val="400"/>
        </a:spcBef>
        <a:buClr>
          <a:schemeClr val="accent1"/>
        </a:buClr>
        <a:buFont typeface="Arial" pitchFamily="34" charset="0"/>
        <a:buChar char="–"/>
        <a:defRPr sz="11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748800" indent="-187200" algn="l" defTabSz="1034701" rtl="0" eaLnBrk="1" latinLnBrk="0" hangingPunct="1">
        <a:spcBef>
          <a:spcPts val="400"/>
        </a:spcBef>
        <a:buClr>
          <a:schemeClr val="accent1"/>
        </a:buClr>
        <a:buFont typeface="Arial" pitchFamily="34" charset="0"/>
        <a:buChar char="–"/>
        <a:defRPr sz="11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936000" indent="-187200" algn="l" defTabSz="1034701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123200" indent="-187200" algn="l" defTabSz="1034701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310400" indent="-187200" algn="l" defTabSz="1034701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1497600" indent="-187200" algn="l" defTabSz="1034701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7352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4701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52051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9402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6753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4103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1455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8804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gray"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 bwMode="gray">
          <a:xfrm>
            <a:off x="1539875" y="1449190"/>
            <a:ext cx="6994526" cy="532010"/>
          </a:xfrm>
        </p:spPr>
        <p:txBody>
          <a:bodyPr/>
          <a:lstStyle/>
          <a:p>
            <a:r>
              <a:rPr lang="en-GB" sz="3600" b="1" dirty="0" smtClean="0"/>
              <a:t>Internship Closure Presentation 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 bwMode="gray">
          <a:xfrm>
            <a:off x="1577975" y="2208500"/>
            <a:ext cx="6656400" cy="2274599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By</a:t>
            </a:r>
            <a:endParaRPr lang="en-GB" dirty="0" smtClean="0">
              <a:solidFill>
                <a:schemeClr val="tx2"/>
              </a:solidFill>
            </a:endParaRPr>
          </a:p>
          <a:p>
            <a:pPr algn="ctr"/>
            <a:r>
              <a:rPr lang="en-GB" b="1" dirty="0" smtClean="0">
                <a:solidFill>
                  <a:schemeClr val="tx2"/>
                </a:solidFill>
              </a:rPr>
              <a:t>Himanshu Mittal (Technology, NatWest Markets)</a:t>
            </a:r>
          </a:p>
          <a:p>
            <a:pPr algn="ctr"/>
            <a:r>
              <a:rPr lang="en-IN" b="1" dirty="0" smtClean="0">
                <a:solidFill>
                  <a:schemeClr val="tx2"/>
                </a:solidFill>
              </a:rPr>
              <a:t>Business Unit – Risk Compliance Division</a:t>
            </a:r>
          </a:p>
          <a:p>
            <a:pPr algn="ctr"/>
            <a:r>
              <a:rPr lang="en-IN" dirty="0" smtClean="0">
                <a:solidFill>
                  <a:schemeClr val="tx2"/>
                </a:solidFill>
              </a:rPr>
              <a:t>Under the guidance of</a:t>
            </a:r>
          </a:p>
          <a:p>
            <a:pPr algn="ctr"/>
            <a:r>
              <a:rPr lang="en-IN" b="1" dirty="0" smtClean="0">
                <a:solidFill>
                  <a:schemeClr val="tx2"/>
                </a:solidFill>
              </a:rPr>
              <a:t>Vinit Sharma </a:t>
            </a:r>
            <a:r>
              <a:rPr lang="en-GB" b="1" dirty="0">
                <a:solidFill>
                  <a:schemeClr val="tx2"/>
                </a:solidFill>
              </a:rPr>
              <a:t>(Technology, NatWest Markets</a:t>
            </a:r>
            <a:r>
              <a:rPr lang="en-GB" b="1" dirty="0" smtClean="0">
                <a:solidFill>
                  <a:schemeClr val="tx2"/>
                </a:solidFill>
              </a:rPr>
              <a:t>)</a:t>
            </a:r>
            <a:endParaRPr lang="en-IN" b="1" dirty="0" smtClean="0">
              <a:solidFill>
                <a:schemeClr val="tx2"/>
              </a:solidFill>
            </a:endParaRPr>
          </a:p>
          <a:p>
            <a:pPr algn="ctr"/>
            <a:r>
              <a:rPr lang="en-IN" b="1" dirty="0" smtClean="0">
                <a:solidFill>
                  <a:schemeClr val="tx2"/>
                </a:solidFill>
              </a:rPr>
              <a:t>Release and Environment Manager, India RISK</a:t>
            </a:r>
            <a:endParaRPr lang="en-GB" b="1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4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47" y="511201"/>
            <a:ext cx="4213153" cy="453999"/>
          </a:xfrm>
        </p:spPr>
        <p:txBody>
          <a:bodyPr/>
          <a:lstStyle/>
          <a:p>
            <a:r>
              <a:rPr lang="en-IN" sz="2400" b="1" dirty="0" smtClean="0"/>
              <a:t>Objectives of the Internship</a:t>
            </a:r>
            <a:endParaRPr lang="en-GB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6100" y="1172015"/>
            <a:ext cx="961390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objective of the internship was to get accustomed to working in the Software Development Industry and to apply the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knowledge/skills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gained in College to a  real-world project.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Besides during the course of 6 weeks, getting to know the work culture of large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organisations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like RBS was an essential part of the internship.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546100" y="3370841"/>
            <a:ext cx="9720828" cy="41375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 algn="l" defTabSz="103470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0" kern="1200" baseline="0"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IN" sz="2400" b="1" dirty="0" smtClean="0"/>
              <a:t>Problem Statement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46100" y="3952136"/>
            <a:ext cx="93853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Automating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the management of RCD’s monthly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Scorecard was the primary task.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scorecard which indicated the quality of development processes was made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using Microsoft Excel which was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tedious task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and thus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had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to be automated using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User Interface and Database to save time and effort.</a:t>
            </a:r>
          </a:p>
        </p:txBody>
      </p:sp>
    </p:spTree>
    <p:extLst>
      <p:ext uri="{BB962C8B-B14F-4D97-AF65-F5344CB8AC3E}">
        <p14:creationId xmlns:p14="http://schemas.microsoft.com/office/powerpoint/2010/main" val="388102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493445"/>
            <a:ext cx="2209800" cy="408255"/>
          </a:xfrm>
        </p:spPr>
        <p:txBody>
          <a:bodyPr/>
          <a:lstStyle/>
          <a:p>
            <a:r>
              <a:rPr lang="en-IN" sz="2400" b="1" dirty="0"/>
              <a:t>Key Learnings</a:t>
            </a:r>
            <a:endParaRPr lang="en-GB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46100" y="1172015"/>
            <a:ext cx="9385300" cy="4801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the induction programme which lasted for 3 days learned about some banking fundamentals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about RBS as an organisation as a whole.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earned to create a full fledged web application from scratch with a front-end based on HTML/CSS/JavaScript and a backend based on PHP and MySQL.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 learned how to work with a database using SQL queries, to construct a relational model for the data and develop schemas for the tables that will be used to store the data. I learned how to selections, projections and joins together to give the user a consolidated view of the data.</a:t>
            </a:r>
          </a:p>
        </p:txBody>
      </p:sp>
    </p:spTree>
    <p:extLst>
      <p:ext uri="{BB962C8B-B14F-4D97-AF65-F5344CB8AC3E}">
        <p14:creationId xmlns:p14="http://schemas.microsoft.com/office/powerpoint/2010/main" val="69339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6286" y="1433583"/>
            <a:ext cx="97208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help of Online Tutorials I learnt how Log-in and Registration is handled using MySQL and the $_SESSION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superglobal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in PHP.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Also in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first week all the interns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 opportunity to interact with students from a government school supported by RBS as part of DISHA its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(Corporate Social Responsibility) Initiative. It was a great experience listening to the students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imparting to them some valuable knowledge about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Environment and Pollution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initiative by RBS truly shows the Power of Education and that if corporates contribute towards providing education and opportunities to the poor it can help transform society.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486286" y="510856"/>
            <a:ext cx="4098414" cy="45148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 algn="l" defTabSz="103470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0" kern="1200" baseline="0"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IN" sz="2400" b="1" dirty="0"/>
              <a:t>Key Learnings (Continued)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763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73" y="288387"/>
            <a:ext cx="2841553" cy="488069"/>
          </a:xfrm>
        </p:spPr>
        <p:txBody>
          <a:bodyPr/>
          <a:lstStyle/>
          <a:p>
            <a:r>
              <a:rPr lang="en-IN" sz="2400" b="1" dirty="0" smtClean="0"/>
              <a:t>Technologies Used</a:t>
            </a:r>
            <a:endParaRPr lang="en-GB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336800" y="890756"/>
            <a:ext cx="7810500" cy="541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Web-Application the major technologies I used were :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200" b="1" dirty="0" smtClean="0">
                <a:solidFill>
                  <a:prstClr val="black"/>
                </a:solidFill>
              </a:rPr>
              <a:t>Apache</a:t>
            </a:r>
            <a:r>
              <a:rPr lang="en-GB" sz="2200" dirty="0" smtClean="0">
                <a:solidFill>
                  <a:prstClr val="black"/>
                </a:solidFill>
              </a:rPr>
              <a:t> </a:t>
            </a:r>
            <a:r>
              <a:rPr lang="en-GB" sz="2200" dirty="0">
                <a:solidFill>
                  <a:prstClr val="black"/>
                </a:solidFill>
              </a:rPr>
              <a:t>is the most widely used web server software. Developed and maintained by Apache Software Foundation, Apache is an open source software available for free. It is fast, reliable, and secure</a:t>
            </a:r>
            <a:r>
              <a:rPr lang="en-GB" sz="2200" dirty="0" smtClean="0">
                <a:solidFill>
                  <a:prstClr val="black"/>
                </a:solidFill>
              </a:rPr>
              <a:t>.</a:t>
            </a: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PHP (PHP - Hyper Text Pre-processor) </a:t>
            </a:r>
            <a:r>
              <a:rPr lang="en-GB" sz="2200" dirty="0" smtClean="0"/>
              <a:t>PHP </a:t>
            </a:r>
            <a:r>
              <a:rPr lang="en-GB" sz="2200" dirty="0"/>
              <a:t>is a server scripting language, and a powerful tool for making dynamic and interactive Web </a:t>
            </a:r>
            <a:r>
              <a:rPr lang="en-GB" sz="2200" dirty="0" smtClean="0"/>
              <a:t>pages. PHP </a:t>
            </a:r>
            <a:r>
              <a:rPr lang="en-GB" sz="2200" dirty="0"/>
              <a:t>is a widely-used, free, and efficient alternative to competitors such as Microsoft's ASP</a:t>
            </a:r>
            <a:r>
              <a:rPr lang="en-GB" sz="2200" dirty="0" smtClean="0"/>
              <a:t>.</a:t>
            </a: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b="1" dirty="0" smtClean="0"/>
              <a:t>MySQL</a:t>
            </a:r>
            <a:r>
              <a:rPr lang="en-GB" sz="2200" dirty="0" smtClean="0"/>
              <a:t> is </a:t>
            </a:r>
            <a:r>
              <a:rPr lang="en-GB" sz="2200" dirty="0"/>
              <a:t>an open-source relational database management system (RDBMS) while SQL is a standard language for storing, manipulating and retrieving data in databases. 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\\delfiler2.fm.rbsgrp.net\mittahi\MyGEOSProfile\FDR\Desktop\Code\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728646"/>
            <a:ext cx="1295400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delfiler2.fm.rbsgrp.net\mittahi\MyGEOSProfile\FDR\Desktop\Code\MySQ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5300446"/>
            <a:ext cx="1181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HTTP server logo (2016)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989135"/>
            <a:ext cx="14478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63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47701"/>
            <a:ext cx="3393564" cy="466699"/>
          </a:xfrm>
        </p:spPr>
        <p:txBody>
          <a:bodyPr/>
          <a:lstStyle/>
          <a:p>
            <a:r>
              <a:rPr lang="en-IN" sz="2400" b="1" dirty="0"/>
              <a:t>Concerns / Challenges</a:t>
            </a:r>
            <a:endParaRPr lang="en-GB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20700" y="1150229"/>
            <a:ext cx="9385300" cy="5447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I faced during the course of the internship and the project.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As a new joiner in the initial weeks fitting into my role, getting my work environment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setup (installing software and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getting local admin rights to my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Modifying the relational database structure to better suit the requirements</a:t>
            </a:r>
          </a:p>
          <a:p>
            <a:endParaRPr lang="en-I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model I had thought of consisted of separate tables for each report and but with help from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 team I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was able to modify the structure of the relational database needed for storing the DevOps Scorecard information.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new structure had a single table of reports with the month and application attributes distinguishing one report from another. The categories table now had a ‘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superid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 attribute which pointed to the super category of a particular subcategory. This structure allowed creating a hierarchy of categories without any redundancy in storing data. 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4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5847" y="511201"/>
            <a:ext cx="3578153" cy="492099"/>
          </a:xfrm>
        </p:spPr>
        <p:txBody>
          <a:bodyPr/>
          <a:lstStyle/>
          <a:p>
            <a:r>
              <a:rPr lang="en-IN" sz="2400" b="1" dirty="0"/>
              <a:t>Concerns / Challenges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01028"/>
            <a:ext cx="9385300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User Roles in the Application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Initially I created all the functionality as being available to all users but on discussion with my team I had to modify the system to have an admin user who could see the reports of all application teams and also had other options which normal users didn’t have.</a:t>
            </a:r>
          </a:p>
          <a:p>
            <a:endParaRPr lang="en-I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User Interface with RBS colours and themes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do this I used a small app called “Instant Eyedropper” which allowed me to capture the colour of any pixel on screen. I thus took the RBS colours and logo to provide a uniform look and feel to the web app.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Exporting the reports generated to an MS-Excel File was a feature not present in the web app earlier but I later managed to implement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3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CLAIMER_VERSION" val="0"/>
  <p:tag name="COMPANY" val="RBS (TM)"/>
  <p:tag name="COVER" val="Normal"/>
  <p:tag name="DISCLAIMER" val="No disclaim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TCHSLIDETYPE" val="2"/>
  <p:tag name="SPOTYPE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OTYP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OTYPE" val="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b_A4L_Pitchbook_Template">
  <a:themeElements>
    <a:clrScheme name="RBS Pitchbook">
      <a:dk1>
        <a:sysClr val="windowText" lastClr="000000"/>
      </a:dk1>
      <a:lt1>
        <a:sysClr val="window" lastClr="FFFFFF"/>
      </a:lt1>
      <a:dk2>
        <a:srgbClr val="002469"/>
      </a:dk2>
      <a:lt2>
        <a:srgbClr val="EEECE1"/>
      </a:lt2>
      <a:accent1>
        <a:srgbClr val="5381AC"/>
      </a:accent1>
      <a:accent2>
        <a:srgbClr val="B3B3B3"/>
      </a:accent2>
      <a:accent3>
        <a:srgbClr val="3A7224"/>
      </a:accent3>
      <a:accent4>
        <a:srgbClr val="A7B739"/>
      </a:accent4>
      <a:accent5>
        <a:srgbClr val="F36F21"/>
      </a:accent5>
      <a:accent6>
        <a:srgbClr val="E8C204"/>
      </a:accent6>
      <a:hlink>
        <a:srgbClr val="5381AC"/>
      </a:hlink>
      <a:folHlink>
        <a:srgbClr val="5381AC"/>
      </a:folHlink>
    </a:clrScheme>
    <a:fontScheme name="RBS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B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Accent 1 100%">
      <a:srgbClr val="5381AC"/>
    </a:custClr>
    <a:custClr name="Accent 2 100%">
      <a:srgbClr val="B3B3B3"/>
    </a:custClr>
    <a:custClr name="Accent 3 100%">
      <a:srgbClr val="3A7224"/>
    </a:custClr>
    <a:custClr name="Accent 4 100%">
      <a:srgbClr val="A7B739"/>
    </a:custClr>
    <a:custClr name="Accent 5 100%">
      <a:srgbClr val="F36F21"/>
    </a:custClr>
    <a:custClr name="Accent 6 100%">
      <a:srgbClr val="E8C204"/>
    </a:custClr>
    <a:custClr name="Red 100%">
      <a:srgbClr val="C90008"/>
    </a:custClr>
    <a:custClr name="Orange2 100%">
      <a:srgbClr val="FAA61A"/>
    </a:custClr>
    <a:custClr name="Purple 100%">
      <a:srgbClr val="820EB7"/>
    </a:custClr>
    <a:custClr name="Cyan 100%">
      <a:srgbClr val="3DB7DF"/>
    </a:custClr>
    <a:custClr name="Accent 1 75%">
      <a:srgbClr val="86A1C0"/>
    </a:custClr>
    <a:custClr name="Accent 2 75%">
      <a:srgbClr val="CAC6C2"/>
    </a:custClr>
    <a:custClr name="Accent 3 75%">
      <a:srgbClr val="6B955B"/>
    </a:custClr>
    <a:custClr name="Accent 4 75%">
      <a:srgbClr val="BDC96B"/>
    </a:custClr>
    <a:custClr name="Accent 5 75%">
      <a:srgbClr val="F69359"/>
    </a:custClr>
    <a:custClr name="Accent 6 75%">
      <a:srgbClr val="EED143"/>
    </a:custClr>
    <a:custClr name="Red 75%">
      <a:srgbClr val="D74046"/>
    </a:custClr>
    <a:custClr name="Orange2 75%">
      <a:srgbClr val="FBBC53"/>
    </a:custClr>
    <a:custClr name="Purple 75%">
      <a:srgbClr val="A14AC9"/>
    </a:custClr>
    <a:custClr name="Cyan 75%">
      <a:srgbClr val="6EC9E7"/>
    </a:custClr>
    <a:custClr name="Accent 1 50%">
      <a:srgbClr val="AFC1D5"/>
    </a:custClr>
    <a:custClr name="Accent 2 50%">
      <a:srgbClr val="DCD9D6"/>
    </a:custClr>
    <a:custClr name="Accent 3 50%">
      <a:srgbClr val="9CB891"/>
    </a:custClr>
    <a:custClr name="Accent 4 50%">
      <a:srgbClr val="D3DB9C"/>
    </a:custClr>
    <a:custClr name="Accent 5 50%">
      <a:srgbClr val="F9B790"/>
    </a:custClr>
    <a:custClr name="Accent 6 50%">
      <a:srgbClr val="F3E081"/>
    </a:custClr>
    <a:custClr name="Red 50%">
      <a:srgbClr val="E47F83"/>
    </a:custClr>
    <a:custClr name="Orange2 50%">
      <a:srgbClr val="FCD28C"/>
    </a:custClr>
    <a:custClr name="Purple 50%">
      <a:srgbClr val="C086DB"/>
    </a:custClr>
    <a:custClr name="Cyan 50%">
      <a:srgbClr val="9EDBEF"/>
    </a:custClr>
    <a:custClr name="Accent 1 25%">
      <a:srgbClr val="D7E0EA"/>
    </a:custClr>
    <a:custClr name="Accent 2 25%">
      <a:srgbClr val="EDECEB"/>
    </a:custClr>
    <a:custClr name="Accent 3 25%">
      <a:srgbClr val="CEDCC8"/>
    </a:custClr>
    <a:custClr name="Accent 4 25%">
      <a:srgbClr val="E9EDCD"/>
    </a:custClr>
    <a:custClr name="Accent 5 25%">
      <a:srgbClr val="FCDBC7"/>
    </a:custClr>
    <a:custClr name="Accent 6 25%">
      <a:srgbClr val="F9F0C0"/>
    </a:custClr>
    <a:custClr name="Red 25%">
      <a:srgbClr val="F1BFC1"/>
    </a:custClr>
    <a:custClr name="Orange2 25%">
      <a:srgbClr val="FEE9C6"/>
    </a:custClr>
    <a:custClr name="Purple 25%">
      <a:srgbClr val="E0C3ED"/>
    </a:custClr>
    <a:custClr name="Cyan 25%">
      <a:srgbClr val="CEEDF7"/>
    </a:custClr>
  </a:custClrLst>
  <a:extLst>
    <a:ext uri="{05A4C25C-085E-4340-85A3-A5531E510DB2}">
      <thm15:themeFamily xmlns="" xmlns:thm15="http://schemas.microsoft.com/office/thememl/2012/main" name="cib_A4L_Pitchbook_Template.potx" id="{1FB43D4C-2670-4962-AFB3-94947020611D}" vid="{5F49CA14-0B48-460B-8F31-050391736C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791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cib_A4L_Pitchbook_Template</vt:lpstr>
      <vt:lpstr>Internship Closure Presentation </vt:lpstr>
      <vt:lpstr>Objectives of the Internship</vt:lpstr>
      <vt:lpstr>Key Learnings</vt:lpstr>
      <vt:lpstr>PowerPoint Presentation</vt:lpstr>
      <vt:lpstr>Technologies Used</vt:lpstr>
      <vt:lpstr>Concerns / Challenges</vt:lpstr>
      <vt:lpstr>Concerns / Challenges</vt:lpstr>
    </vt:vector>
  </TitlesOfParts>
  <Company>The Royal Bank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Closure Presentation </dc:title>
  <dc:creator>Mittal, Himanshu</dc:creator>
  <dc:description>Version 1.2 (PowerPoint 2010) November 2016</dc:description>
  <cp:lastModifiedBy>Mittal, Himanshu</cp:lastModifiedBy>
  <cp:revision>138</cp:revision>
  <cp:lastPrinted>2015-01-15T10:50:03Z</cp:lastPrinted>
  <dcterms:created xsi:type="dcterms:W3CDTF">2014-07-18T06:28:36Z</dcterms:created>
  <dcterms:modified xsi:type="dcterms:W3CDTF">2017-07-10T10:24:09Z</dcterms:modified>
</cp:coreProperties>
</file>