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7" r:id="rId1"/>
  </p:sldMasterIdLst>
  <p:notesMasterIdLst>
    <p:notesMasterId r:id="rId45"/>
  </p:notesMasterIdLst>
  <p:sldIdLst>
    <p:sldId id="257" r:id="rId2"/>
    <p:sldId id="301" r:id="rId3"/>
    <p:sldId id="280" r:id="rId4"/>
    <p:sldId id="286" r:id="rId5"/>
    <p:sldId id="259" r:id="rId6"/>
    <p:sldId id="256" r:id="rId7"/>
    <p:sldId id="260" r:id="rId8"/>
    <p:sldId id="285" r:id="rId9"/>
    <p:sldId id="262" r:id="rId10"/>
    <p:sldId id="263" r:id="rId11"/>
    <p:sldId id="265" r:id="rId12"/>
    <p:sldId id="266" r:id="rId13"/>
    <p:sldId id="264" r:id="rId14"/>
    <p:sldId id="278" r:id="rId15"/>
    <p:sldId id="284" r:id="rId16"/>
    <p:sldId id="268" r:id="rId17"/>
    <p:sldId id="269" r:id="rId18"/>
    <p:sldId id="270" r:id="rId19"/>
    <p:sldId id="283" r:id="rId20"/>
    <p:sldId id="272" r:id="rId21"/>
    <p:sldId id="276" r:id="rId22"/>
    <p:sldId id="294" r:id="rId23"/>
    <p:sldId id="302" r:id="rId24"/>
    <p:sldId id="290" r:id="rId25"/>
    <p:sldId id="291" r:id="rId26"/>
    <p:sldId id="287" r:id="rId27"/>
    <p:sldId id="288" r:id="rId28"/>
    <p:sldId id="289" r:id="rId29"/>
    <p:sldId id="293" r:id="rId30"/>
    <p:sldId id="299" r:id="rId31"/>
    <p:sldId id="303" r:id="rId32"/>
    <p:sldId id="297" r:id="rId33"/>
    <p:sldId id="298" r:id="rId34"/>
    <p:sldId id="273" r:id="rId35"/>
    <p:sldId id="296" r:id="rId36"/>
    <p:sldId id="295" r:id="rId37"/>
    <p:sldId id="277" r:id="rId38"/>
    <p:sldId id="300" r:id="rId39"/>
    <p:sldId id="304" r:id="rId40"/>
    <p:sldId id="308" r:id="rId41"/>
    <p:sldId id="305" r:id="rId42"/>
    <p:sldId id="307" r:id="rId43"/>
    <p:sldId id="3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9" d="100"/>
          <a:sy n="89" d="100"/>
        </p:scale>
        <p:origin x="30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8AD90D-C96F-483F-8992-AE24C8EAF215}" type="doc">
      <dgm:prSet loTypeId="urn:microsoft.com/office/officeart/2005/8/layout/lProcess2" loCatId="list" qsTypeId="urn:microsoft.com/office/officeart/2005/8/quickstyle/simple1" qsCatId="simple" csTypeId="urn:microsoft.com/office/officeart/2005/8/colors/accent2_1" csCatId="accent2" phldr="1"/>
      <dgm:spPr/>
      <dgm:t>
        <a:bodyPr/>
        <a:lstStyle/>
        <a:p>
          <a:endParaRPr lang="en-US"/>
        </a:p>
      </dgm:t>
    </dgm:pt>
    <dgm:pt modelId="{338477EA-42D6-4C98-A75C-BAA5B85A1D34}">
      <dgm:prSet phldrT="[Text]" phldr="0"/>
      <dgm:spPr/>
      <dgm:t>
        <a:bodyPr/>
        <a:lstStyle/>
        <a:p>
          <a:r>
            <a:rPr lang="en-US" dirty="0">
              <a:latin typeface="Times New Roman"/>
              <a:cs typeface="Times New Roman"/>
            </a:rPr>
            <a:t>Frontend:</a:t>
          </a:r>
        </a:p>
      </dgm:t>
    </dgm:pt>
    <dgm:pt modelId="{37399751-B962-44B6-8FEB-8A1A7E0668FC}" type="parTrans" cxnId="{95CBC344-3D6B-4DDA-9EBC-EEF3B006ED6F}">
      <dgm:prSet/>
      <dgm:spPr/>
      <dgm:t>
        <a:bodyPr/>
        <a:lstStyle/>
        <a:p>
          <a:endParaRPr lang="en-US"/>
        </a:p>
      </dgm:t>
    </dgm:pt>
    <dgm:pt modelId="{9F00E9A4-ECAF-4A65-9A73-69D765C18B2E}" type="sibTrans" cxnId="{95CBC344-3D6B-4DDA-9EBC-EEF3B006ED6F}">
      <dgm:prSet/>
      <dgm:spPr/>
      <dgm:t>
        <a:bodyPr/>
        <a:lstStyle/>
        <a:p>
          <a:endParaRPr lang="en-US"/>
        </a:p>
      </dgm:t>
    </dgm:pt>
    <dgm:pt modelId="{75EC0A92-3C0B-4A1E-A992-D5EB4DB08EFF}">
      <dgm:prSet phldrT="[Text]" phldr="0"/>
      <dgm:spPr/>
      <dgm:t>
        <a:bodyPr/>
        <a:lstStyle/>
        <a:p>
          <a:pPr rtl="0"/>
          <a:r>
            <a:rPr lang="en-US" dirty="0">
              <a:latin typeface="Times New Roman"/>
              <a:cs typeface="Times New Roman"/>
            </a:rPr>
            <a:t>C#</a:t>
          </a:r>
        </a:p>
      </dgm:t>
    </dgm:pt>
    <dgm:pt modelId="{2B2AF495-C557-4231-962F-EBB661CD1B9C}" type="parTrans" cxnId="{E9A922AE-FAD3-4C06-83E0-D62C1E95CF38}">
      <dgm:prSet/>
      <dgm:spPr/>
      <dgm:t>
        <a:bodyPr/>
        <a:lstStyle/>
        <a:p>
          <a:endParaRPr lang="en-US"/>
        </a:p>
      </dgm:t>
    </dgm:pt>
    <dgm:pt modelId="{480A7BA1-634D-4A8E-BB97-A2E6878B3B06}" type="sibTrans" cxnId="{E9A922AE-FAD3-4C06-83E0-D62C1E95CF38}">
      <dgm:prSet/>
      <dgm:spPr/>
      <dgm:t>
        <a:bodyPr/>
        <a:lstStyle/>
        <a:p>
          <a:endParaRPr lang="en-US"/>
        </a:p>
      </dgm:t>
    </dgm:pt>
    <dgm:pt modelId="{E53CBFEB-0E07-4EF8-8F74-86E02C1426FC}">
      <dgm:prSet phldrT="[Text]" phldr="0"/>
      <dgm:spPr/>
      <dgm:t>
        <a:bodyPr/>
        <a:lstStyle/>
        <a:p>
          <a:pPr rtl="0"/>
          <a:r>
            <a:rPr lang="en-US" dirty="0">
              <a:latin typeface="Times New Roman"/>
              <a:cs typeface="Times New Roman"/>
            </a:rPr>
            <a:t>Firebase Cloud</a:t>
          </a:r>
        </a:p>
      </dgm:t>
    </dgm:pt>
    <dgm:pt modelId="{28691A25-E9E1-48A9-A1CE-1F0ACA637790}" type="parTrans" cxnId="{78AFA63D-5C3B-41D6-AE9E-E683ECB752BF}">
      <dgm:prSet/>
      <dgm:spPr/>
      <dgm:t>
        <a:bodyPr/>
        <a:lstStyle/>
        <a:p>
          <a:endParaRPr lang="en-US"/>
        </a:p>
      </dgm:t>
    </dgm:pt>
    <dgm:pt modelId="{ED773F8A-32D8-4201-8DEA-28A776BF4AB1}" type="sibTrans" cxnId="{78AFA63D-5C3B-41D6-AE9E-E683ECB752BF}">
      <dgm:prSet/>
      <dgm:spPr/>
      <dgm:t>
        <a:bodyPr/>
        <a:lstStyle/>
        <a:p>
          <a:endParaRPr lang="en-US"/>
        </a:p>
      </dgm:t>
    </dgm:pt>
    <dgm:pt modelId="{F1568787-4B65-490A-B01C-DCD5EC53D9FC}">
      <dgm:prSet phldr="0"/>
      <dgm:spPr/>
      <dgm:t>
        <a:bodyPr/>
        <a:lstStyle/>
        <a:p>
          <a:pPr rtl="0"/>
          <a:r>
            <a:rPr lang="en-US" dirty="0">
              <a:latin typeface="Times New Roman"/>
              <a:cs typeface="Times New Roman"/>
            </a:rPr>
            <a:t>.NET</a:t>
          </a:r>
        </a:p>
      </dgm:t>
    </dgm:pt>
    <dgm:pt modelId="{82A1F77C-C3B2-45B8-8972-650AC9324A66}" type="parTrans" cxnId="{6F9A88DE-6466-4412-A523-C47CEE0DA9BE}">
      <dgm:prSet/>
      <dgm:spPr/>
      <dgm:t>
        <a:bodyPr/>
        <a:lstStyle/>
        <a:p>
          <a:endParaRPr lang="en-IN"/>
        </a:p>
      </dgm:t>
    </dgm:pt>
    <dgm:pt modelId="{B26F3650-B26F-458E-B908-112D2D6ED336}" type="sibTrans" cxnId="{6F9A88DE-6466-4412-A523-C47CEE0DA9BE}">
      <dgm:prSet/>
      <dgm:spPr/>
      <dgm:t>
        <a:bodyPr/>
        <a:lstStyle/>
        <a:p>
          <a:endParaRPr lang="en-US"/>
        </a:p>
      </dgm:t>
    </dgm:pt>
    <dgm:pt modelId="{2B5C381E-1905-4FCC-BEF5-16F5BBD6D099}">
      <dgm:prSet phldr="0"/>
      <dgm:spPr/>
      <dgm:t>
        <a:bodyPr/>
        <a:lstStyle/>
        <a:p>
          <a:pPr rtl="0"/>
          <a:r>
            <a:rPr lang="en-US" b="0" dirty="0">
              <a:latin typeface="Times New Roman"/>
              <a:cs typeface="Times New Roman"/>
            </a:rPr>
            <a:t>Backend</a:t>
          </a:r>
          <a:r>
            <a:rPr lang="en-US" b="1" dirty="0">
              <a:latin typeface="Times New Roman"/>
              <a:cs typeface="Times New Roman"/>
            </a:rPr>
            <a:t>:</a:t>
          </a:r>
          <a:endParaRPr lang="en-US" dirty="0">
            <a:latin typeface="Times New Roman"/>
            <a:cs typeface="Times New Roman"/>
          </a:endParaRPr>
        </a:p>
      </dgm:t>
    </dgm:pt>
    <dgm:pt modelId="{9CBF1751-D5C7-46F8-A93D-50D9A69A18CD}" type="parTrans" cxnId="{F089D521-FA53-48C2-A569-3BC85038B1AB}">
      <dgm:prSet/>
      <dgm:spPr/>
      <dgm:t>
        <a:bodyPr/>
        <a:lstStyle/>
        <a:p>
          <a:endParaRPr lang="en-IN"/>
        </a:p>
      </dgm:t>
    </dgm:pt>
    <dgm:pt modelId="{FD21404B-4C8F-4C36-91CF-04F0E6385E25}" type="sibTrans" cxnId="{F089D521-FA53-48C2-A569-3BC85038B1AB}">
      <dgm:prSet/>
      <dgm:spPr/>
      <dgm:t>
        <a:bodyPr/>
        <a:lstStyle/>
        <a:p>
          <a:endParaRPr lang="en-US"/>
        </a:p>
      </dgm:t>
    </dgm:pt>
    <dgm:pt modelId="{A5B7E9A1-884C-4A62-B610-3AFD6B63E8FE}">
      <dgm:prSet phldr="0"/>
      <dgm:spPr/>
      <dgm:t>
        <a:bodyPr/>
        <a:lstStyle/>
        <a:p>
          <a:r>
            <a:rPr lang="en-US" dirty="0">
              <a:latin typeface="Times New Roman"/>
              <a:cs typeface="Times New Roman"/>
            </a:rPr>
            <a:t>Database:</a:t>
          </a:r>
        </a:p>
      </dgm:t>
    </dgm:pt>
    <dgm:pt modelId="{488D434F-B7EB-42FC-B39C-1C69F92014C7}" type="parTrans" cxnId="{2249EE69-DC66-4752-A638-EB642CA39BD0}">
      <dgm:prSet/>
      <dgm:spPr/>
      <dgm:t>
        <a:bodyPr/>
        <a:lstStyle/>
        <a:p>
          <a:endParaRPr lang="en-IN"/>
        </a:p>
      </dgm:t>
    </dgm:pt>
    <dgm:pt modelId="{1A253727-7019-454F-8094-914AFFDE9F44}" type="sibTrans" cxnId="{2249EE69-DC66-4752-A638-EB642CA39BD0}">
      <dgm:prSet/>
      <dgm:spPr/>
      <dgm:t>
        <a:bodyPr/>
        <a:lstStyle/>
        <a:p>
          <a:endParaRPr lang="en-US"/>
        </a:p>
      </dgm:t>
    </dgm:pt>
    <dgm:pt modelId="{AA134617-39BA-404C-9A3E-EEC03F49D959}">
      <dgm:prSet phldr="0"/>
      <dgm:spPr/>
      <dgm:t>
        <a:bodyPr/>
        <a:lstStyle/>
        <a:p>
          <a:pPr rtl="0"/>
          <a:endParaRPr lang="en-US" dirty="0">
            <a:latin typeface="Times New Roman"/>
            <a:cs typeface="Times New Roman"/>
          </a:endParaRPr>
        </a:p>
      </dgm:t>
    </dgm:pt>
    <dgm:pt modelId="{25FE1640-C591-4C94-B484-F4C07D82BEFE}" type="parTrans" cxnId="{8EE6AA99-AEF6-4821-AEDA-E8138D49FD66}">
      <dgm:prSet/>
      <dgm:spPr/>
      <dgm:t>
        <a:bodyPr/>
        <a:lstStyle/>
        <a:p>
          <a:endParaRPr lang="en-IN"/>
        </a:p>
      </dgm:t>
    </dgm:pt>
    <dgm:pt modelId="{808DACE3-57AA-4A3B-ACF5-AD30408153A4}" type="sibTrans" cxnId="{8EE6AA99-AEF6-4821-AEDA-E8138D49FD66}">
      <dgm:prSet/>
      <dgm:spPr/>
      <dgm:t>
        <a:bodyPr/>
        <a:lstStyle/>
        <a:p>
          <a:endParaRPr lang="en-US"/>
        </a:p>
      </dgm:t>
    </dgm:pt>
    <dgm:pt modelId="{929D234A-CA19-4E38-A3C9-6E6BCD6C8851}" type="pres">
      <dgm:prSet presAssocID="{8E8AD90D-C96F-483F-8992-AE24C8EAF215}" presName="theList" presStyleCnt="0">
        <dgm:presLayoutVars>
          <dgm:dir/>
          <dgm:animLvl val="lvl"/>
          <dgm:resizeHandles val="exact"/>
        </dgm:presLayoutVars>
      </dgm:prSet>
      <dgm:spPr/>
    </dgm:pt>
    <dgm:pt modelId="{B226A336-8949-48F1-A1EB-F2304EDA1A6C}" type="pres">
      <dgm:prSet presAssocID="{338477EA-42D6-4C98-A75C-BAA5B85A1D34}" presName="compNode" presStyleCnt="0"/>
      <dgm:spPr/>
    </dgm:pt>
    <dgm:pt modelId="{D51A452A-C3DB-42A3-9555-FD49F66E0C0E}" type="pres">
      <dgm:prSet presAssocID="{338477EA-42D6-4C98-A75C-BAA5B85A1D34}" presName="aNode" presStyleLbl="bgShp" presStyleIdx="0" presStyleCnt="3"/>
      <dgm:spPr/>
    </dgm:pt>
    <dgm:pt modelId="{B9F28611-2B21-4481-9A8E-539B70026647}" type="pres">
      <dgm:prSet presAssocID="{338477EA-42D6-4C98-A75C-BAA5B85A1D34}" presName="textNode" presStyleLbl="bgShp" presStyleIdx="0" presStyleCnt="3"/>
      <dgm:spPr/>
    </dgm:pt>
    <dgm:pt modelId="{593EFDD9-CB61-476B-95EC-756293ADC1A2}" type="pres">
      <dgm:prSet presAssocID="{338477EA-42D6-4C98-A75C-BAA5B85A1D34}" presName="compChildNode" presStyleCnt="0"/>
      <dgm:spPr/>
    </dgm:pt>
    <dgm:pt modelId="{14009560-0D36-4150-95A7-0215E93E05EA}" type="pres">
      <dgm:prSet presAssocID="{338477EA-42D6-4C98-A75C-BAA5B85A1D34}" presName="theInnerList" presStyleCnt="0"/>
      <dgm:spPr/>
    </dgm:pt>
    <dgm:pt modelId="{BC9C84FE-4216-4E4F-AA4D-2CACC3E96C4A}" type="pres">
      <dgm:prSet presAssocID="{75EC0A92-3C0B-4A1E-A992-D5EB4DB08EFF}" presName="childNode" presStyleLbl="node1" presStyleIdx="0" presStyleCnt="4" custLinFactY="16711" custLinFactNeighborY="100000">
        <dgm:presLayoutVars>
          <dgm:bulletEnabled val="1"/>
        </dgm:presLayoutVars>
      </dgm:prSet>
      <dgm:spPr/>
    </dgm:pt>
    <dgm:pt modelId="{FFC64131-DCF6-45BB-A98F-D6C692D18D74}" type="pres">
      <dgm:prSet presAssocID="{75EC0A92-3C0B-4A1E-A992-D5EB4DB08EFF}" presName="aSpace2" presStyleCnt="0"/>
      <dgm:spPr/>
    </dgm:pt>
    <dgm:pt modelId="{211FF054-5C68-4FF5-9765-2EB82209B4D0}" type="pres">
      <dgm:prSet presAssocID="{F1568787-4B65-490A-B01C-DCD5EC53D9FC}" presName="childNode" presStyleLbl="node1" presStyleIdx="1" presStyleCnt="4">
        <dgm:presLayoutVars>
          <dgm:bulletEnabled val="1"/>
        </dgm:presLayoutVars>
      </dgm:prSet>
      <dgm:spPr/>
    </dgm:pt>
    <dgm:pt modelId="{FAE4A88B-EEE7-4BAA-B6B8-CD236EFA0E32}" type="pres">
      <dgm:prSet presAssocID="{338477EA-42D6-4C98-A75C-BAA5B85A1D34}" presName="aSpace" presStyleCnt="0"/>
      <dgm:spPr/>
    </dgm:pt>
    <dgm:pt modelId="{D5A6320C-E3EE-4D67-9FA7-36D705A8F92A}" type="pres">
      <dgm:prSet presAssocID="{2B5C381E-1905-4FCC-BEF5-16F5BBD6D099}" presName="compNode" presStyleCnt="0"/>
      <dgm:spPr/>
    </dgm:pt>
    <dgm:pt modelId="{37CBE051-98FE-4A86-B81D-88CD285FB979}" type="pres">
      <dgm:prSet presAssocID="{2B5C381E-1905-4FCC-BEF5-16F5BBD6D099}" presName="aNode" presStyleLbl="bgShp" presStyleIdx="1" presStyleCnt="3"/>
      <dgm:spPr/>
    </dgm:pt>
    <dgm:pt modelId="{9550FB7B-500E-45B3-A30C-C3A5CDAA33E9}" type="pres">
      <dgm:prSet presAssocID="{2B5C381E-1905-4FCC-BEF5-16F5BBD6D099}" presName="textNode" presStyleLbl="bgShp" presStyleIdx="1" presStyleCnt="3"/>
      <dgm:spPr/>
    </dgm:pt>
    <dgm:pt modelId="{9E63BAE8-6D5B-4267-8DA9-6F33AE63B5FA}" type="pres">
      <dgm:prSet presAssocID="{2B5C381E-1905-4FCC-BEF5-16F5BBD6D099}" presName="compChildNode" presStyleCnt="0"/>
      <dgm:spPr/>
    </dgm:pt>
    <dgm:pt modelId="{1EB8543D-5586-426B-9914-8917740D6CED}" type="pres">
      <dgm:prSet presAssocID="{2B5C381E-1905-4FCC-BEF5-16F5BBD6D099}" presName="theInnerList" presStyleCnt="0"/>
      <dgm:spPr/>
    </dgm:pt>
    <dgm:pt modelId="{296A5B53-107C-410B-AB61-C003C3C23879}" type="pres">
      <dgm:prSet presAssocID="{E53CBFEB-0E07-4EF8-8F74-86E02C1426FC}" presName="childNode" presStyleLbl="node1" presStyleIdx="2" presStyleCnt="4" custLinFactNeighborX="-415" custLinFactNeighborY="-754">
        <dgm:presLayoutVars>
          <dgm:bulletEnabled val="1"/>
        </dgm:presLayoutVars>
      </dgm:prSet>
      <dgm:spPr/>
    </dgm:pt>
    <dgm:pt modelId="{C48F4995-BC3D-4E25-A52F-87DE74E243D1}" type="pres">
      <dgm:prSet presAssocID="{2B5C381E-1905-4FCC-BEF5-16F5BBD6D099}" presName="aSpace" presStyleCnt="0"/>
      <dgm:spPr/>
    </dgm:pt>
    <dgm:pt modelId="{6BB3BEF3-16BB-4661-BAD3-3BFEC9607C0E}" type="pres">
      <dgm:prSet presAssocID="{A5B7E9A1-884C-4A62-B610-3AFD6B63E8FE}" presName="compNode" presStyleCnt="0"/>
      <dgm:spPr/>
    </dgm:pt>
    <dgm:pt modelId="{5A1DB910-F193-474B-8691-0F373DAF163D}" type="pres">
      <dgm:prSet presAssocID="{A5B7E9A1-884C-4A62-B610-3AFD6B63E8FE}" presName="aNode" presStyleLbl="bgShp" presStyleIdx="2" presStyleCnt="3"/>
      <dgm:spPr/>
    </dgm:pt>
    <dgm:pt modelId="{C2AC70C0-D6A8-4DA7-91F6-12CE117DB50D}" type="pres">
      <dgm:prSet presAssocID="{A5B7E9A1-884C-4A62-B610-3AFD6B63E8FE}" presName="textNode" presStyleLbl="bgShp" presStyleIdx="2" presStyleCnt="3"/>
      <dgm:spPr/>
    </dgm:pt>
    <dgm:pt modelId="{A4F4CC11-569B-4AF7-A671-6FA272CA7147}" type="pres">
      <dgm:prSet presAssocID="{A5B7E9A1-884C-4A62-B610-3AFD6B63E8FE}" presName="compChildNode" presStyleCnt="0"/>
      <dgm:spPr/>
    </dgm:pt>
    <dgm:pt modelId="{8C62E4FE-6D49-4788-84BA-A732560BF8EB}" type="pres">
      <dgm:prSet presAssocID="{A5B7E9A1-884C-4A62-B610-3AFD6B63E8FE}" presName="theInnerList" presStyleCnt="0"/>
      <dgm:spPr/>
    </dgm:pt>
    <dgm:pt modelId="{5BD4172B-846B-4BFD-B0B3-C2581A9EC436}" type="pres">
      <dgm:prSet presAssocID="{AA134617-39BA-404C-9A3E-EEC03F49D959}" presName="childNode" presStyleLbl="node1" presStyleIdx="3" presStyleCnt="4" custLinFactNeighborY="754">
        <dgm:presLayoutVars>
          <dgm:bulletEnabled val="1"/>
        </dgm:presLayoutVars>
      </dgm:prSet>
      <dgm:spPr/>
    </dgm:pt>
  </dgm:ptLst>
  <dgm:cxnLst>
    <dgm:cxn modelId="{F089D521-FA53-48C2-A569-3BC85038B1AB}" srcId="{8E8AD90D-C96F-483F-8992-AE24C8EAF215}" destId="{2B5C381E-1905-4FCC-BEF5-16F5BBD6D099}" srcOrd="1" destOrd="0" parTransId="{9CBF1751-D5C7-46F8-A93D-50D9A69A18CD}" sibTransId="{FD21404B-4C8F-4C36-91CF-04F0E6385E25}"/>
    <dgm:cxn modelId="{78AFA63D-5C3B-41D6-AE9E-E683ECB752BF}" srcId="{2B5C381E-1905-4FCC-BEF5-16F5BBD6D099}" destId="{E53CBFEB-0E07-4EF8-8F74-86E02C1426FC}" srcOrd="0" destOrd="0" parTransId="{28691A25-E9E1-48A9-A1CE-1F0ACA637790}" sibTransId="{ED773F8A-32D8-4201-8DEA-28A776BF4AB1}"/>
    <dgm:cxn modelId="{ECE04464-7EBF-4B5C-BD41-BFFD3E13C2B8}" type="presOf" srcId="{338477EA-42D6-4C98-A75C-BAA5B85A1D34}" destId="{D51A452A-C3DB-42A3-9555-FD49F66E0C0E}" srcOrd="0" destOrd="0" presId="urn:microsoft.com/office/officeart/2005/8/layout/lProcess2"/>
    <dgm:cxn modelId="{95CBC344-3D6B-4DDA-9EBC-EEF3B006ED6F}" srcId="{8E8AD90D-C96F-483F-8992-AE24C8EAF215}" destId="{338477EA-42D6-4C98-A75C-BAA5B85A1D34}" srcOrd="0" destOrd="0" parTransId="{37399751-B962-44B6-8FEB-8A1A7E0668FC}" sibTransId="{9F00E9A4-ECAF-4A65-9A73-69D765C18B2E}"/>
    <dgm:cxn modelId="{2249EE69-DC66-4752-A638-EB642CA39BD0}" srcId="{8E8AD90D-C96F-483F-8992-AE24C8EAF215}" destId="{A5B7E9A1-884C-4A62-B610-3AFD6B63E8FE}" srcOrd="2" destOrd="0" parTransId="{488D434F-B7EB-42FC-B39C-1C69F92014C7}" sibTransId="{1A253727-7019-454F-8094-914AFFDE9F44}"/>
    <dgm:cxn modelId="{765DEB53-8F90-4A74-90E3-03670EB8769D}" type="presOf" srcId="{F1568787-4B65-490A-B01C-DCD5EC53D9FC}" destId="{211FF054-5C68-4FF5-9765-2EB82209B4D0}" srcOrd="0" destOrd="0" presId="urn:microsoft.com/office/officeart/2005/8/layout/lProcess2"/>
    <dgm:cxn modelId="{F35C5D55-EF5E-4F5F-A1BA-72F64C30B82E}" type="presOf" srcId="{2B5C381E-1905-4FCC-BEF5-16F5BBD6D099}" destId="{37CBE051-98FE-4A86-B81D-88CD285FB979}" srcOrd="0" destOrd="0" presId="urn:microsoft.com/office/officeart/2005/8/layout/lProcess2"/>
    <dgm:cxn modelId="{7FC28E86-1A64-4BFE-86D4-124B60FB81C9}" type="presOf" srcId="{A5B7E9A1-884C-4A62-B610-3AFD6B63E8FE}" destId="{C2AC70C0-D6A8-4DA7-91F6-12CE117DB50D}" srcOrd="1" destOrd="0" presId="urn:microsoft.com/office/officeart/2005/8/layout/lProcess2"/>
    <dgm:cxn modelId="{8EE6AA99-AEF6-4821-AEDA-E8138D49FD66}" srcId="{A5B7E9A1-884C-4A62-B610-3AFD6B63E8FE}" destId="{AA134617-39BA-404C-9A3E-EEC03F49D959}" srcOrd="0" destOrd="0" parTransId="{25FE1640-C591-4C94-B484-F4C07D82BEFE}" sibTransId="{808DACE3-57AA-4A3B-ACF5-AD30408153A4}"/>
    <dgm:cxn modelId="{200A249A-1950-4EF3-AE7C-E6F583DA6F29}" type="presOf" srcId="{338477EA-42D6-4C98-A75C-BAA5B85A1D34}" destId="{B9F28611-2B21-4481-9A8E-539B70026647}" srcOrd="1" destOrd="0" presId="urn:microsoft.com/office/officeart/2005/8/layout/lProcess2"/>
    <dgm:cxn modelId="{4E428F9F-4148-4E70-8B45-41C835BD29DF}" type="presOf" srcId="{AA134617-39BA-404C-9A3E-EEC03F49D959}" destId="{5BD4172B-846B-4BFD-B0B3-C2581A9EC436}" srcOrd="0" destOrd="0" presId="urn:microsoft.com/office/officeart/2005/8/layout/lProcess2"/>
    <dgm:cxn modelId="{AF6EBEA7-5F5C-4EF2-86F0-B995821F182A}" type="presOf" srcId="{2B5C381E-1905-4FCC-BEF5-16F5BBD6D099}" destId="{9550FB7B-500E-45B3-A30C-C3A5CDAA33E9}" srcOrd="1" destOrd="0" presId="urn:microsoft.com/office/officeart/2005/8/layout/lProcess2"/>
    <dgm:cxn modelId="{5B5D93AA-3B0E-471C-94BE-66572F1E7AAC}" type="presOf" srcId="{75EC0A92-3C0B-4A1E-A992-D5EB4DB08EFF}" destId="{BC9C84FE-4216-4E4F-AA4D-2CACC3E96C4A}" srcOrd="0" destOrd="0" presId="urn:microsoft.com/office/officeart/2005/8/layout/lProcess2"/>
    <dgm:cxn modelId="{6C3213AC-0CA2-4117-BED0-CA5335985062}" type="presOf" srcId="{8E8AD90D-C96F-483F-8992-AE24C8EAF215}" destId="{929D234A-CA19-4E38-A3C9-6E6BCD6C8851}" srcOrd="0" destOrd="0" presId="urn:microsoft.com/office/officeart/2005/8/layout/lProcess2"/>
    <dgm:cxn modelId="{E9A922AE-FAD3-4C06-83E0-D62C1E95CF38}" srcId="{338477EA-42D6-4C98-A75C-BAA5B85A1D34}" destId="{75EC0A92-3C0B-4A1E-A992-D5EB4DB08EFF}" srcOrd="0" destOrd="0" parTransId="{2B2AF495-C557-4231-962F-EBB661CD1B9C}" sibTransId="{480A7BA1-634D-4A8E-BB97-A2E6878B3B06}"/>
    <dgm:cxn modelId="{3F8423BD-5DCB-4B11-A8E1-FD817C5043A5}" type="presOf" srcId="{E53CBFEB-0E07-4EF8-8F74-86E02C1426FC}" destId="{296A5B53-107C-410B-AB61-C003C3C23879}" srcOrd="0" destOrd="0" presId="urn:microsoft.com/office/officeart/2005/8/layout/lProcess2"/>
    <dgm:cxn modelId="{6F9A88DE-6466-4412-A523-C47CEE0DA9BE}" srcId="{338477EA-42D6-4C98-A75C-BAA5B85A1D34}" destId="{F1568787-4B65-490A-B01C-DCD5EC53D9FC}" srcOrd="1" destOrd="0" parTransId="{82A1F77C-C3B2-45B8-8972-650AC9324A66}" sibTransId="{B26F3650-B26F-458E-B908-112D2D6ED336}"/>
    <dgm:cxn modelId="{C6EA6CFF-8929-4BB4-AF9A-B457AA4B7734}" type="presOf" srcId="{A5B7E9A1-884C-4A62-B610-3AFD6B63E8FE}" destId="{5A1DB910-F193-474B-8691-0F373DAF163D}" srcOrd="0" destOrd="0" presId="urn:microsoft.com/office/officeart/2005/8/layout/lProcess2"/>
    <dgm:cxn modelId="{5CD83027-2A55-4860-BD3E-32514C1EB37E}" type="presParOf" srcId="{929D234A-CA19-4E38-A3C9-6E6BCD6C8851}" destId="{B226A336-8949-48F1-A1EB-F2304EDA1A6C}" srcOrd="0" destOrd="0" presId="urn:microsoft.com/office/officeart/2005/8/layout/lProcess2"/>
    <dgm:cxn modelId="{3033DD5C-E17E-4F9D-8B64-148BE2029B7E}" type="presParOf" srcId="{B226A336-8949-48F1-A1EB-F2304EDA1A6C}" destId="{D51A452A-C3DB-42A3-9555-FD49F66E0C0E}" srcOrd="0" destOrd="0" presId="urn:microsoft.com/office/officeart/2005/8/layout/lProcess2"/>
    <dgm:cxn modelId="{DE69E554-8436-42DF-BCB9-1B9710F80829}" type="presParOf" srcId="{B226A336-8949-48F1-A1EB-F2304EDA1A6C}" destId="{B9F28611-2B21-4481-9A8E-539B70026647}" srcOrd="1" destOrd="0" presId="urn:microsoft.com/office/officeart/2005/8/layout/lProcess2"/>
    <dgm:cxn modelId="{8DCD0DEC-A209-46E4-900A-6CB8D48FE8EA}" type="presParOf" srcId="{B226A336-8949-48F1-A1EB-F2304EDA1A6C}" destId="{593EFDD9-CB61-476B-95EC-756293ADC1A2}" srcOrd="2" destOrd="0" presId="urn:microsoft.com/office/officeart/2005/8/layout/lProcess2"/>
    <dgm:cxn modelId="{0B631B7B-1A97-4737-8B55-0F3A6F30B135}" type="presParOf" srcId="{593EFDD9-CB61-476B-95EC-756293ADC1A2}" destId="{14009560-0D36-4150-95A7-0215E93E05EA}" srcOrd="0" destOrd="0" presId="urn:microsoft.com/office/officeart/2005/8/layout/lProcess2"/>
    <dgm:cxn modelId="{A212387F-5EEE-48F0-92CD-CC2E01439BFC}" type="presParOf" srcId="{14009560-0D36-4150-95A7-0215E93E05EA}" destId="{BC9C84FE-4216-4E4F-AA4D-2CACC3E96C4A}" srcOrd="0" destOrd="0" presId="urn:microsoft.com/office/officeart/2005/8/layout/lProcess2"/>
    <dgm:cxn modelId="{BEF8D58A-BB49-4116-A5C4-6A683C68FD97}" type="presParOf" srcId="{14009560-0D36-4150-95A7-0215E93E05EA}" destId="{FFC64131-DCF6-45BB-A98F-D6C692D18D74}" srcOrd="1" destOrd="0" presId="urn:microsoft.com/office/officeart/2005/8/layout/lProcess2"/>
    <dgm:cxn modelId="{5D293CF3-3F7E-40F9-A7E3-56CBC205B26C}" type="presParOf" srcId="{14009560-0D36-4150-95A7-0215E93E05EA}" destId="{211FF054-5C68-4FF5-9765-2EB82209B4D0}" srcOrd="2" destOrd="0" presId="urn:microsoft.com/office/officeart/2005/8/layout/lProcess2"/>
    <dgm:cxn modelId="{6281E1BF-0824-4766-B21D-5646724A700F}" type="presParOf" srcId="{929D234A-CA19-4E38-A3C9-6E6BCD6C8851}" destId="{FAE4A88B-EEE7-4BAA-B6B8-CD236EFA0E32}" srcOrd="1" destOrd="0" presId="urn:microsoft.com/office/officeart/2005/8/layout/lProcess2"/>
    <dgm:cxn modelId="{52E9F3B4-AB94-4D76-A495-C0F160484CA6}" type="presParOf" srcId="{929D234A-CA19-4E38-A3C9-6E6BCD6C8851}" destId="{D5A6320C-E3EE-4D67-9FA7-36D705A8F92A}" srcOrd="2" destOrd="0" presId="urn:microsoft.com/office/officeart/2005/8/layout/lProcess2"/>
    <dgm:cxn modelId="{1A5EF6D7-9231-4A16-AF20-6D37380A6680}" type="presParOf" srcId="{D5A6320C-E3EE-4D67-9FA7-36D705A8F92A}" destId="{37CBE051-98FE-4A86-B81D-88CD285FB979}" srcOrd="0" destOrd="0" presId="urn:microsoft.com/office/officeart/2005/8/layout/lProcess2"/>
    <dgm:cxn modelId="{93470636-A497-4E17-9A72-35BAA473C4D8}" type="presParOf" srcId="{D5A6320C-E3EE-4D67-9FA7-36D705A8F92A}" destId="{9550FB7B-500E-45B3-A30C-C3A5CDAA33E9}" srcOrd="1" destOrd="0" presId="urn:microsoft.com/office/officeart/2005/8/layout/lProcess2"/>
    <dgm:cxn modelId="{DF599FB6-5B6F-4AAB-8B61-D0D3B5EE0085}" type="presParOf" srcId="{D5A6320C-E3EE-4D67-9FA7-36D705A8F92A}" destId="{9E63BAE8-6D5B-4267-8DA9-6F33AE63B5FA}" srcOrd="2" destOrd="0" presId="urn:microsoft.com/office/officeart/2005/8/layout/lProcess2"/>
    <dgm:cxn modelId="{04F848DD-E72B-433B-94ED-4227D9E254CA}" type="presParOf" srcId="{9E63BAE8-6D5B-4267-8DA9-6F33AE63B5FA}" destId="{1EB8543D-5586-426B-9914-8917740D6CED}" srcOrd="0" destOrd="0" presId="urn:microsoft.com/office/officeart/2005/8/layout/lProcess2"/>
    <dgm:cxn modelId="{CC7BF765-CE36-44F1-A8AC-1DF1C00419D1}" type="presParOf" srcId="{1EB8543D-5586-426B-9914-8917740D6CED}" destId="{296A5B53-107C-410B-AB61-C003C3C23879}" srcOrd="0" destOrd="0" presId="urn:microsoft.com/office/officeart/2005/8/layout/lProcess2"/>
    <dgm:cxn modelId="{BD2B5185-468D-4896-9F5B-E1F67C4D62C4}" type="presParOf" srcId="{929D234A-CA19-4E38-A3C9-6E6BCD6C8851}" destId="{C48F4995-BC3D-4E25-A52F-87DE74E243D1}" srcOrd="3" destOrd="0" presId="urn:microsoft.com/office/officeart/2005/8/layout/lProcess2"/>
    <dgm:cxn modelId="{E9A8C18E-82A3-4B55-9E5B-7BB518CA2D83}" type="presParOf" srcId="{929D234A-CA19-4E38-A3C9-6E6BCD6C8851}" destId="{6BB3BEF3-16BB-4661-BAD3-3BFEC9607C0E}" srcOrd="4" destOrd="0" presId="urn:microsoft.com/office/officeart/2005/8/layout/lProcess2"/>
    <dgm:cxn modelId="{7137898A-73AF-426E-8A3E-5BCEF799FCE1}" type="presParOf" srcId="{6BB3BEF3-16BB-4661-BAD3-3BFEC9607C0E}" destId="{5A1DB910-F193-474B-8691-0F373DAF163D}" srcOrd="0" destOrd="0" presId="urn:microsoft.com/office/officeart/2005/8/layout/lProcess2"/>
    <dgm:cxn modelId="{F2770A6F-6D7F-419E-BF71-76697F5F9F2C}" type="presParOf" srcId="{6BB3BEF3-16BB-4661-BAD3-3BFEC9607C0E}" destId="{C2AC70C0-D6A8-4DA7-91F6-12CE117DB50D}" srcOrd="1" destOrd="0" presId="urn:microsoft.com/office/officeart/2005/8/layout/lProcess2"/>
    <dgm:cxn modelId="{3B354CD9-9555-46E0-9CA0-1ADD23A2AF3E}" type="presParOf" srcId="{6BB3BEF3-16BB-4661-BAD3-3BFEC9607C0E}" destId="{A4F4CC11-569B-4AF7-A671-6FA272CA7147}" srcOrd="2" destOrd="0" presId="urn:microsoft.com/office/officeart/2005/8/layout/lProcess2"/>
    <dgm:cxn modelId="{3C8226A8-A936-47E5-BBBF-F603092B62DF}" type="presParOf" srcId="{A4F4CC11-569B-4AF7-A671-6FA272CA7147}" destId="{8C62E4FE-6D49-4788-84BA-A732560BF8EB}" srcOrd="0" destOrd="0" presId="urn:microsoft.com/office/officeart/2005/8/layout/lProcess2"/>
    <dgm:cxn modelId="{A78E2DC8-EDD9-4ED1-8F82-D0BDACDDB13B}" type="presParOf" srcId="{8C62E4FE-6D49-4788-84BA-A732560BF8EB}" destId="{5BD4172B-846B-4BFD-B0B3-C2581A9EC43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0670D-1483-4836-B9A9-5F999C8F04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A350B4-E2E5-4182-82B4-78957107A5D5}">
      <dgm:prSet/>
      <dgm:spPr/>
      <dgm:t>
        <a:bodyPr/>
        <a:lstStyle/>
        <a:p>
          <a:r>
            <a:rPr lang="en-US" dirty="0"/>
            <a:t>Slot Allocation</a:t>
          </a:r>
        </a:p>
      </dgm:t>
    </dgm:pt>
    <dgm:pt modelId="{F61E2FEE-FBF9-466C-8304-B76546F85BCE}" type="parTrans" cxnId="{1DC84238-5ECC-4B02-B322-1A57C06E3034}">
      <dgm:prSet/>
      <dgm:spPr/>
      <dgm:t>
        <a:bodyPr/>
        <a:lstStyle/>
        <a:p>
          <a:endParaRPr lang="en-US"/>
        </a:p>
      </dgm:t>
    </dgm:pt>
    <dgm:pt modelId="{2724CD68-5513-400E-9870-9D5724F2D4C2}" type="sibTrans" cxnId="{1DC84238-5ECC-4B02-B322-1A57C06E3034}">
      <dgm:prSet/>
      <dgm:spPr/>
      <dgm:t>
        <a:bodyPr/>
        <a:lstStyle/>
        <a:p>
          <a:endParaRPr lang="en-US"/>
        </a:p>
      </dgm:t>
    </dgm:pt>
    <dgm:pt modelId="{8DB1AC4D-D981-4618-8788-B4CCEC55B2ED}">
      <dgm:prSet/>
      <dgm:spPr/>
      <dgm:t>
        <a:bodyPr/>
        <a:lstStyle/>
        <a:p>
          <a:r>
            <a:rPr lang="en-US"/>
            <a:t>Vehicle Tracking</a:t>
          </a:r>
        </a:p>
      </dgm:t>
    </dgm:pt>
    <dgm:pt modelId="{94542CCF-3C29-4656-A931-D2A828F76501}" type="parTrans" cxnId="{F4EA94B9-141B-4027-9F07-8EFA1A1A9E12}">
      <dgm:prSet/>
      <dgm:spPr/>
      <dgm:t>
        <a:bodyPr/>
        <a:lstStyle/>
        <a:p>
          <a:endParaRPr lang="en-US"/>
        </a:p>
      </dgm:t>
    </dgm:pt>
    <dgm:pt modelId="{78160C6C-5D19-4463-9799-CBBF0DB18153}" type="sibTrans" cxnId="{F4EA94B9-141B-4027-9F07-8EFA1A1A9E12}">
      <dgm:prSet/>
      <dgm:spPr/>
      <dgm:t>
        <a:bodyPr/>
        <a:lstStyle/>
        <a:p>
          <a:endParaRPr lang="en-US"/>
        </a:p>
      </dgm:t>
    </dgm:pt>
    <dgm:pt modelId="{F261331C-1DF2-45CE-88A8-82D5CAC46431}">
      <dgm:prSet/>
      <dgm:spPr/>
      <dgm:t>
        <a:bodyPr/>
        <a:lstStyle/>
        <a:p>
          <a:r>
            <a:rPr lang="en-US" dirty="0"/>
            <a:t>Vehicle Details</a:t>
          </a:r>
        </a:p>
      </dgm:t>
    </dgm:pt>
    <dgm:pt modelId="{7CEC403A-2703-4753-B95B-E4E2F5A468D5}" type="parTrans" cxnId="{B44062DD-DEA7-43CF-964A-2E9D2D426D01}">
      <dgm:prSet/>
      <dgm:spPr/>
      <dgm:t>
        <a:bodyPr/>
        <a:lstStyle/>
        <a:p>
          <a:endParaRPr lang="en-US"/>
        </a:p>
      </dgm:t>
    </dgm:pt>
    <dgm:pt modelId="{BCD9E073-CF98-4DD4-B3FA-E308C11BCBA8}" type="sibTrans" cxnId="{B44062DD-DEA7-43CF-964A-2E9D2D426D01}">
      <dgm:prSet/>
      <dgm:spPr/>
      <dgm:t>
        <a:bodyPr/>
        <a:lstStyle/>
        <a:p>
          <a:endParaRPr lang="en-US"/>
        </a:p>
      </dgm:t>
    </dgm:pt>
    <dgm:pt modelId="{D1469293-D8CA-44F6-AFF4-5F67B6577A04}">
      <dgm:prSet/>
      <dgm:spPr/>
      <dgm:t>
        <a:bodyPr/>
        <a:lstStyle/>
        <a:p>
          <a:r>
            <a:rPr lang="en-US" dirty="0"/>
            <a:t>Parking Access</a:t>
          </a:r>
        </a:p>
      </dgm:t>
    </dgm:pt>
    <dgm:pt modelId="{8447A5BA-68A4-4EFE-9176-F6C97EBE19BE}" type="parTrans" cxnId="{60576EFF-BEDB-476F-9FE7-30C748D37514}">
      <dgm:prSet/>
      <dgm:spPr/>
      <dgm:t>
        <a:bodyPr/>
        <a:lstStyle/>
        <a:p>
          <a:endParaRPr lang="en-US"/>
        </a:p>
      </dgm:t>
    </dgm:pt>
    <dgm:pt modelId="{5E53224C-B148-44FD-999B-773F4302EBB8}" type="sibTrans" cxnId="{60576EFF-BEDB-476F-9FE7-30C748D37514}">
      <dgm:prSet/>
      <dgm:spPr/>
      <dgm:t>
        <a:bodyPr/>
        <a:lstStyle/>
        <a:p>
          <a:endParaRPr lang="en-US"/>
        </a:p>
      </dgm:t>
    </dgm:pt>
    <dgm:pt modelId="{17A730C3-7466-4CF9-946A-83C5A1FE3471}" type="pres">
      <dgm:prSet presAssocID="{21E0670D-1483-4836-B9A9-5F999C8F047A}" presName="root" presStyleCnt="0">
        <dgm:presLayoutVars>
          <dgm:dir/>
          <dgm:resizeHandles val="exact"/>
        </dgm:presLayoutVars>
      </dgm:prSet>
      <dgm:spPr/>
    </dgm:pt>
    <dgm:pt modelId="{3C5B78F8-D3CA-4917-A025-E8C419F1F104}" type="pres">
      <dgm:prSet presAssocID="{45A350B4-E2E5-4182-82B4-78957107A5D5}" presName="compNode" presStyleCnt="0"/>
      <dgm:spPr/>
    </dgm:pt>
    <dgm:pt modelId="{A1E79017-DD45-49BA-99DB-C36096DB2556}" type="pres">
      <dgm:prSet presAssocID="{45A350B4-E2E5-4182-82B4-78957107A5D5}" presName="bgRect" presStyleLbl="bgShp" presStyleIdx="0" presStyleCnt="4"/>
      <dgm:spPr/>
    </dgm:pt>
    <dgm:pt modelId="{82B4E358-318B-4971-B9B5-21D7CA7EE523}" type="pres">
      <dgm:prSet presAssocID="{45A350B4-E2E5-4182-82B4-78957107A5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B91DEDB-4879-4D65-9548-5EA827A94623}" type="pres">
      <dgm:prSet presAssocID="{45A350B4-E2E5-4182-82B4-78957107A5D5}" presName="spaceRect" presStyleCnt="0"/>
      <dgm:spPr/>
    </dgm:pt>
    <dgm:pt modelId="{E3B1D156-A88C-4605-89D9-220893AA580A}" type="pres">
      <dgm:prSet presAssocID="{45A350B4-E2E5-4182-82B4-78957107A5D5}" presName="parTx" presStyleLbl="revTx" presStyleIdx="0" presStyleCnt="4">
        <dgm:presLayoutVars>
          <dgm:chMax val="0"/>
          <dgm:chPref val="0"/>
        </dgm:presLayoutVars>
      </dgm:prSet>
      <dgm:spPr/>
    </dgm:pt>
    <dgm:pt modelId="{55E1D389-9C02-40D4-B813-83CB70C8A45F}" type="pres">
      <dgm:prSet presAssocID="{2724CD68-5513-400E-9870-9D5724F2D4C2}" presName="sibTrans" presStyleCnt="0"/>
      <dgm:spPr/>
    </dgm:pt>
    <dgm:pt modelId="{5386CF6C-0DC6-450C-AC45-F2D068206BA5}" type="pres">
      <dgm:prSet presAssocID="{8DB1AC4D-D981-4618-8788-B4CCEC55B2ED}" presName="compNode" presStyleCnt="0"/>
      <dgm:spPr/>
    </dgm:pt>
    <dgm:pt modelId="{29EAB529-B3AF-4EE6-BBE3-07447DA0A145}" type="pres">
      <dgm:prSet presAssocID="{8DB1AC4D-D981-4618-8788-B4CCEC55B2ED}" presName="bgRect" presStyleLbl="bgShp" presStyleIdx="1" presStyleCnt="4"/>
      <dgm:spPr/>
    </dgm:pt>
    <dgm:pt modelId="{FC7A543E-F0D3-462C-BC76-16E2E9B89F1C}" type="pres">
      <dgm:prSet presAssocID="{8DB1AC4D-D981-4618-8788-B4CCEC55B2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4B08BFDB-C14F-4EA7-9374-B206C923537F}" type="pres">
      <dgm:prSet presAssocID="{8DB1AC4D-D981-4618-8788-B4CCEC55B2ED}" presName="spaceRect" presStyleCnt="0"/>
      <dgm:spPr/>
    </dgm:pt>
    <dgm:pt modelId="{B98BEF68-5E76-414E-8485-5E122B020519}" type="pres">
      <dgm:prSet presAssocID="{8DB1AC4D-D981-4618-8788-B4CCEC55B2ED}" presName="parTx" presStyleLbl="revTx" presStyleIdx="1" presStyleCnt="4">
        <dgm:presLayoutVars>
          <dgm:chMax val="0"/>
          <dgm:chPref val="0"/>
        </dgm:presLayoutVars>
      </dgm:prSet>
      <dgm:spPr/>
    </dgm:pt>
    <dgm:pt modelId="{6CEBCDC7-3783-41EF-833A-2A77EB1F5560}" type="pres">
      <dgm:prSet presAssocID="{78160C6C-5D19-4463-9799-CBBF0DB18153}" presName="sibTrans" presStyleCnt="0"/>
      <dgm:spPr/>
    </dgm:pt>
    <dgm:pt modelId="{B01B038D-9D1F-48CB-A06A-E22DFAAF0A2A}" type="pres">
      <dgm:prSet presAssocID="{F261331C-1DF2-45CE-88A8-82D5CAC46431}" presName="compNode" presStyleCnt="0"/>
      <dgm:spPr/>
    </dgm:pt>
    <dgm:pt modelId="{C8CC3BAC-AE86-4042-8C03-EF1E27DE8267}" type="pres">
      <dgm:prSet presAssocID="{F261331C-1DF2-45CE-88A8-82D5CAC46431}" presName="bgRect" presStyleLbl="bgShp" presStyleIdx="2" presStyleCnt="4"/>
      <dgm:spPr/>
    </dgm:pt>
    <dgm:pt modelId="{390056D9-4A13-479E-B87C-3C70A2CFFF43}" type="pres">
      <dgm:prSet presAssocID="{F261331C-1DF2-45CE-88A8-82D5CAC464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xi"/>
        </a:ext>
      </dgm:extLst>
    </dgm:pt>
    <dgm:pt modelId="{71F0A9F9-6AD2-4A6E-8F3F-FA72D1F378BC}" type="pres">
      <dgm:prSet presAssocID="{F261331C-1DF2-45CE-88A8-82D5CAC46431}" presName="spaceRect" presStyleCnt="0"/>
      <dgm:spPr/>
    </dgm:pt>
    <dgm:pt modelId="{A9BD1041-8376-40AF-9A14-84D514572866}" type="pres">
      <dgm:prSet presAssocID="{F261331C-1DF2-45CE-88A8-82D5CAC46431}" presName="parTx" presStyleLbl="revTx" presStyleIdx="2" presStyleCnt="4">
        <dgm:presLayoutVars>
          <dgm:chMax val="0"/>
          <dgm:chPref val="0"/>
        </dgm:presLayoutVars>
      </dgm:prSet>
      <dgm:spPr/>
    </dgm:pt>
    <dgm:pt modelId="{99575734-3BFC-43C3-9AFF-0130F8FBF78C}" type="pres">
      <dgm:prSet presAssocID="{BCD9E073-CF98-4DD4-B3FA-E308C11BCBA8}" presName="sibTrans" presStyleCnt="0"/>
      <dgm:spPr/>
    </dgm:pt>
    <dgm:pt modelId="{29F22309-BFAF-4141-AB5F-45856E7962A3}" type="pres">
      <dgm:prSet presAssocID="{D1469293-D8CA-44F6-AFF4-5F67B6577A04}" presName="compNode" presStyleCnt="0"/>
      <dgm:spPr/>
    </dgm:pt>
    <dgm:pt modelId="{4B461E52-BE29-43F9-853F-68E5EBC4ED4F}" type="pres">
      <dgm:prSet presAssocID="{D1469293-D8CA-44F6-AFF4-5F67B6577A04}" presName="bgRect" presStyleLbl="bgShp" presStyleIdx="3" presStyleCnt="4"/>
      <dgm:spPr/>
    </dgm:pt>
    <dgm:pt modelId="{0A9FF23A-8ECC-406A-8F74-5CE0AB9E72F7}" type="pres">
      <dgm:prSet presAssocID="{D1469293-D8CA-44F6-AFF4-5F67B6577A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
        </a:ext>
      </dgm:extLst>
    </dgm:pt>
    <dgm:pt modelId="{E96B879D-7F6E-4971-99C3-5819966092CC}" type="pres">
      <dgm:prSet presAssocID="{D1469293-D8CA-44F6-AFF4-5F67B6577A04}" presName="spaceRect" presStyleCnt="0"/>
      <dgm:spPr/>
    </dgm:pt>
    <dgm:pt modelId="{10056839-1817-4C25-88AE-5CEC21D46F1D}" type="pres">
      <dgm:prSet presAssocID="{D1469293-D8CA-44F6-AFF4-5F67B6577A04}" presName="parTx" presStyleLbl="revTx" presStyleIdx="3" presStyleCnt="4">
        <dgm:presLayoutVars>
          <dgm:chMax val="0"/>
          <dgm:chPref val="0"/>
        </dgm:presLayoutVars>
      </dgm:prSet>
      <dgm:spPr/>
    </dgm:pt>
  </dgm:ptLst>
  <dgm:cxnLst>
    <dgm:cxn modelId="{1DC84238-5ECC-4B02-B322-1A57C06E3034}" srcId="{21E0670D-1483-4836-B9A9-5F999C8F047A}" destId="{45A350B4-E2E5-4182-82B4-78957107A5D5}" srcOrd="0" destOrd="0" parTransId="{F61E2FEE-FBF9-466C-8304-B76546F85BCE}" sibTransId="{2724CD68-5513-400E-9870-9D5724F2D4C2}"/>
    <dgm:cxn modelId="{90FCFE39-28F6-4635-87F3-6D2F3A5F4ACE}" type="presOf" srcId="{F261331C-1DF2-45CE-88A8-82D5CAC46431}" destId="{A9BD1041-8376-40AF-9A14-84D514572866}" srcOrd="0" destOrd="0" presId="urn:microsoft.com/office/officeart/2018/2/layout/IconVerticalSolidList"/>
    <dgm:cxn modelId="{15A5C645-5A75-419B-BBC6-AEC3110A67F0}" type="presOf" srcId="{21E0670D-1483-4836-B9A9-5F999C8F047A}" destId="{17A730C3-7466-4CF9-946A-83C5A1FE3471}" srcOrd="0" destOrd="0" presId="urn:microsoft.com/office/officeart/2018/2/layout/IconVerticalSolidList"/>
    <dgm:cxn modelId="{A702E379-73C0-4E38-B88A-670931399223}" type="presOf" srcId="{8DB1AC4D-D981-4618-8788-B4CCEC55B2ED}" destId="{B98BEF68-5E76-414E-8485-5E122B020519}" srcOrd="0" destOrd="0" presId="urn:microsoft.com/office/officeart/2018/2/layout/IconVerticalSolidList"/>
    <dgm:cxn modelId="{14555FAB-B9A2-435F-8E29-81C44A4F4D1B}" type="presOf" srcId="{45A350B4-E2E5-4182-82B4-78957107A5D5}" destId="{E3B1D156-A88C-4605-89D9-220893AA580A}" srcOrd="0" destOrd="0" presId="urn:microsoft.com/office/officeart/2018/2/layout/IconVerticalSolidList"/>
    <dgm:cxn modelId="{F4EA94B9-141B-4027-9F07-8EFA1A1A9E12}" srcId="{21E0670D-1483-4836-B9A9-5F999C8F047A}" destId="{8DB1AC4D-D981-4618-8788-B4CCEC55B2ED}" srcOrd="1" destOrd="0" parTransId="{94542CCF-3C29-4656-A931-D2A828F76501}" sibTransId="{78160C6C-5D19-4463-9799-CBBF0DB18153}"/>
    <dgm:cxn modelId="{B44062DD-DEA7-43CF-964A-2E9D2D426D01}" srcId="{21E0670D-1483-4836-B9A9-5F999C8F047A}" destId="{F261331C-1DF2-45CE-88A8-82D5CAC46431}" srcOrd="2" destOrd="0" parTransId="{7CEC403A-2703-4753-B95B-E4E2F5A468D5}" sibTransId="{BCD9E073-CF98-4DD4-B3FA-E308C11BCBA8}"/>
    <dgm:cxn modelId="{69E2D7E0-0226-4C6E-9F19-94501A05A7F9}" type="presOf" srcId="{D1469293-D8CA-44F6-AFF4-5F67B6577A04}" destId="{10056839-1817-4C25-88AE-5CEC21D46F1D}" srcOrd="0" destOrd="0" presId="urn:microsoft.com/office/officeart/2018/2/layout/IconVerticalSolidList"/>
    <dgm:cxn modelId="{60576EFF-BEDB-476F-9FE7-30C748D37514}" srcId="{21E0670D-1483-4836-B9A9-5F999C8F047A}" destId="{D1469293-D8CA-44F6-AFF4-5F67B6577A04}" srcOrd="3" destOrd="0" parTransId="{8447A5BA-68A4-4EFE-9176-F6C97EBE19BE}" sibTransId="{5E53224C-B148-44FD-999B-773F4302EBB8}"/>
    <dgm:cxn modelId="{803CFC90-68D7-42A2-B7A8-24096E1D6C99}" type="presParOf" srcId="{17A730C3-7466-4CF9-946A-83C5A1FE3471}" destId="{3C5B78F8-D3CA-4917-A025-E8C419F1F104}" srcOrd="0" destOrd="0" presId="urn:microsoft.com/office/officeart/2018/2/layout/IconVerticalSolidList"/>
    <dgm:cxn modelId="{2C205753-B54B-4834-8CEE-D0B3C9D6EAEF}" type="presParOf" srcId="{3C5B78F8-D3CA-4917-A025-E8C419F1F104}" destId="{A1E79017-DD45-49BA-99DB-C36096DB2556}" srcOrd="0" destOrd="0" presId="urn:microsoft.com/office/officeart/2018/2/layout/IconVerticalSolidList"/>
    <dgm:cxn modelId="{0B8B1B0F-731C-4C91-97D3-E46D95FDC538}" type="presParOf" srcId="{3C5B78F8-D3CA-4917-A025-E8C419F1F104}" destId="{82B4E358-318B-4971-B9B5-21D7CA7EE523}" srcOrd="1" destOrd="0" presId="urn:microsoft.com/office/officeart/2018/2/layout/IconVerticalSolidList"/>
    <dgm:cxn modelId="{E99B7D3A-D1CF-4F36-951B-12143A324702}" type="presParOf" srcId="{3C5B78F8-D3CA-4917-A025-E8C419F1F104}" destId="{1B91DEDB-4879-4D65-9548-5EA827A94623}" srcOrd="2" destOrd="0" presId="urn:microsoft.com/office/officeart/2018/2/layout/IconVerticalSolidList"/>
    <dgm:cxn modelId="{E0CC0DFD-0AFE-41CD-B22D-153A66D6EBB9}" type="presParOf" srcId="{3C5B78F8-D3CA-4917-A025-E8C419F1F104}" destId="{E3B1D156-A88C-4605-89D9-220893AA580A}" srcOrd="3" destOrd="0" presId="urn:microsoft.com/office/officeart/2018/2/layout/IconVerticalSolidList"/>
    <dgm:cxn modelId="{445010AF-86C1-4A7F-AA96-04F473C33D45}" type="presParOf" srcId="{17A730C3-7466-4CF9-946A-83C5A1FE3471}" destId="{55E1D389-9C02-40D4-B813-83CB70C8A45F}" srcOrd="1" destOrd="0" presId="urn:microsoft.com/office/officeart/2018/2/layout/IconVerticalSolidList"/>
    <dgm:cxn modelId="{04E8C4A8-8372-4592-AA2C-AB4AE033D6BD}" type="presParOf" srcId="{17A730C3-7466-4CF9-946A-83C5A1FE3471}" destId="{5386CF6C-0DC6-450C-AC45-F2D068206BA5}" srcOrd="2" destOrd="0" presId="urn:microsoft.com/office/officeart/2018/2/layout/IconVerticalSolidList"/>
    <dgm:cxn modelId="{49B88662-8FB9-48B6-87E1-D4EBD5738E9F}" type="presParOf" srcId="{5386CF6C-0DC6-450C-AC45-F2D068206BA5}" destId="{29EAB529-B3AF-4EE6-BBE3-07447DA0A145}" srcOrd="0" destOrd="0" presId="urn:microsoft.com/office/officeart/2018/2/layout/IconVerticalSolidList"/>
    <dgm:cxn modelId="{723AEEBD-60C6-4303-B8C8-57BE43C9E42F}" type="presParOf" srcId="{5386CF6C-0DC6-450C-AC45-F2D068206BA5}" destId="{FC7A543E-F0D3-462C-BC76-16E2E9B89F1C}" srcOrd="1" destOrd="0" presId="urn:microsoft.com/office/officeart/2018/2/layout/IconVerticalSolidList"/>
    <dgm:cxn modelId="{E348826C-9005-4D85-9101-B3B8C9DD32CF}" type="presParOf" srcId="{5386CF6C-0DC6-450C-AC45-F2D068206BA5}" destId="{4B08BFDB-C14F-4EA7-9374-B206C923537F}" srcOrd="2" destOrd="0" presId="urn:microsoft.com/office/officeart/2018/2/layout/IconVerticalSolidList"/>
    <dgm:cxn modelId="{00D4DC05-74F7-4C50-8541-CC95427B3245}" type="presParOf" srcId="{5386CF6C-0DC6-450C-AC45-F2D068206BA5}" destId="{B98BEF68-5E76-414E-8485-5E122B020519}" srcOrd="3" destOrd="0" presId="urn:microsoft.com/office/officeart/2018/2/layout/IconVerticalSolidList"/>
    <dgm:cxn modelId="{6A9F3BED-97A2-4794-AED9-4037AF740DFB}" type="presParOf" srcId="{17A730C3-7466-4CF9-946A-83C5A1FE3471}" destId="{6CEBCDC7-3783-41EF-833A-2A77EB1F5560}" srcOrd="3" destOrd="0" presId="urn:microsoft.com/office/officeart/2018/2/layout/IconVerticalSolidList"/>
    <dgm:cxn modelId="{00E0D290-524A-4163-963E-431C8D8EDEA2}" type="presParOf" srcId="{17A730C3-7466-4CF9-946A-83C5A1FE3471}" destId="{B01B038D-9D1F-48CB-A06A-E22DFAAF0A2A}" srcOrd="4" destOrd="0" presId="urn:microsoft.com/office/officeart/2018/2/layout/IconVerticalSolidList"/>
    <dgm:cxn modelId="{72AEB97B-10F4-43B2-B468-DB7CC4B612DC}" type="presParOf" srcId="{B01B038D-9D1F-48CB-A06A-E22DFAAF0A2A}" destId="{C8CC3BAC-AE86-4042-8C03-EF1E27DE8267}" srcOrd="0" destOrd="0" presId="urn:microsoft.com/office/officeart/2018/2/layout/IconVerticalSolidList"/>
    <dgm:cxn modelId="{6A9A6F5E-A260-4E8E-9B9D-F09AA9F5E558}" type="presParOf" srcId="{B01B038D-9D1F-48CB-A06A-E22DFAAF0A2A}" destId="{390056D9-4A13-479E-B87C-3C70A2CFFF43}" srcOrd="1" destOrd="0" presId="urn:microsoft.com/office/officeart/2018/2/layout/IconVerticalSolidList"/>
    <dgm:cxn modelId="{89430A03-6920-40F2-B613-8A93583B0362}" type="presParOf" srcId="{B01B038D-9D1F-48CB-A06A-E22DFAAF0A2A}" destId="{71F0A9F9-6AD2-4A6E-8F3F-FA72D1F378BC}" srcOrd="2" destOrd="0" presId="urn:microsoft.com/office/officeart/2018/2/layout/IconVerticalSolidList"/>
    <dgm:cxn modelId="{D153A6C7-D898-4F43-9E79-118D778FE95E}" type="presParOf" srcId="{B01B038D-9D1F-48CB-A06A-E22DFAAF0A2A}" destId="{A9BD1041-8376-40AF-9A14-84D514572866}" srcOrd="3" destOrd="0" presId="urn:microsoft.com/office/officeart/2018/2/layout/IconVerticalSolidList"/>
    <dgm:cxn modelId="{94091987-DD9E-4CA2-8501-ABE867552E2C}" type="presParOf" srcId="{17A730C3-7466-4CF9-946A-83C5A1FE3471}" destId="{99575734-3BFC-43C3-9AFF-0130F8FBF78C}" srcOrd="5" destOrd="0" presId="urn:microsoft.com/office/officeart/2018/2/layout/IconVerticalSolidList"/>
    <dgm:cxn modelId="{94D8F553-4025-4AE0-9D3C-EC0BB1B28A6E}" type="presParOf" srcId="{17A730C3-7466-4CF9-946A-83C5A1FE3471}" destId="{29F22309-BFAF-4141-AB5F-45856E7962A3}" srcOrd="6" destOrd="0" presId="urn:microsoft.com/office/officeart/2018/2/layout/IconVerticalSolidList"/>
    <dgm:cxn modelId="{1CED345E-7041-410D-95E3-4B40D9CBE2F4}" type="presParOf" srcId="{29F22309-BFAF-4141-AB5F-45856E7962A3}" destId="{4B461E52-BE29-43F9-853F-68E5EBC4ED4F}" srcOrd="0" destOrd="0" presId="urn:microsoft.com/office/officeart/2018/2/layout/IconVerticalSolidList"/>
    <dgm:cxn modelId="{C6344487-E90B-4E99-B7F9-D1481F4B3B0E}" type="presParOf" srcId="{29F22309-BFAF-4141-AB5F-45856E7962A3}" destId="{0A9FF23A-8ECC-406A-8F74-5CE0AB9E72F7}" srcOrd="1" destOrd="0" presId="urn:microsoft.com/office/officeart/2018/2/layout/IconVerticalSolidList"/>
    <dgm:cxn modelId="{DF799077-6367-48FE-8BD4-9666A1D02140}" type="presParOf" srcId="{29F22309-BFAF-4141-AB5F-45856E7962A3}" destId="{E96B879D-7F6E-4971-99C3-5819966092CC}" srcOrd="2" destOrd="0" presId="urn:microsoft.com/office/officeart/2018/2/layout/IconVerticalSolidList"/>
    <dgm:cxn modelId="{27A2DC74-2D5E-43FF-BB96-933578B561E0}" type="presParOf" srcId="{29F22309-BFAF-4141-AB5F-45856E7962A3}" destId="{10056839-1817-4C25-88AE-5CEC21D46F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A452A-C3DB-42A3-9555-FD49F66E0C0E}">
      <dsp:nvSpPr>
        <dsp:cNvPr id="0" name=""/>
        <dsp:cNvSpPr/>
      </dsp:nvSpPr>
      <dsp:spPr>
        <a:xfrm>
          <a:off x="1039" y="0"/>
          <a:ext cx="2703370" cy="3657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latin typeface="Times New Roman"/>
              <a:cs typeface="Times New Roman"/>
            </a:rPr>
            <a:t>Frontend:</a:t>
          </a:r>
        </a:p>
      </dsp:txBody>
      <dsp:txXfrm>
        <a:off x="1039" y="0"/>
        <a:ext cx="2703370" cy="1097280"/>
      </dsp:txXfrm>
    </dsp:sp>
    <dsp:sp modelId="{BC9C84FE-4216-4E4F-AA4D-2CACC3E96C4A}">
      <dsp:nvSpPr>
        <dsp:cNvPr id="0" name=""/>
        <dsp:cNvSpPr/>
      </dsp:nvSpPr>
      <dsp:spPr>
        <a:xfrm>
          <a:off x="271376" y="1452307"/>
          <a:ext cx="2162696" cy="110281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80010" rIns="106680" bIns="80010" numCol="1" spcCol="1270" anchor="ctr" anchorCtr="0">
          <a:noAutofit/>
        </a:bodyPr>
        <a:lstStyle/>
        <a:p>
          <a:pPr marL="0" lvl="0" indent="0" algn="ctr" defTabSz="1866900" rtl="0">
            <a:lnSpc>
              <a:spcPct val="90000"/>
            </a:lnSpc>
            <a:spcBef>
              <a:spcPct val="0"/>
            </a:spcBef>
            <a:spcAft>
              <a:spcPct val="35000"/>
            </a:spcAft>
            <a:buNone/>
          </a:pPr>
          <a:r>
            <a:rPr lang="en-US" sz="4200" kern="1200" dirty="0">
              <a:latin typeface="Times New Roman"/>
              <a:cs typeface="Times New Roman"/>
            </a:rPr>
            <a:t>C#</a:t>
          </a:r>
        </a:p>
      </dsp:txBody>
      <dsp:txXfrm>
        <a:off x="303676" y="1484607"/>
        <a:ext cx="2098096" cy="1038216"/>
      </dsp:txXfrm>
    </dsp:sp>
    <dsp:sp modelId="{211FF054-5C68-4FF5-9765-2EB82209B4D0}">
      <dsp:nvSpPr>
        <dsp:cNvPr id="0" name=""/>
        <dsp:cNvSpPr/>
      </dsp:nvSpPr>
      <dsp:spPr>
        <a:xfrm>
          <a:off x="271376" y="2370832"/>
          <a:ext cx="2162696" cy="110281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80010" rIns="106680" bIns="80010" numCol="1" spcCol="1270" anchor="ctr" anchorCtr="0">
          <a:noAutofit/>
        </a:bodyPr>
        <a:lstStyle/>
        <a:p>
          <a:pPr marL="0" lvl="0" indent="0" algn="ctr" defTabSz="1866900" rtl="0">
            <a:lnSpc>
              <a:spcPct val="90000"/>
            </a:lnSpc>
            <a:spcBef>
              <a:spcPct val="0"/>
            </a:spcBef>
            <a:spcAft>
              <a:spcPct val="35000"/>
            </a:spcAft>
            <a:buNone/>
          </a:pPr>
          <a:r>
            <a:rPr lang="en-US" sz="4200" kern="1200" dirty="0">
              <a:latin typeface="Times New Roman"/>
              <a:cs typeface="Times New Roman"/>
            </a:rPr>
            <a:t>.NET</a:t>
          </a:r>
        </a:p>
      </dsp:txBody>
      <dsp:txXfrm>
        <a:off x="303676" y="2403132"/>
        <a:ext cx="2098096" cy="1038216"/>
      </dsp:txXfrm>
    </dsp:sp>
    <dsp:sp modelId="{37CBE051-98FE-4A86-B81D-88CD285FB979}">
      <dsp:nvSpPr>
        <dsp:cNvPr id="0" name=""/>
        <dsp:cNvSpPr/>
      </dsp:nvSpPr>
      <dsp:spPr>
        <a:xfrm>
          <a:off x="2907163" y="0"/>
          <a:ext cx="2703370" cy="3657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rtl="0">
            <a:lnSpc>
              <a:spcPct val="90000"/>
            </a:lnSpc>
            <a:spcBef>
              <a:spcPct val="0"/>
            </a:spcBef>
            <a:spcAft>
              <a:spcPct val="35000"/>
            </a:spcAft>
            <a:buNone/>
          </a:pPr>
          <a:r>
            <a:rPr lang="en-US" sz="4600" b="0" kern="1200" dirty="0">
              <a:latin typeface="Times New Roman"/>
              <a:cs typeface="Times New Roman"/>
            </a:rPr>
            <a:t>Backend</a:t>
          </a:r>
          <a:r>
            <a:rPr lang="en-US" sz="4600" b="1" kern="1200" dirty="0">
              <a:latin typeface="Times New Roman"/>
              <a:cs typeface="Times New Roman"/>
            </a:rPr>
            <a:t>:</a:t>
          </a:r>
          <a:endParaRPr lang="en-US" sz="4600" kern="1200" dirty="0">
            <a:latin typeface="Times New Roman"/>
            <a:cs typeface="Times New Roman"/>
          </a:endParaRPr>
        </a:p>
      </dsp:txBody>
      <dsp:txXfrm>
        <a:off x="2907163" y="0"/>
        <a:ext cx="2703370" cy="1097280"/>
      </dsp:txXfrm>
    </dsp:sp>
    <dsp:sp modelId="{296A5B53-107C-410B-AB61-C003C3C23879}">
      <dsp:nvSpPr>
        <dsp:cNvPr id="0" name=""/>
        <dsp:cNvSpPr/>
      </dsp:nvSpPr>
      <dsp:spPr>
        <a:xfrm>
          <a:off x="3168525" y="1079354"/>
          <a:ext cx="2162696" cy="23774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80010" rIns="106680" bIns="80010" numCol="1" spcCol="1270" anchor="ctr" anchorCtr="0">
          <a:noAutofit/>
        </a:bodyPr>
        <a:lstStyle/>
        <a:p>
          <a:pPr marL="0" lvl="0" indent="0" algn="ctr" defTabSz="1866900" rtl="0">
            <a:lnSpc>
              <a:spcPct val="90000"/>
            </a:lnSpc>
            <a:spcBef>
              <a:spcPct val="0"/>
            </a:spcBef>
            <a:spcAft>
              <a:spcPct val="35000"/>
            </a:spcAft>
            <a:buNone/>
          </a:pPr>
          <a:r>
            <a:rPr lang="en-US" sz="4200" kern="1200" dirty="0">
              <a:latin typeface="Times New Roman"/>
              <a:cs typeface="Times New Roman"/>
            </a:rPr>
            <a:t>Firebase Cloud</a:t>
          </a:r>
        </a:p>
      </dsp:txBody>
      <dsp:txXfrm>
        <a:off x="3231868" y="1142697"/>
        <a:ext cx="2036010" cy="2250754"/>
      </dsp:txXfrm>
    </dsp:sp>
    <dsp:sp modelId="{5A1DB910-F193-474B-8691-0F373DAF163D}">
      <dsp:nvSpPr>
        <dsp:cNvPr id="0" name=""/>
        <dsp:cNvSpPr/>
      </dsp:nvSpPr>
      <dsp:spPr>
        <a:xfrm>
          <a:off x="5813286" y="0"/>
          <a:ext cx="2703370" cy="3657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latin typeface="Times New Roman"/>
              <a:cs typeface="Times New Roman"/>
            </a:rPr>
            <a:t>Database:</a:t>
          </a:r>
        </a:p>
      </dsp:txBody>
      <dsp:txXfrm>
        <a:off x="5813286" y="0"/>
        <a:ext cx="2703370" cy="1097280"/>
      </dsp:txXfrm>
    </dsp:sp>
    <dsp:sp modelId="{5BD4172B-846B-4BFD-B0B3-C2581A9EC436}">
      <dsp:nvSpPr>
        <dsp:cNvPr id="0" name=""/>
        <dsp:cNvSpPr/>
      </dsp:nvSpPr>
      <dsp:spPr>
        <a:xfrm>
          <a:off x="6083623" y="1115205"/>
          <a:ext cx="2162696" cy="23774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80010" rIns="106680" bIns="80010" numCol="1" spcCol="1270" anchor="ctr" anchorCtr="0">
          <a:noAutofit/>
        </a:bodyPr>
        <a:lstStyle/>
        <a:p>
          <a:pPr marL="0" lvl="0" indent="0" algn="ctr" defTabSz="1866900" rtl="0">
            <a:lnSpc>
              <a:spcPct val="90000"/>
            </a:lnSpc>
            <a:spcBef>
              <a:spcPct val="0"/>
            </a:spcBef>
            <a:spcAft>
              <a:spcPct val="35000"/>
            </a:spcAft>
            <a:buNone/>
          </a:pPr>
          <a:endParaRPr lang="en-US" sz="4200" kern="1200" dirty="0">
            <a:latin typeface="Times New Roman"/>
            <a:cs typeface="Times New Roman"/>
          </a:endParaRPr>
        </a:p>
      </dsp:txBody>
      <dsp:txXfrm>
        <a:off x="6146966" y="1178548"/>
        <a:ext cx="2036010" cy="2250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79017-DD45-49BA-99DB-C36096DB2556}">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B4E358-318B-4971-B9B5-21D7CA7EE523}">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1D156-A88C-4605-89D9-220893AA580A}">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dirty="0"/>
            <a:t>Slot Allocation</a:t>
          </a:r>
        </a:p>
      </dsp:txBody>
      <dsp:txXfrm>
        <a:off x="1432649" y="2447"/>
        <a:ext cx="5156041" cy="1240389"/>
      </dsp:txXfrm>
    </dsp:sp>
    <dsp:sp modelId="{29EAB529-B3AF-4EE6-BBE3-07447DA0A145}">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A543E-F0D3-462C-BC76-16E2E9B89F1C}">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8BEF68-5E76-414E-8485-5E122B020519}">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Vehicle Tracking</a:t>
          </a:r>
        </a:p>
      </dsp:txBody>
      <dsp:txXfrm>
        <a:off x="1432649" y="1552933"/>
        <a:ext cx="5156041" cy="1240389"/>
      </dsp:txXfrm>
    </dsp:sp>
    <dsp:sp modelId="{C8CC3BAC-AE86-4042-8C03-EF1E27DE8267}">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056D9-4A13-479E-B87C-3C70A2CFFF43}">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D1041-8376-40AF-9A14-84D514572866}">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dirty="0"/>
            <a:t>Vehicle Details</a:t>
          </a:r>
        </a:p>
      </dsp:txBody>
      <dsp:txXfrm>
        <a:off x="1432649" y="3103420"/>
        <a:ext cx="5156041" cy="1240389"/>
      </dsp:txXfrm>
    </dsp:sp>
    <dsp:sp modelId="{4B461E52-BE29-43F9-853F-68E5EBC4ED4F}">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FF23A-8ECC-406A-8F74-5CE0AB9E72F7}">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056839-1817-4C25-88AE-5CEC21D46F1D}">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dirty="0"/>
            <a:t>Parking Access</a:t>
          </a:r>
        </a:p>
      </dsp:txBody>
      <dsp:txXfrm>
        <a:off x="1432649" y="4653906"/>
        <a:ext cx="5156041" cy="12403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B5D92B-8B18-4E53-BA82-ADA28D26E78B}" type="datetimeFigureOut">
              <a:rPr lang="en-IN" smtClean="0"/>
              <a:t>08/05/2023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B8C56B-7914-4E2B-8E9A-516DABC1C23F}" type="slidenum">
              <a:rPr lang="en-IN" smtClean="0"/>
              <a:t>‹#›</a:t>
            </a:fld>
            <a:endParaRPr lang="en-IN"/>
          </a:p>
        </p:txBody>
      </p:sp>
    </p:spTree>
    <p:extLst>
      <p:ext uri="{BB962C8B-B14F-4D97-AF65-F5344CB8AC3E}">
        <p14:creationId xmlns:p14="http://schemas.microsoft.com/office/powerpoint/2010/main" val="240826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BA7E-8E8C-28D0-DBFA-7E5B276D1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5651E0-75C7-0552-05B5-1245EE2E8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DDFC5D-628D-83B3-7A30-15ECBAAAE021}"/>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5" name="Footer Placeholder 4">
            <a:extLst>
              <a:ext uri="{FF2B5EF4-FFF2-40B4-BE49-F238E27FC236}">
                <a16:creationId xmlns:a16="http://schemas.microsoft.com/office/drawing/2014/main" id="{6BC42D82-3A55-6A80-DE2E-17502B95D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7A897-7295-F4F4-2F7D-8563A2A7542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4135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6BB6-025E-60E4-0388-B2F743831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098E5A-6FFF-EBEC-EB22-7D7EF9DDF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610C3-C44A-A60F-DE6C-0612AEFD956E}"/>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5" name="Footer Placeholder 4">
            <a:extLst>
              <a:ext uri="{FF2B5EF4-FFF2-40B4-BE49-F238E27FC236}">
                <a16:creationId xmlns:a16="http://schemas.microsoft.com/office/drawing/2014/main" id="{AFCE53A8-83C4-C887-FFD1-DD1F85FE1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3EA4A-0065-CFD4-3386-C2B7D45F7612}"/>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4456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E6C71-D7C9-2481-7F64-F0396B5644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E06AB0-81FF-7AD3-E3D1-7D33597A43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664CF7-6542-8345-CD4C-19E548F39309}"/>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5" name="Footer Placeholder 4">
            <a:extLst>
              <a:ext uri="{FF2B5EF4-FFF2-40B4-BE49-F238E27FC236}">
                <a16:creationId xmlns:a16="http://schemas.microsoft.com/office/drawing/2014/main" id="{CCB8A669-B0D4-B9CD-9832-F88AC94D1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8CCD0-A59F-F2DC-489D-7455399EB4E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441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AAF8-C779-B011-6ECB-1A08B1830A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F57231-C94F-8AD0-AE23-27801671B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ABA862-2D96-2D46-D046-7C69F9E1C323}"/>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5" name="Footer Placeholder 4">
            <a:extLst>
              <a:ext uri="{FF2B5EF4-FFF2-40B4-BE49-F238E27FC236}">
                <a16:creationId xmlns:a16="http://schemas.microsoft.com/office/drawing/2014/main" id="{91AC79E4-B70E-3AD2-C0BC-1535FB35E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F0E53-E9E0-B11D-5D6C-33074AEE89F5}"/>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6518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C87C-8EAA-3CBC-0A15-304B6D59FB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8426A6-40A5-D451-E5B9-A3EB753E7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07E174-8E4A-C90F-F57F-54A63CB6611C}"/>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5" name="Footer Placeholder 4">
            <a:extLst>
              <a:ext uri="{FF2B5EF4-FFF2-40B4-BE49-F238E27FC236}">
                <a16:creationId xmlns:a16="http://schemas.microsoft.com/office/drawing/2014/main" id="{D86836A7-65CB-DA44-5AB2-CFBFB0F44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E265B-76B0-645D-FBAD-BEEA03955267}"/>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101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C24-5DB9-A93E-DC44-23A3C3F409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3F4349-36E7-6E00-AB43-AB1EA71AE2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4D01F6-47D2-85A9-E422-F95D6A959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8D0752-E4C5-51E6-38BB-3E87EF104A7C}"/>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6" name="Footer Placeholder 5">
            <a:extLst>
              <a:ext uri="{FF2B5EF4-FFF2-40B4-BE49-F238E27FC236}">
                <a16:creationId xmlns:a16="http://schemas.microsoft.com/office/drawing/2014/main" id="{8FBABA21-17CE-AD89-7504-16E3C6C59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EFCAB-EE35-088B-5849-1B003F5106F2}"/>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180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A72E-53AE-6720-1CF2-F1545412EB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557332-4198-AA5A-E0C9-AADB5C8EBE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D2FA3A-A75A-1C8F-4021-7A72F6529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490B52-7C60-89D9-AA02-A70A0F948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2E618-CF8F-F413-E64E-9448F49509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2D75AA-4486-10C0-C759-1CDCD71E63CD}"/>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8" name="Footer Placeholder 7">
            <a:extLst>
              <a:ext uri="{FF2B5EF4-FFF2-40B4-BE49-F238E27FC236}">
                <a16:creationId xmlns:a16="http://schemas.microsoft.com/office/drawing/2014/main" id="{EE6338AF-CE7B-566B-5513-6DD68FD1834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900CB62-705D-0469-BCCD-CA867750E29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3870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F093-5BA5-AA11-9861-C29F1D7E82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9192CE-CEED-2093-8CD0-DE19DD3F4718}"/>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4" name="Footer Placeholder 3">
            <a:extLst>
              <a:ext uri="{FF2B5EF4-FFF2-40B4-BE49-F238E27FC236}">
                <a16:creationId xmlns:a16="http://schemas.microsoft.com/office/drawing/2014/main" id="{68CAA2AF-048D-F80C-5828-2FD3DF6B1D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7489A-6F86-65E6-6101-5B6E8035A2A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9321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33F37-74E8-5773-15BE-0E606373F2EE}"/>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3" name="Footer Placeholder 2">
            <a:extLst>
              <a:ext uri="{FF2B5EF4-FFF2-40B4-BE49-F238E27FC236}">
                <a16:creationId xmlns:a16="http://schemas.microsoft.com/office/drawing/2014/main" id="{3F7DD74D-BBFB-B306-099F-F05990E726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9535F-3E36-1F61-E5A3-326CFF2F2577}"/>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9562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3154-B456-0A5C-5DF2-C09536EA4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AF174D-C6CF-8E41-A762-DA8F272B05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428B7B-C153-2427-B9D1-6BE0B9CA5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A5CFB-F45A-3DA1-938E-0DC358F6904E}"/>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6" name="Footer Placeholder 5">
            <a:extLst>
              <a:ext uri="{FF2B5EF4-FFF2-40B4-BE49-F238E27FC236}">
                <a16:creationId xmlns:a16="http://schemas.microsoft.com/office/drawing/2014/main" id="{30E97828-4AD4-CD30-6830-F8EBA1D45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0FD54-0180-902D-2789-4DCD953CF22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5122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8F8F-2F8E-9BAC-8024-C5C92EF3C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8327BB-C6CB-0A24-2D79-C1FCC9F4B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1A494E-E5F6-D4BF-9B0C-4DFBE9C06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B803F-F725-A5CA-F3C2-ABDDF819ECE7}"/>
              </a:ext>
            </a:extLst>
          </p:cNvPr>
          <p:cNvSpPr>
            <a:spLocks noGrp="1"/>
          </p:cNvSpPr>
          <p:nvPr>
            <p:ph type="dt" sz="half" idx="10"/>
          </p:nvPr>
        </p:nvSpPr>
        <p:spPr/>
        <p:txBody>
          <a:bodyPr/>
          <a:lstStyle/>
          <a:p>
            <a:fld id="{11EAACC7-3B3F-47D1-959A-EF58926E955E}" type="datetimeFigureOut">
              <a:rPr lang="en-US" smtClean="0"/>
              <a:t>5/8/2023</a:t>
            </a:fld>
            <a:endParaRPr lang="en-US"/>
          </a:p>
        </p:txBody>
      </p:sp>
      <p:sp>
        <p:nvSpPr>
          <p:cNvPr id="6" name="Footer Placeholder 5">
            <a:extLst>
              <a:ext uri="{FF2B5EF4-FFF2-40B4-BE49-F238E27FC236}">
                <a16:creationId xmlns:a16="http://schemas.microsoft.com/office/drawing/2014/main" id="{B203DFF7-CBA4-C47C-BBBF-3852B4A6ED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598AE3-322E-EEFB-BCAD-21634897FF74}"/>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9756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2DACB3-98E9-543D-908D-71928A66D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66C94-2AF5-70EA-0A52-1AE2BE15C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64A53-91BE-6C64-7FA5-90B774B4C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5/8/2023</a:t>
            </a:fld>
            <a:endParaRPr lang="en-US"/>
          </a:p>
        </p:txBody>
      </p:sp>
      <p:sp>
        <p:nvSpPr>
          <p:cNvPr id="5" name="Footer Placeholder 4">
            <a:extLst>
              <a:ext uri="{FF2B5EF4-FFF2-40B4-BE49-F238E27FC236}">
                <a16:creationId xmlns:a16="http://schemas.microsoft.com/office/drawing/2014/main" id="{E2A0D23A-D7F9-501F-1F14-7895BFD60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A30E0C-BADD-4D2B-597D-179E97E6A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549299142"/>
      </p:ext>
    </p:extLst>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9E8FD28A-E02C-BEFC-025E-523B6862252D}"/>
              </a:ext>
            </a:extLst>
          </p:cNvPr>
          <p:cNvPicPr>
            <a:picLocks noChangeAspect="1"/>
          </p:cNvPicPr>
          <p:nvPr/>
        </p:nvPicPr>
        <p:blipFill>
          <a:blip r:embed="rId2"/>
          <a:stretch>
            <a:fillRect/>
          </a:stretch>
        </p:blipFill>
        <p:spPr>
          <a:xfrm>
            <a:off x="0" y="-49162"/>
            <a:ext cx="12192000" cy="2535338"/>
          </a:xfrm>
          <a:prstGeom prst="rect">
            <a:avLst/>
          </a:prstGeom>
        </p:spPr>
      </p:pic>
      <p:sp>
        <p:nvSpPr>
          <p:cNvPr id="9" name="TextBox 8">
            <a:extLst>
              <a:ext uri="{FF2B5EF4-FFF2-40B4-BE49-F238E27FC236}">
                <a16:creationId xmlns:a16="http://schemas.microsoft.com/office/drawing/2014/main" id="{D850CDCF-AF85-F99B-2726-74265ED7FEC0}"/>
              </a:ext>
            </a:extLst>
          </p:cNvPr>
          <p:cNvSpPr txBox="1"/>
          <p:nvPr/>
        </p:nvSpPr>
        <p:spPr>
          <a:xfrm>
            <a:off x="3336099" y="2751550"/>
            <a:ext cx="6292241" cy="5232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800" b="1" dirty="0">
                <a:latin typeface="Times New Roman"/>
                <a:cs typeface="Times New Roman"/>
              </a:rPr>
              <a:t>Department of Computer Engineering</a:t>
            </a:r>
          </a:p>
        </p:txBody>
      </p:sp>
      <p:sp>
        <p:nvSpPr>
          <p:cNvPr id="11" name="TextBox 10">
            <a:extLst>
              <a:ext uri="{FF2B5EF4-FFF2-40B4-BE49-F238E27FC236}">
                <a16:creationId xmlns:a16="http://schemas.microsoft.com/office/drawing/2014/main" id="{DC2732CB-56FD-3268-4BC0-55E0B4343CE2}"/>
              </a:ext>
            </a:extLst>
          </p:cNvPr>
          <p:cNvSpPr txBox="1"/>
          <p:nvPr/>
        </p:nvSpPr>
        <p:spPr>
          <a:xfrm>
            <a:off x="2286131" y="4268746"/>
            <a:ext cx="6895192"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Group ID: 21</a:t>
            </a:r>
            <a:endParaRPr lang="en-US" sz="2000" dirty="0">
              <a:latin typeface="Times New Roman"/>
              <a:cs typeface="Times New Roman"/>
            </a:endParaRPr>
          </a:p>
          <a:p>
            <a:r>
              <a:rPr lang="en-US" sz="2000" b="1" dirty="0">
                <a:latin typeface="Times New Roman"/>
                <a:cs typeface="Times New Roman"/>
              </a:rPr>
              <a:t>Project Guide: </a:t>
            </a:r>
            <a:r>
              <a:rPr lang="en-US" sz="2000" dirty="0">
                <a:latin typeface="Times New Roman"/>
                <a:cs typeface="Times New Roman"/>
              </a:rPr>
              <a:t>Prof. </a:t>
            </a:r>
            <a:r>
              <a:rPr lang="en-IN" sz="2000" dirty="0"/>
              <a:t>P. P. Shinde </a:t>
            </a:r>
          </a:p>
          <a:p>
            <a:r>
              <a:rPr lang="en-US" sz="2000" b="1" dirty="0">
                <a:latin typeface="Times New Roman"/>
                <a:cs typeface="Times New Roman"/>
              </a:rPr>
              <a:t>Project Group Members:			</a:t>
            </a:r>
            <a:r>
              <a:rPr lang="en-IN" dirty="0"/>
              <a:t>Danish Khan</a:t>
            </a:r>
          </a:p>
          <a:p>
            <a:r>
              <a:rPr lang="en-IN" dirty="0">
                <a:effectLst/>
              </a:rPr>
              <a:t>		            			</a:t>
            </a:r>
            <a:r>
              <a:rPr lang="en-US" dirty="0">
                <a:effectLst/>
              </a:rPr>
              <a:t>Darshan Chavan</a:t>
            </a:r>
          </a:p>
          <a:p>
            <a:r>
              <a:rPr lang="en-US" dirty="0"/>
              <a:t>		           			Himanshu </a:t>
            </a:r>
            <a:r>
              <a:rPr lang="en-US" dirty="0" err="1"/>
              <a:t>Baviskar</a:t>
            </a:r>
            <a:endParaRPr lang="en-US" dirty="0"/>
          </a:p>
          <a:p>
            <a:r>
              <a:rPr lang="en-US" dirty="0">
                <a:effectLst/>
              </a:rPr>
              <a:t>		           		</a:t>
            </a:r>
            <a:r>
              <a:rPr lang="en-US" dirty="0"/>
              <a:t>      	</a:t>
            </a:r>
            <a:r>
              <a:rPr lang="en-US" dirty="0">
                <a:effectLst/>
              </a:rPr>
              <a:t>Rahul </a:t>
            </a:r>
            <a:r>
              <a:rPr lang="en-US" dirty="0" err="1">
                <a:effectLst/>
              </a:rPr>
              <a:t>Pardeshi</a:t>
            </a:r>
            <a:endParaRPr lang="en-IN" dirty="0">
              <a:effectLst/>
            </a:endParaRPr>
          </a:p>
          <a:p>
            <a:endParaRPr lang="en-US" dirty="0">
              <a:latin typeface="Times New Roman"/>
              <a:cs typeface="Times New Roman"/>
            </a:endParaRPr>
          </a:p>
        </p:txBody>
      </p:sp>
      <p:sp>
        <p:nvSpPr>
          <p:cNvPr id="12" name="TextBox 11">
            <a:extLst>
              <a:ext uri="{FF2B5EF4-FFF2-40B4-BE49-F238E27FC236}">
                <a16:creationId xmlns:a16="http://schemas.microsoft.com/office/drawing/2014/main" id="{1926B317-1F8B-A844-AD5C-4F2FFD45A59D}"/>
              </a:ext>
            </a:extLst>
          </p:cNvPr>
          <p:cNvSpPr txBox="1"/>
          <p:nvPr/>
        </p:nvSpPr>
        <p:spPr>
          <a:xfrm>
            <a:off x="1328308" y="3448592"/>
            <a:ext cx="1030782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dirty="0">
                <a:latin typeface="Times New Roman"/>
                <a:cs typeface="Times New Roman"/>
              </a:rPr>
              <a:t>VEHICLE PARKING MANAGEMENT SYSTEM</a:t>
            </a:r>
          </a:p>
        </p:txBody>
      </p:sp>
    </p:spTree>
    <p:extLst>
      <p:ext uri="{BB962C8B-B14F-4D97-AF65-F5344CB8AC3E}">
        <p14:creationId xmlns:p14="http://schemas.microsoft.com/office/powerpoint/2010/main" val="385440878"/>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025" y="672807"/>
            <a:ext cx="11237487" cy="1157121"/>
          </a:xfrm>
        </p:spPr>
        <p:txBody>
          <a:bodyPr anchor="t">
            <a:noAutofit/>
          </a:bodyPr>
          <a:lstStyle/>
          <a:p>
            <a:pPr algn="l"/>
            <a:r>
              <a:rPr lang="en-US" sz="5400" b="1" dirty="0">
                <a:latin typeface="Times New Roman"/>
                <a:ea typeface="+mj-lt"/>
                <a:cs typeface="+mj-lt"/>
              </a:rPr>
              <a:t>Technical Aspects of Project</a:t>
            </a:r>
            <a:endParaRPr lang="en-US" sz="5400" dirty="0">
              <a:latin typeface="Times New Roman"/>
              <a:cs typeface="Times New Roman"/>
            </a:endParaRPr>
          </a:p>
        </p:txBody>
      </p:sp>
      <p:graphicFrame>
        <p:nvGraphicFramePr>
          <p:cNvPr id="6" name="Diagram 6">
            <a:extLst>
              <a:ext uri="{FF2B5EF4-FFF2-40B4-BE49-F238E27FC236}">
                <a16:creationId xmlns:a16="http://schemas.microsoft.com/office/drawing/2014/main" id="{D5745C03-424D-DB05-D388-AB0E049358F8}"/>
              </a:ext>
            </a:extLst>
          </p:cNvPr>
          <p:cNvGraphicFramePr/>
          <p:nvPr>
            <p:extLst>
              <p:ext uri="{D42A27DB-BD31-4B8C-83A1-F6EECF244321}">
                <p14:modId xmlns:p14="http://schemas.microsoft.com/office/powerpoint/2010/main" val="2650016716"/>
              </p:ext>
            </p:extLst>
          </p:nvPr>
        </p:nvGraphicFramePr>
        <p:xfrm>
          <a:off x="1423579" y="2090057"/>
          <a:ext cx="8517697"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2E60CECF-1E11-A516-F3D9-B52671706F28}"/>
              </a:ext>
            </a:extLst>
          </p:cNvPr>
          <p:cNvSpPr/>
          <p:nvPr/>
        </p:nvSpPr>
        <p:spPr>
          <a:xfrm>
            <a:off x="7207407" y="1558212"/>
            <a:ext cx="2733869" cy="4189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19E1F30-5828-EF36-93D3-7F46FE875C5F}"/>
              </a:ext>
            </a:extLst>
          </p:cNvPr>
          <p:cNvSpPr/>
          <p:nvPr/>
        </p:nvSpPr>
        <p:spPr>
          <a:xfrm>
            <a:off x="9722498" y="3816220"/>
            <a:ext cx="1688841" cy="1390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652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b="1" kern="1200">
                <a:solidFill>
                  <a:schemeClr val="tx1"/>
                </a:solidFill>
                <a:latin typeface="+mj-lt"/>
                <a:ea typeface="+mj-ea"/>
                <a:cs typeface="+mj-cs"/>
              </a:rPr>
              <a:t>Feasibility Study</a:t>
            </a:r>
            <a:br>
              <a:rPr lang="en-US" sz="5400" b="1" kern="1200">
                <a:solidFill>
                  <a:schemeClr val="tx1"/>
                </a:solidFill>
                <a:latin typeface="+mj-lt"/>
                <a:ea typeface="+mj-ea"/>
                <a:cs typeface="+mj-cs"/>
              </a:rPr>
            </a:br>
            <a:endParaRPr lang="en-US" sz="5400" b="1" kern="1200">
              <a:solidFill>
                <a:schemeClr val="tx1"/>
              </a:solidFill>
              <a:latin typeface="+mj-lt"/>
              <a:ea typeface="+mj-ea"/>
              <a:cs typeface="+mj-cs"/>
            </a:endParaRP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4419DC-C9BF-ABF8-EB34-8ED65EDF9282}"/>
              </a:ext>
            </a:extLst>
          </p:cNvPr>
          <p:cNvSpPr txBox="1"/>
          <p:nvPr/>
        </p:nvSpPr>
        <p:spPr>
          <a:xfrm>
            <a:off x="5126418" y="552091"/>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Whenever a new system (a hardware or software) is to be introduced, there is a need to study the new system in every aspect or manner before working on it. We get the idea whether the project is adequate or not.  </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b="1"/>
              <a:t>The feasibility study is mainly on 3 questions:</a:t>
            </a:r>
          </a:p>
          <a:p>
            <a:pPr marL="342900" indent="-228600">
              <a:lnSpc>
                <a:spcPct val="90000"/>
              </a:lnSpc>
              <a:spcAft>
                <a:spcPts val="600"/>
              </a:spcAft>
              <a:buFont typeface="Arial" panose="020B0604020202020204" pitchFamily="34" charset="0"/>
              <a:buChar char="•"/>
            </a:pPr>
            <a:r>
              <a:rPr lang="en-US" sz="2200"/>
              <a:t>Does the candidate system meet the user requirement?</a:t>
            </a:r>
          </a:p>
          <a:p>
            <a:pPr marL="342900" indent="-228600">
              <a:lnSpc>
                <a:spcPct val="90000"/>
              </a:lnSpc>
              <a:spcAft>
                <a:spcPts val="600"/>
              </a:spcAft>
              <a:buFont typeface="Arial" panose="020B0604020202020204" pitchFamily="34" charset="0"/>
              <a:buChar char="•"/>
            </a:pPr>
            <a:r>
              <a:rPr lang="en-US" sz="2200" i="1"/>
              <a:t>Is</a:t>
            </a:r>
            <a:r>
              <a:rPr lang="en-US" sz="2200"/>
              <a:t> the problem worth solving?</a:t>
            </a:r>
          </a:p>
          <a:p>
            <a:pPr marL="342900" indent="-228600">
              <a:lnSpc>
                <a:spcPct val="90000"/>
              </a:lnSpc>
              <a:spcAft>
                <a:spcPts val="600"/>
              </a:spcAft>
              <a:buFont typeface="Arial" panose="020B0604020202020204" pitchFamily="34" charset="0"/>
              <a:buChar char="•"/>
            </a:pPr>
            <a:r>
              <a:rPr lang="en-US" sz="2200"/>
              <a:t>The impact of  the system on organization.</a:t>
            </a:r>
          </a:p>
          <a:p>
            <a:pPr indent="-228600">
              <a:lnSpc>
                <a:spcPct val="90000"/>
              </a:lnSpc>
              <a:spcAft>
                <a:spcPts val="600"/>
              </a:spcAft>
              <a:buFont typeface="Arial" panose="020B0604020202020204" pitchFamily="34" charset="0"/>
              <a:buChar char="•"/>
            </a:pPr>
            <a:endParaRPr lang="en-US" sz="2200" b="1"/>
          </a:p>
          <a:p>
            <a:pPr indent="-228600">
              <a:lnSpc>
                <a:spcPct val="90000"/>
              </a:lnSpc>
              <a:spcAft>
                <a:spcPts val="600"/>
              </a:spcAft>
              <a:buFont typeface="Arial" panose="020B0604020202020204" pitchFamily="34" charset="0"/>
              <a:buChar char="•"/>
            </a:pPr>
            <a:endParaRPr lang="en-US" sz="2200"/>
          </a:p>
        </p:txBody>
      </p:sp>
    </p:spTree>
    <p:extLst>
      <p:ext uri="{BB962C8B-B14F-4D97-AF65-F5344CB8AC3E}">
        <p14:creationId xmlns:p14="http://schemas.microsoft.com/office/powerpoint/2010/main" val="224292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654">
            <a:extLst>
              <a:ext uri="{FF2B5EF4-FFF2-40B4-BE49-F238E27FC236}">
                <a16:creationId xmlns:a16="http://schemas.microsoft.com/office/drawing/2014/main" id="{5AB7ABA5-9296-EE0B-9C0C-36C89B4AC596}"/>
              </a:ext>
            </a:extLst>
          </p:cNvPr>
          <p:cNvSpPr/>
          <p:nvPr/>
        </p:nvSpPr>
        <p:spPr>
          <a:xfrm>
            <a:off x="4776788" y="642938"/>
            <a:ext cx="6780213" cy="20002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a:lnSpc>
                <a:spcPct val="90000"/>
              </a:lnSpc>
              <a:spcAft>
                <a:spcPts val="600"/>
              </a:spcAft>
            </a:pPr>
            <a:r>
              <a:rPr lang="en-US" sz="2000" b="1" dirty="0">
                <a:solidFill>
                  <a:schemeClr val="tx1"/>
                </a:solidFill>
                <a:latin typeface="Times New Roman"/>
                <a:ea typeface="+mn-lt"/>
                <a:cs typeface="+mn-lt"/>
              </a:rPr>
              <a:t>1. Technical Feasibility</a:t>
            </a:r>
            <a:endParaRPr lang="en-US" sz="2000" dirty="0">
              <a:solidFill>
                <a:schemeClr val="tx1"/>
              </a:solidFill>
              <a:latin typeface="Times New Roman"/>
              <a:ea typeface="+mn-lt"/>
              <a:cs typeface="Times New Roman"/>
            </a:endParaRPr>
          </a:p>
          <a:p>
            <a:pPr>
              <a:spcAft>
                <a:spcPts val="600"/>
              </a:spcAft>
            </a:pPr>
            <a:r>
              <a:rPr lang="en-US" sz="2000" dirty="0">
                <a:solidFill>
                  <a:srgbClr val="000000"/>
                </a:solidFill>
                <a:latin typeface="ff10"/>
              </a:rPr>
              <a:t>The system is operationally feasible it is made so easy that operator will not encounter any problem during working as we are using C# and .NET framework both are technically feasible with hardware. </a:t>
            </a:r>
            <a:endParaRPr lang="en-IN" sz="2000" dirty="0"/>
          </a:p>
        </p:txBody>
      </p:sp>
      <p:sp>
        <p:nvSpPr>
          <p:cNvPr id="657" name="Rectangle 656">
            <a:extLst>
              <a:ext uri="{FF2B5EF4-FFF2-40B4-BE49-F238E27FC236}">
                <a16:creationId xmlns:a16="http://schemas.microsoft.com/office/drawing/2014/main" id="{21922E7C-4C2B-84ED-49D1-E9AFB97A97E8}"/>
              </a:ext>
            </a:extLst>
          </p:cNvPr>
          <p:cNvSpPr/>
          <p:nvPr/>
        </p:nvSpPr>
        <p:spPr>
          <a:xfrm>
            <a:off x="4776788" y="2713038"/>
            <a:ext cx="6780213" cy="12842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algn="just">
              <a:lnSpc>
                <a:spcPct val="90000"/>
              </a:lnSpc>
              <a:spcAft>
                <a:spcPts val="600"/>
              </a:spcAft>
            </a:pPr>
            <a:r>
              <a:rPr lang="en-US" sz="2000" b="1" dirty="0">
                <a:solidFill>
                  <a:schemeClr val="tx1"/>
                </a:solidFill>
                <a:latin typeface="Times New Roman"/>
                <a:ea typeface="+mn-lt"/>
                <a:cs typeface="+mn-lt"/>
              </a:rPr>
              <a:t>2. Economical Feasibility </a:t>
            </a:r>
            <a:endParaRPr lang="en-US" sz="2000" dirty="0">
              <a:solidFill>
                <a:schemeClr val="tx1"/>
              </a:solidFill>
              <a:latin typeface="Times New Roman"/>
              <a:cs typeface="Times New Roman"/>
            </a:endParaRPr>
          </a:p>
          <a:p>
            <a:pPr>
              <a:lnSpc>
                <a:spcPct val="90000"/>
              </a:lnSpc>
              <a:spcAft>
                <a:spcPts val="600"/>
              </a:spcAft>
            </a:pPr>
            <a:r>
              <a:rPr lang="en-US" sz="2000" dirty="0">
                <a:solidFill>
                  <a:schemeClr val="tx1"/>
                </a:solidFill>
                <a:latin typeface="ff10"/>
              </a:rPr>
              <a:t>We are using RFID tags and RFID readers are cheap and not very costly, so it make our project economical feasible.</a:t>
            </a:r>
            <a:endParaRPr lang="en-IN" sz="2000" dirty="0">
              <a:solidFill>
                <a:schemeClr val="tx1"/>
              </a:solidFill>
              <a:latin typeface="ff10"/>
            </a:endParaRPr>
          </a:p>
        </p:txBody>
      </p:sp>
      <p:sp>
        <p:nvSpPr>
          <p:cNvPr id="3" name="Rectangle 2">
            <a:extLst>
              <a:ext uri="{FF2B5EF4-FFF2-40B4-BE49-F238E27FC236}">
                <a16:creationId xmlns:a16="http://schemas.microsoft.com/office/drawing/2014/main" id="{7B793990-802A-657D-8015-60ADB84E6778}"/>
              </a:ext>
            </a:extLst>
          </p:cNvPr>
          <p:cNvSpPr/>
          <p:nvPr/>
        </p:nvSpPr>
        <p:spPr>
          <a:xfrm>
            <a:off x="4776788" y="4064000"/>
            <a:ext cx="6780213" cy="12842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a:lnSpc>
                <a:spcPct val="90000"/>
              </a:lnSpc>
              <a:spcAft>
                <a:spcPts val="600"/>
              </a:spcAft>
            </a:pPr>
            <a:r>
              <a:rPr lang="en-US" sz="2000" b="1" dirty="0">
                <a:solidFill>
                  <a:schemeClr val="tx1"/>
                </a:solidFill>
                <a:latin typeface="Times New Roman"/>
                <a:ea typeface="+mn-lt"/>
                <a:cs typeface="+mn-lt"/>
              </a:rPr>
              <a:t>3. Operational Feasibility</a:t>
            </a:r>
            <a:endParaRPr lang="en-US" sz="2000" dirty="0">
              <a:solidFill>
                <a:srgbClr val="000000"/>
              </a:solidFill>
              <a:latin typeface="ff10"/>
            </a:endParaRPr>
          </a:p>
          <a:p>
            <a:pPr>
              <a:lnSpc>
                <a:spcPct val="90000"/>
              </a:lnSpc>
              <a:spcAft>
                <a:spcPts val="600"/>
              </a:spcAft>
            </a:pPr>
            <a:r>
              <a:rPr lang="en-US" sz="2000" dirty="0">
                <a:solidFill>
                  <a:srgbClr val="000000"/>
                </a:solidFill>
                <a:latin typeface="ff10"/>
              </a:rPr>
              <a:t>The system is operationally feasible every users can easily access in college if a user have RFID tag. If user don’t have RFID tag so the buzzer will activate.</a:t>
            </a:r>
            <a:endParaRPr lang="en-IN" sz="2000" dirty="0">
              <a:solidFill>
                <a:srgbClr val="000000"/>
              </a:solidFill>
              <a:latin typeface="ff10"/>
            </a:endParaRPr>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rgbClr val="FFFFFF"/>
                </a:solidFill>
                <a:latin typeface="+mj-lt"/>
                <a:ea typeface="+mj-ea"/>
                <a:cs typeface="+mj-cs"/>
              </a:rPr>
              <a:t>FEASIBILITY STUDY</a:t>
            </a:r>
            <a:br>
              <a:rPr lang="en-US" sz="3600" b="1" kern="1200">
                <a:solidFill>
                  <a:srgbClr val="FFFFFF"/>
                </a:solidFill>
                <a:latin typeface="+mj-lt"/>
                <a:ea typeface="+mj-ea"/>
                <a:cs typeface="+mj-cs"/>
              </a:rPr>
            </a:br>
            <a:endParaRPr lang="en-US" sz="3600" i="0" kern="1200">
              <a:solidFill>
                <a:srgbClr val="FFFFFF"/>
              </a:solidFill>
              <a:latin typeface="+mj-lt"/>
              <a:ea typeface="+mj-ea"/>
              <a:cs typeface="+mj-cs"/>
            </a:endParaRPr>
          </a:p>
          <a:p>
            <a:endParaRPr lang="en-US" sz="3600" b="1" kern="1200">
              <a:solidFill>
                <a:srgbClr val="FFFFFF"/>
              </a:solidFill>
              <a:latin typeface="+mj-lt"/>
              <a:ea typeface="+mj-ea"/>
              <a:cs typeface="+mj-cs"/>
            </a:endParaRPr>
          </a:p>
        </p:txBody>
      </p:sp>
    </p:spTree>
    <p:extLst>
      <p:ext uri="{BB962C8B-B14F-4D97-AF65-F5344CB8AC3E}">
        <p14:creationId xmlns:p14="http://schemas.microsoft.com/office/powerpoint/2010/main" val="347583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4200" b="1" dirty="0"/>
              <a:t>Software and Hardware Requirements</a:t>
            </a:r>
            <a:endParaRPr lang="en-US" sz="4200" dirty="0"/>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9C14617-26C4-8117-1299-DA5BE03F67E1}"/>
              </a:ext>
            </a:extLst>
          </p:cNvPr>
          <p:cNvSpPr/>
          <p:nvPr/>
        </p:nvSpPr>
        <p:spPr>
          <a:xfrm>
            <a:off x="640080" y="2872899"/>
            <a:ext cx="4243589" cy="3320668"/>
          </a:xfrm>
          <a:prstGeom prst="rect">
            <a:avLst/>
          </a:prstGeom>
        </p:spPr>
        <p:txBody>
          <a:bodyPr vert="horz" lIns="91440" tIns="45720" rIns="91440" bIns="45720" rtlCol="0">
            <a:normAutofit fontScale="92500"/>
          </a:bodyPr>
          <a:lstStyle/>
          <a:p>
            <a:pPr marL="342900" indent="-228600">
              <a:lnSpc>
                <a:spcPct val="90000"/>
              </a:lnSpc>
              <a:spcAft>
                <a:spcPts val="600"/>
              </a:spcAft>
              <a:buFont typeface="Arial" panose="020B0604020202020204" pitchFamily="34" charset="0"/>
              <a:buChar char="•"/>
            </a:pPr>
            <a:r>
              <a:rPr lang="en-US" sz="2200" b="1" dirty="0"/>
              <a:t>Hardware requirements</a:t>
            </a:r>
            <a:endParaRPr lang="en-US" sz="2200" dirty="0"/>
          </a:p>
          <a:p>
            <a:pPr marL="342900" indent="-228600">
              <a:lnSpc>
                <a:spcPct val="90000"/>
              </a:lnSpc>
              <a:spcAft>
                <a:spcPts val="600"/>
              </a:spcAft>
              <a:buFont typeface="Arial" panose="020B0604020202020204" pitchFamily="34" charset="0"/>
              <a:buChar char="•"/>
            </a:pPr>
            <a:r>
              <a:rPr lang="en-US" sz="2200" dirty="0"/>
              <a:t>RFID reader </a:t>
            </a:r>
          </a:p>
          <a:p>
            <a:pPr marL="342900" indent="-228600">
              <a:lnSpc>
                <a:spcPct val="90000"/>
              </a:lnSpc>
              <a:spcAft>
                <a:spcPts val="600"/>
              </a:spcAft>
              <a:buFont typeface="Arial" panose="020B0604020202020204" pitchFamily="34" charset="0"/>
              <a:buChar char="•"/>
            </a:pPr>
            <a:r>
              <a:rPr lang="en-US" sz="2200" dirty="0"/>
              <a:t>RFID tag</a:t>
            </a:r>
          </a:p>
          <a:p>
            <a:pPr marL="342900" indent="-228600">
              <a:lnSpc>
                <a:spcPct val="90000"/>
              </a:lnSpc>
              <a:spcAft>
                <a:spcPts val="600"/>
              </a:spcAft>
              <a:buFont typeface="Arial" panose="020B0604020202020204" pitchFamily="34" charset="0"/>
              <a:buChar char="•"/>
            </a:pPr>
            <a:r>
              <a:rPr lang="en-US" sz="2200" dirty="0"/>
              <a:t>CCTV Camera</a:t>
            </a:r>
          </a:p>
          <a:p>
            <a:pPr marL="342900" indent="-228600">
              <a:lnSpc>
                <a:spcPct val="90000"/>
              </a:lnSpc>
              <a:spcAft>
                <a:spcPts val="600"/>
              </a:spcAft>
              <a:buFont typeface="Arial" panose="020B0604020202020204" pitchFamily="34" charset="0"/>
              <a:buChar char="•"/>
            </a:pPr>
            <a:r>
              <a:rPr lang="en-US" sz="2200" dirty="0"/>
              <a:t>Minimum 500GB Hard disk</a:t>
            </a:r>
          </a:p>
          <a:p>
            <a:pPr marL="342900" indent="-228600">
              <a:lnSpc>
                <a:spcPct val="90000"/>
              </a:lnSpc>
              <a:spcAft>
                <a:spcPts val="600"/>
              </a:spcAft>
              <a:buFont typeface="Arial" panose="020B0604020202020204" pitchFamily="34" charset="0"/>
              <a:buChar char="•"/>
            </a:pPr>
            <a:r>
              <a:rPr lang="en-US" sz="2200" dirty="0"/>
              <a:t>Minimum 4GB RAM</a:t>
            </a:r>
          </a:p>
          <a:p>
            <a:pPr marL="342900" indent="-228600">
              <a:lnSpc>
                <a:spcPct val="90000"/>
              </a:lnSpc>
              <a:spcAft>
                <a:spcPts val="600"/>
              </a:spcAft>
              <a:buFont typeface="Arial" panose="020B0604020202020204" pitchFamily="34" charset="0"/>
              <a:buChar char="•"/>
            </a:pPr>
            <a:r>
              <a:rPr lang="en-US" sz="2200" b="1" dirty="0"/>
              <a:t>Software resources</a:t>
            </a:r>
            <a:endParaRPr lang="en-US" sz="2200" dirty="0"/>
          </a:p>
          <a:p>
            <a:pPr marL="342900" indent="-228600">
              <a:lnSpc>
                <a:spcPct val="90000"/>
              </a:lnSpc>
              <a:spcAft>
                <a:spcPts val="600"/>
              </a:spcAft>
              <a:buFont typeface="Arial" panose="020B0604020202020204" pitchFamily="34" charset="0"/>
              <a:buChar char="•"/>
            </a:pPr>
            <a:r>
              <a:rPr lang="en-US" sz="2200" dirty="0"/>
              <a:t>Visual studio 2017</a:t>
            </a:r>
          </a:p>
          <a:p>
            <a:pPr marL="342900" indent="-228600">
              <a:lnSpc>
                <a:spcPct val="90000"/>
              </a:lnSpc>
              <a:spcAft>
                <a:spcPts val="600"/>
              </a:spcAft>
              <a:buFont typeface="Arial" panose="020B0604020202020204" pitchFamily="34" charset="0"/>
              <a:buChar char="•"/>
            </a:pPr>
            <a:r>
              <a:rPr lang="en-US" sz="2200" dirty="0"/>
              <a:t>Windows 7 or 11/Linux or mac </a:t>
            </a:r>
            <a:r>
              <a:rPr lang="en-US" sz="2200" dirty="0" err="1"/>
              <a:t>os</a:t>
            </a:r>
            <a:endParaRPr lang="en-US" sz="2200" dirty="0"/>
          </a:p>
          <a:p>
            <a:pPr marL="342900" indent="-228600">
              <a:lnSpc>
                <a:spcPct val="90000"/>
              </a:lnSpc>
              <a:spcAft>
                <a:spcPts val="600"/>
              </a:spcAft>
              <a:buFont typeface="Arial" panose="020B0604020202020204" pitchFamily="34" charset="0"/>
              <a:buChar char="•"/>
            </a:pPr>
            <a:endParaRPr lang="en-US" sz="2200" dirty="0"/>
          </a:p>
        </p:txBody>
      </p:sp>
      <p:pic>
        <p:nvPicPr>
          <p:cNvPr id="5" name="Picture 4" descr="Illuminated server room panel">
            <a:extLst>
              <a:ext uri="{FF2B5EF4-FFF2-40B4-BE49-F238E27FC236}">
                <a16:creationId xmlns:a16="http://schemas.microsoft.com/office/drawing/2014/main" id="{F8E8DAC1-1CCE-87B2-52BB-50FCE79B30FE}"/>
              </a:ext>
            </a:extLst>
          </p:cNvPr>
          <p:cNvPicPr>
            <a:picLocks noChangeAspect="1"/>
          </p:cNvPicPr>
          <p:nvPr/>
        </p:nvPicPr>
        <p:blipFill rotWithShape="1">
          <a:blip r:embed="rId2"/>
          <a:srcRect l="12856" r="2019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81114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654">
            <a:extLst>
              <a:ext uri="{FF2B5EF4-FFF2-40B4-BE49-F238E27FC236}">
                <a16:creationId xmlns:a16="http://schemas.microsoft.com/office/drawing/2014/main" id="{5AB7ABA5-9296-EE0B-9C0C-36C89B4AC596}"/>
              </a:ext>
            </a:extLst>
          </p:cNvPr>
          <p:cNvSpPr/>
          <p:nvPr/>
        </p:nvSpPr>
        <p:spPr>
          <a:xfrm>
            <a:off x="4776788" y="642938"/>
            <a:ext cx="3486150" cy="36004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Autofit/>
          </a:bodyPr>
          <a:lstStyle/>
          <a:p>
            <a:pPr>
              <a:lnSpc>
                <a:spcPct val="90000"/>
              </a:lnSpc>
              <a:spcAft>
                <a:spcPts val="600"/>
              </a:spcAft>
            </a:pPr>
            <a:r>
              <a:rPr lang="en-US" dirty="0">
                <a:solidFill>
                  <a:schemeClr val="tx1"/>
                </a:solidFill>
                <a:latin typeface="Times New Roman"/>
                <a:ea typeface="+mn-lt"/>
                <a:cs typeface="+mn-lt"/>
              </a:rPr>
              <a:t>1. </a:t>
            </a:r>
            <a:r>
              <a:rPr lang="en-US" b="1" dirty="0">
                <a:solidFill>
                  <a:schemeClr val="tx1"/>
                </a:solidFill>
                <a:latin typeface="Times New Roman"/>
                <a:ea typeface="+mn-lt"/>
                <a:cs typeface="+mn-lt"/>
              </a:rPr>
              <a:t>Technical risks</a:t>
            </a:r>
            <a:endParaRPr lang="en-US" b="1" dirty="0">
              <a:solidFill>
                <a:schemeClr val="tx1"/>
              </a:solidFill>
              <a:latin typeface="Times New Roman"/>
              <a:cs typeface="Times New Roman"/>
            </a:endParaRPr>
          </a:p>
          <a:p>
            <a:pPr marL="342900" indent="-342900">
              <a:lnSpc>
                <a:spcPct val="150000"/>
              </a:lnSpc>
              <a:spcAft>
                <a:spcPts val="600"/>
              </a:spcAft>
              <a:buFont typeface="Courier New" panose="02070309020205020404" pitchFamily="49" charset="0"/>
              <a:buChar char="o"/>
            </a:pPr>
            <a:r>
              <a:rPr lang="en-US" dirty="0">
                <a:solidFill>
                  <a:schemeClr val="tx1"/>
                </a:solidFill>
              </a:rPr>
              <a:t>RFID tags collision happens when two or more tags reflects their signals  to the reader at the same time.</a:t>
            </a:r>
          </a:p>
          <a:p>
            <a:pPr marL="342900" indent="-342900">
              <a:lnSpc>
                <a:spcPct val="150000"/>
              </a:lnSpc>
              <a:spcAft>
                <a:spcPts val="600"/>
              </a:spcAft>
              <a:buFont typeface="Courier New" panose="02070309020205020404" pitchFamily="49" charset="0"/>
              <a:buChar char="o"/>
            </a:pPr>
            <a:r>
              <a:rPr lang="en-US" dirty="0">
                <a:solidFill>
                  <a:schemeClr val="tx1"/>
                </a:solidFill>
              </a:rPr>
              <a:t>The RFID scanner can stop working if any technical fault occurs which cannot be predicted for.</a:t>
            </a:r>
          </a:p>
        </p:txBody>
      </p:sp>
      <p:sp>
        <p:nvSpPr>
          <p:cNvPr id="657" name="Rectangle 656">
            <a:extLst>
              <a:ext uri="{FF2B5EF4-FFF2-40B4-BE49-F238E27FC236}">
                <a16:creationId xmlns:a16="http://schemas.microsoft.com/office/drawing/2014/main" id="{21922E7C-4C2B-84ED-49D1-E9AFB97A97E8}"/>
              </a:ext>
            </a:extLst>
          </p:cNvPr>
          <p:cNvSpPr/>
          <p:nvPr/>
        </p:nvSpPr>
        <p:spPr>
          <a:xfrm>
            <a:off x="4776788" y="3948113"/>
            <a:ext cx="3486150" cy="251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Autofit/>
          </a:bodyPr>
          <a:lstStyle/>
          <a:p>
            <a:pPr algn="just">
              <a:lnSpc>
                <a:spcPct val="140000"/>
              </a:lnSpc>
              <a:spcAft>
                <a:spcPts val="600"/>
              </a:spcAft>
            </a:pPr>
            <a:r>
              <a:rPr lang="en-US" dirty="0">
                <a:solidFill>
                  <a:schemeClr val="tx1"/>
                </a:solidFill>
                <a:latin typeface="Times New Roman"/>
                <a:ea typeface="+mn-lt"/>
                <a:cs typeface="+mn-lt"/>
              </a:rPr>
              <a:t>2. </a:t>
            </a:r>
            <a:r>
              <a:rPr lang="en-US" b="1" dirty="0">
                <a:solidFill>
                  <a:schemeClr val="tx1"/>
                </a:solidFill>
                <a:latin typeface="Times New Roman"/>
                <a:ea typeface="+mn-lt"/>
                <a:cs typeface="+mn-lt"/>
              </a:rPr>
              <a:t>Operational risks</a:t>
            </a:r>
            <a:endParaRPr lang="en-US" dirty="0">
              <a:solidFill>
                <a:schemeClr val="tx1"/>
              </a:solidFill>
              <a:latin typeface="Times New Roman"/>
              <a:cs typeface="Times New Roman"/>
            </a:endParaRPr>
          </a:p>
          <a:p>
            <a:pPr marL="342900" indent="-342900">
              <a:lnSpc>
                <a:spcPct val="140000"/>
              </a:lnSpc>
              <a:spcAft>
                <a:spcPts val="600"/>
              </a:spcAft>
              <a:buFont typeface="Courier New" panose="02070309020205020404" pitchFamily="49" charset="0"/>
              <a:buChar char="o"/>
            </a:pPr>
            <a:r>
              <a:rPr lang="en-US" dirty="0">
                <a:solidFill>
                  <a:schemeClr val="tx1"/>
                </a:solidFill>
              </a:rPr>
              <a:t>RFID tags falling of from vehicles can cause his entry to be denied.</a:t>
            </a:r>
          </a:p>
          <a:p>
            <a:pPr marL="342900" indent="-342900">
              <a:lnSpc>
                <a:spcPct val="140000"/>
              </a:lnSpc>
              <a:spcAft>
                <a:spcPts val="600"/>
              </a:spcAft>
              <a:buFont typeface="Courier New" panose="02070309020205020404" pitchFamily="49" charset="0"/>
              <a:buChar char="o"/>
            </a:pPr>
            <a:r>
              <a:rPr lang="en-US" dirty="0">
                <a:solidFill>
                  <a:schemeClr val="tx1"/>
                </a:solidFill>
              </a:rPr>
              <a:t>Due to RFID tag collisions, some vehicles might not be detected.</a:t>
            </a:r>
          </a:p>
        </p:txBody>
      </p:sp>
      <p:sp>
        <p:nvSpPr>
          <p:cNvPr id="3" name="Rectangle 2">
            <a:extLst>
              <a:ext uri="{FF2B5EF4-FFF2-40B4-BE49-F238E27FC236}">
                <a16:creationId xmlns:a16="http://schemas.microsoft.com/office/drawing/2014/main" id="{1ACF1001-BC0E-FD17-2BB2-FBC9F49116D9}"/>
              </a:ext>
            </a:extLst>
          </p:cNvPr>
          <p:cNvSpPr/>
          <p:nvPr/>
        </p:nvSpPr>
        <p:spPr>
          <a:xfrm>
            <a:off x="8308975" y="642938"/>
            <a:ext cx="3486150" cy="4643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Autofit/>
          </a:bodyPr>
          <a:lstStyle/>
          <a:p>
            <a:pPr>
              <a:lnSpc>
                <a:spcPct val="140000"/>
              </a:lnSpc>
              <a:spcAft>
                <a:spcPts val="600"/>
              </a:spcAft>
            </a:pPr>
            <a:r>
              <a:rPr lang="en-US" dirty="0">
                <a:solidFill>
                  <a:schemeClr val="tx1"/>
                </a:solidFill>
                <a:latin typeface="Times New Roman"/>
                <a:ea typeface="+mn-lt"/>
                <a:cs typeface="+mn-lt"/>
              </a:rPr>
              <a:t>3. </a:t>
            </a:r>
            <a:r>
              <a:rPr lang="en-US" b="1" dirty="0">
                <a:solidFill>
                  <a:schemeClr val="tx1"/>
                </a:solidFill>
                <a:latin typeface="Times New Roman"/>
                <a:ea typeface="+mn-lt"/>
                <a:cs typeface="+mn-lt"/>
              </a:rPr>
              <a:t>Schedule risks</a:t>
            </a:r>
            <a:endParaRPr lang="en-US" dirty="0">
              <a:solidFill>
                <a:schemeClr val="tx1"/>
              </a:solidFill>
              <a:latin typeface="Times New Roman"/>
              <a:cs typeface="Times New Roman"/>
            </a:endParaRPr>
          </a:p>
          <a:p>
            <a:pPr marL="342900" indent="-342900">
              <a:lnSpc>
                <a:spcPct val="140000"/>
              </a:lnSpc>
              <a:spcAft>
                <a:spcPts val="600"/>
              </a:spcAft>
              <a:buFont typeface="Courier New" panose="02070309020205020404" pitchFamily="49" charset="0"/>
              <a:buChar char="o"/>
            </a:pPr>
            <a:r>
              <a:rPr lang="en-US" dirty="0">
                <a:solidFill>
                  <a:schemeClr val="tx1"/>
                </a:solidFill>
              </a:rPr>
              <a:t>Schedule risks are caused when we </a:t>
            </a:r>
            <a:r>
              <a:rPr lang="en-US" b="0" i="0" dirty="0">
                <a:solidFill>
                  <a:schemeClr val="tx1"/>
                </a:solidFill>
                <a:effectLst/>
              </a:rPr>
              <a:t>Fail to correctly interpret stakeholder expectations on what is considered project success.</a:t>
            </a:r>
          </a:p>
          <a:p>
            <a:pPr marL="342900" indent="-342900">
              <a:lnSpc>
                <a:spcPct val="140000"/>
              </a:lnSpc>
              <a:spcAft>
                <a:spcPts val="600"/>
              </a:spcAft>
              <a:buFont typeface="Courier New" panose="02070309020205020404" pitchFamily="49" charset="0"/>
              <a:buChar char="o"/>
            </a:pPr>
            <a:r>
              <a:rPr lang="en-US" b="0" i="0" dirty="0">
                <a:solidFill>
                  <a:schemeClr val="tx1"/>
                </a:solidFill>
                <a:effectLst/>
              </a:rPr>
              <a:t>Anytime a plan is changed, and a change order is required, time is needed to assess, review, and implement the change.</a:t>
            </a:r>
            <a:endParaRPr lang="en-US" dirty="0">
              <a:solidFill>
                <a:schemeClr val="tx1"/>
              </a:solidFill>
            </a:endParaRPr>
          </a:p>
        </p:txBody>
      </p:sp>
      <p:sp>
        <p:nvSpPr>
          <p:cNvPr id="5" name="Rectangle 4">
            <a:extLst>
              <a:ext uri="{FF2B5EF4-FFF2-40B4-BE49-F238E27FC236}">
                <a16:creationId xmlns:a16="http://schemas.microsoft.com/office/drawing/2014/main" id="{9A815B1C-0B23-7993-8714-90C8C5B340CA}"/>
              </a:ext>
            </a:extLst>
          </p:cNvPr>
          <p:cNvSpPr/>
          <p:nvPr/>
        </p:nvSpPr>
        <p:spPr>
          <a:xfrm>
            <a:off x="8308974" y="4818062"/>
            <a:ext cx="3486150" cy="1648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Autofit/>
          </a:bodyPr>
          <a:lstStyle/>
          <a:p>
            <a:pPr algn="just">
              <a:lnSpc>
                <a:spcPct val="140000"/>
              </a:lnSpc>
              <a:spcAft>
                <a:spcPts val="600"/>
              </a:spcAft>
            </a:pPr>
            <a:r>
              <a:rPr lang="en-US" dirty="0">
                <a:solidFill>
                  <a:schemeClr val="tx1"/>
                </a:solidFill>
                <a:latin typeface="Times New Roman"/>
                <a:ea typeface="+mn-lt"/>
                <a:cs typeface="+mn-lt"/>
              </a:rPr>
              <a:t>4. </a:t>
            </a:r>
            <a:r>
              <a:rPr lang="en-US" b="1" dirty="0">
                <a:solidFill>
                  <a:schemeClr val="tx1"/>
                </a:solidFill>
                <a:latin typeface="Times New Roman"/>
                <a:ea typeface="+mn-lt"/>
                <a:cs typeface="+mn-lt"/>
              </a:rPr>
              <a:t>Business risks</a:t>
            </a:r>
            <a:endParaRPr lang="en-US" dirty="0">
              <a:solidFill>
                <a:schemeClr val="tx1"/>
              </a:solidFill>
              <a:latin typeface="Times New Roman"/>
              <a:cs typeface="Times New Roman"/>
            </a:endParaRPr>
          </a:p>
          <a:p>
            <a:pPr marL="285750" indent="-285750">
              <a:lnSpc>
                <a:spcPct val="140000"/>
              </a:lnSpc>
              <a:spcAft>
                <a:spcPts val="600"/>
              </a:spcAft>
              <a:buFont typeface="Courier New" panose="02070309020205020404" pitchFamily="49" charset="0"/>
              <a:buChar char="o"/>
            </a:pPr>
            <a:r>
              <a:rPr lang="en-US" dirty="0">
                <a:solidFill>
                  <a:schemeClr val="tx1"/>
                </a:solidFill>
              </a:rPr>
              <a:t>The RFID tags can be cloned , swapped, damage or otherwise misused.</a:t>
            </a:r>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rgbClr val="FFFFFF"/>
                </a:solidFill>
                <a:latin typeface="+mj-lt"/>
                <a:ea typeface="+mj-ea"/>
                <a:cs typeface="+mj-cs"/>
              </a:rPr>
              <a:t>Risk</a:t>
            </a:r>
          </a:p>
        </p:txBody>
      </p:sp>
    </p:spTree>
    <p:extLst>
      <p:ext uri="{BB962C8B-B14F-4D97-AF65-F5344CB8AC3E}">
        <p14:creationId xmlns:p14="http://schemas.microsoft.com/office/powerpoint/2010/main" val="223848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CF2C-0D41-0159-4391-DAA3BEA32D4B}"/>
              </a:ext>
            </a:extLst>
          </p:cNvPr>
          <p:cNvSpPr>
            <a:spLocks noGrp="1"/>
          </p:cNvSpPr>
          <p:nvPr>
            <p:ph type="title"/>
          </p:nvPr>
        </p:nvSpPr>
        <p:spPr/>
        <p:txBody>
          <a:bodyPr>
            <a:normAutofit/>
          </a:bodyPr>
          <a:lstStyle/>
          <a:p>
            <a:r>
              <a:rPr lang="en-US" sz="3600" b="1" dirty="0">
                <a:latin typeface="Times New Roman"/>
                <a:ea typeface="+mj-lt"/>
                <a:cs typeface="+mj-lt"/>
              </a:rPr>
              <a:t>Detailed agenda of Design and Analysis</a:t>
            </a:r>
            <a:endParaRPr lang="en-IN" dirty="0"/>
          </a:p>
        </p:txBody>
      </p:sp>
      <p:sp>
        <p:nvSpPr>
          <p:cNvPr id="3" name="Content Placeholder 2">
            <a:extLst>
              <a:ext uri="{FF2B5EF4-FFF2-40B4-BE49-F238E27FC236}">
                <a16:creationId xmlns:a16="http://schemas.microsoft.com/office/drawing/2014/main" id="{A6EDFCC4-39DC-64B0-5B69-280F754B0E6F}"/>
              </a:ext>
            </a:extLst>
          </p:cNvPr>
          <p:cNvSpPr>
            <a:spLocks noGrp="1"/>
          </p:cNvSpPr>
          <p:nvPr>
            <p:ph idx="1"/>
          </p:nvPr>
        </p:nvSpPr>
        <p:spPr>
          <a:xfrm>
            <a:off x="838200" y="1393546"/>
            <a:ext cx="10515600" cy="4351338"/>
          </a:xfrm>
        </p:spPr>
        <p:txBody>
          <a:bodyPr>
            <a:normAutofit fontScale="92500"/>
          </a:bodyPr>
          <a:lstStyle/>
          <a:p>
            <a:endParaRPr lang="en-US" dirty="0"/>
          </a:p>
          <a:p>
            <a:pPr>
              <a:lnSpc>
                <a:spcPct val="150000"/>
              </a:lnSpc>
              <a:buFont typeface="Courier New" panose="02070309020205020404" pitchFamily="49" charset="0"/>
              <a:buChar char="o"/>
            </a:pPr>
            <a:r>
              <a:rPr lang="en-US" dirty="0"/>
              <a:t>RFID based Car Management System is a simple project that offers an efficient car management system with the help of RFID Technology.</a:t>
            </a:r>
            <a:endParaRPr lang="en-IN" dirty="0"/>
          </a:p>
          <a:p>
            <a:pPr>
              <a:lnSpc>
                <a:spcPct val="150000"/>
              </a:lnSpc>
              <a:buFont typeface="Courier New" panose="02070309020205020404" pitchFamily="49" charset="0"/>
              <a:buChar char="o"/>
            </a:pPr>
            <a:r>
              <a:rPr lang="en-US" dirty="0"/>
              <a:t>As the number of vehicles are increasing, the problems faced by manual parking management system are also increasing. Such problems can be eliminated to some extent by implementing an intelligent parking system where the entry and exit of cars is monitored.</a:t>
            </a:r>
            <a:endParaRPr lang="en-IN" dirty="0"/>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267124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b="1" kern="1200" dirty="0">
                <a:solidFill>
                  <a:schemeClr val="tx1"/>
                </a:solidFill>
                <a:latin typeface="+mj-lt"/>
                <a:ea typeface="+mj-ea"/>
                <a:cs typeface="+mj-cs"/>
              </a:rPr>
              <a:t>Domain Analysis</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B7ABA5-9296-EE0B-9C0C-36C89B4AC596}"/>
              </a:ext>
            </a:extLst>
          </p:cNvPr>
          <p:cNvSpPr/>
          <p:nvPr/>
        </p:nvSpPr>
        <p:spPr>
          <a:xfrm>
            <a:off x="5126418" y="552091"/>
            <a:ext cx="6224335" cy="543153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marL="514350" indent="-457200">
              <a:lnSpc>
                <a:spcPct val="90000"/>
              </a:lnSpc>
              <a:spcAft>
                <a:spcPts val="600"/>
              </a:spcAft>
              <a:buFont typeface="+mj-lt"/>
              <a:buAutoNum type="arabicPeriod"/>
            </a:pPr>
            <a:r>
              <a:rPr lang="en-US" sz="2000" b="1" dirty="0">
                <a:solidFill>
                  <a:schemeClr val="tx1"/>
                </a:solidFill>
              </a:rPr>
              <a:t>IOT</a:t>
            </a:r>
          </a:p>
          <a:p>
            <a:pPr marL="400050" indent="-342900">
              <a:lnSpc>
                <a:spcPct val="90000"/>
              </a:lnSpc>
              <a:spcAft>
                <a:spcPts val="600"/>
              </a:spcAft>
              <a:buFont typeface="Arial" panose="020B0604020202020204" pitchFamily="34" charset="0"/>
              <a:buChar char="•"/>
            </a:pPr>
            <a:r>
              <a:rPr lang="en-US" sz="2000" b="0" i="0" dirty="0">
                <a:solidFill>
                  <a:srgbClr val="161513"/>
                </a:solidFill>
                <a:effectLst/>
              </a:rPr>
              <a:t>The Internet of Things (IoT) describes the network of physical objects “things” that are embedded with sensors, software, and other technologies. </a:t>
            </a:r>
          </a:p>
          <a:p>
            <a:pPr marL="400050" indent="-342900">
              <a:lnSpc>
                <a:spcPct val="90000"/>
              </a:lnSpc>
              <a:spcAft>
                <a:spcPts val="600"/>
              </a:spcAft>
              <a:buFont typeface="Arial" panose="020B0604020202020204" pitchFamily="34" charset="0"/>
              <a:buChar char="•"/>
            </a:pPr>
            <a:r>
              <a:rPr lang="en-US" sz="2000" dirty="0">
                <a:solidFill>
                  <a:schemeClr val="tx1"/>
                </a:solidFill>
              </a:rPr>
              <a:t>Connecting RFID reader to terminal of internet the reader can identify, track, monitor the object attached with tags.</a:t>
            </a:r>
          </a:p>
          <a:p>
            <a:pPr marL="457200" indent="-457200">
              <a:lnSpc>
                <a:spcPct val="90000"/>
              </a:lnSpc>
              <a:spcAft>
                <a:spcPts val="600"/>
              </a:spcAft>
              <a:buAutoNum type="arabicPeriod" startAt="2"/>
            </a:pPr>
            <a:r>
              <a:rPr lang="en-US" sz="2000" b="1" dirty="0">
                <a:solidFill>
                  <a:schemeClr val="tx1"/>
                </a:solidFill>
              </a:rPr>
              <a:t>Cloud Computing</a:t>
            </a:r>
          </a:p>
          <a:p>
            <a:pPr marL="342900" indent="-342900">
              <a:lnSpc>
                <a:spcPct val="90000"/>
              </a:lnSpc>
              <a:spcAft>
                <a:spcPts val="600"/>
              </a:spcAft>
              <a:buFont typeface="Arial" panose="020B0604020202020204" pitchFamily="34" charset="0"/>
              <a:buChar char="•"/>
            </a:pPr>
            <a:r>
              <a:rPr lang="en-US" sz="2000" dirty="0">
                <a:solidFill>
                  <a:schemeClr val="tx1"/>
                </a:solidFill>
              </a:rPr>
              <a:t>The live data of all the entities of the application is being continuously uploaded on cloud.</a:t>
            </a:r>
          </a:p>
          <a:p>
            <a:pPr marL="342900" indent="-342900">
              <a:lnSpc>
                <a:spcPct val="90000"/>
              </a:lnSpc>
              <a:spcAft>
                <a:spcPts val="600"/>
              </a:spcAft>
              <a:buFont typeface="Arial" panose="020B0604020202020204" pitchFamily="34" charset="0"/>
              <a:buChar char="•"/>
            </a:pPr>
            <a:r>
              <a:rPr lang="en-US" sz="2000" dirty="0">
                <a:solidFill>
                  <a:schemeClr val="tx1"/>
                </a:solidFill>
              </a:rPr>
              <a:t>The data whichever uploaded on the cloud the continuously backed up and can be recover in case system failure.</a:t>
            </a:r>
          </a:p>
          <a:p>
            <a:pPr marL="342900" indent="-342900">
              <a:lnSpc>
                <a:spcPct val="90000"/>
              </a:lnSpc>
              <a:spcAft>
                <a:spcPts val="600"/>
              </a:spcAft>
              <a:buFont typeface="Arial" panose="020B0604020202020204" pitchFamily="34" charset="0"/>
              <a:buChar char="•"/>
            </a:pPr>
            <a:r>
              <a:rPr lang="en-US" sz="2000" dirty="0">
                <a:solidFill>
                  <a:schemeClr val="tx1"/>
                </a:solidFill>
              </a:rPr>
              <a:t>The entire website is hosted on cloud.</a:t>
            </a:r>
          </a:p>
          <a:p>
            <a:pPr>
              <a:lnSpc>
                <a:spcPct val="90000"/>
              </a:lnSpc>
              <a:spcAft>
                <a:spcPts val="600"/>
              </a:spcAft>
            </a:pPr>
            <a:r>
              <a:rPr lang="en-US" sz="2000" b="1" dirty="0">
                <a:solidFill>
                  <a:schemeClr val="tx1"/>
                </a:solidFill>
              </a:rPr>
              <a:t>3.    Machine Vision</a:t>
            </a:r>
          </a:p>
          <a:p>
            <a:pPr marL="342900" indent="-342900">
              <a:lnSpc>
                <a:spcPct val="90000"/>
              </a:lnSpc>
              <a:spcAft>
                <a:spcPts val="600"/>
              </a:spcAft>
              <a:buFont typeface="Arial" panose="020B0604020202020204" pitchFamily="34" charset="0"/>
              <a:buChar char="•"/>
            </a:pPr>
            <a:r>
              <a:rPr lang="en-US" sz="2000" b="0" i="0" dirty="0">
                <a:solidFill>
                  <a:schemeClr val="tx1"/>
                </a:solidFill>
                <a:effectLst/>
              </a:rPr>
              <a:t>A machine vision system uses a camera to view an image, computer vision algorithms then process and interpret the image.</a:t>
            </a:r>
            <a:endParaRPr lang="en-US" sz="2000" b="1" dirty="0">
              <a:solidFill>
                <a:schemeClr val="tx1"/>
              </a:solidFill>
            </a:endParaRPr>
          </a:p>
        </p:txBody>
      </p:sp>
    </p:spTree>
    <p:extLst>
      <p:ext uri="{BB962C8B-B14F-4D97-AF65-F5344CB8AC3E}">
        <p14:creationId xmlns:p14="http://schemas.microsoft.com/office/powerpoint/2010/main" val="308379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AB7ABA5-9296-EE0B-9C0C-36C89B4AC596}"/>
              </a:ext>
            </a:extLst>
          </p:cNvPr>
          <p:cNvSpPr/>
          <p:nvPr/>
        </p:nvSpPr>
        <p:spPr>
          <a:xfrm>
            <a:off x="4662488" y="952500"/>
            <a:ext cx="6902450" cy="943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Autofit/>
          </a:bodyPr>
          <a:lstStyle/>
          <a:p>
            <a:pPr marL="285750" indent="-285750" fontAlgn="base">
              <a:lnSpc>
                <a:spcPct val="90000"/>
              </a:lnSpc>
              <a:spcAft>
                <a:spcPts val="600"/>
              </a:spcAf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Communication</a:t>
            </a:r>
          </a:p>
          <a:p>
            <a:pPr marL="742950" lvl="1" indent="-285750" fontAlgn="base">
              <a:lnSpc>
                <a:spcPct val="90000"/>
              </a:lnSpc>
              <a:spcAft>
                <a:spcPts val="60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HTTP protocol</a:t>
            </a:r>
          </a:p>
          <a:p>
            <a:pPr marL="742950" lvl="1" indent="-285750" fontAlgn="base">
              <a:lnSpc>
                <a:spcPct val="90000"/>
              </a:lnSpc>
              <a:spcAft>
                <a:spcPts val="60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Modern web browser</a:t>
            </a:r>
          </a:p>
        </p:txBody>
      </p:sp>
      <p:sp>
        <p:nvSpPr>
          <p:cNvPr id="14" name="Rectangle 13">
            <a:extLst>
              <a:ext uri="{FF2B5EF4-FFF2-40B4-BE49-F238E27FC236}">
                <a16:creationId xmlns:a16="http://schemas.microsoft.com/office/drawing/2014/main" id="{5AB7ABA5-9296-EE0B-9C0C-36C89B4AC596}"/>
              </a:ext>
            </a:extLst>
          </p:cNvPr>
          <p:cNvSpPr/>
          <p:nvPr/>
        </p:nvSpPr>
        <p:spPr>
          <a:xfrm>
            <a:off x="4662488" y="1920875"/>
            <a:ext cx="6902450" cy="17266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285750" indent="-285750" fontAlgn="base">
              <a:lnSpc>
                <a:spcPct val="90000"/>
              </a:lnSpc>
              <a:spcAft>
                <a:spcPts val="600"/>
              </a:spcAf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Hardware Requirement</a:t>
            </a:r>
          </a:p>
          <a:p>
            <a:pPr marL="742950" lvl="1" indent="-285750" fontAlgn="base">
              <a:lnSpc>
                <a:spcPct val="90000"/>
              </a:lnSpc>
              <a:spcAft>
                <a:spcPts val="600"/>
              </a:spcAf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Desktop/Laptop</a:t>
            </a:r>
          </a:p>
          <a:p>
            <a:pPr marL="742950" lvl="1" indent="-285750" fontAlgn="base">
              <a:lnSpc>
                <a:spcPct val="90000"/>
              </a:lnSpc>
              <a:spcAft>
                <a:spcPts val="600"/>
              </a:spcAf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4GB RAM</a:t>
            </a:r>
          </a:p>
          <a:p>
            <a:pPr marL="742950" lvl="1" indent="-285750" fontAlgn="base">
              <a:lnSpc>
                <a:spcPct val="90000"/>
              </a:lnSpc>
              <a:spcAft>
                <a:spcPts val="600"/>
              </a:spcAf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256GB Storage</a:t>
            </a:r>
          </a:p>
          <a:p>
            <a:pPr marL="742950" lvl="1" indent="-285750" fontAlgn="base">
              <a:lnSpc>
                <a:spcPct val="90000"/>
              </a:lnSpc>
              <a:spcAft>
                <a:spcPts val="600"/>
              </a:spcAf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Min i5 processor/AMD </a:t>
            </a:r>
            <a:r>
              <a:rPr lang="en-IN" dirty="0" err="1">
                <a:solidFill>
                  <a:schemeClr val="tx1"/>
                </a:solidFill>
                <a:latin typeface="Times New Roman" panose="02020603050405020304" pitchFamily="18" charset="0"/>
                <a:cs typeface="Times New Roman" panose="02020603050405020304" pitchFamily="18" charset="0"/>
              </a:rPr>
              <a:t>Ryzen</a:t>
            </a:r>
            <a:r>
              <a:rPr lang="en-IN" dirty="0">
                <a:solidFill>
                  <a:schemeClr val="tx1"/>
                </a:solidFill>
                <a:latin typeface="Times New Roman" panose="02020603050405020304" pitchFamily="18" charset="0"/>
                <a:cs typeface="Times New Roman" panose="02020603050405020304" pitchFamily="18" charset="0"/>
              </a:rPr>
              <a:t> processor</a:t>
            </a:r>
          </a:p>
        </p:txBody>
      </p:sp>
      <p:sp>
        <p:nvSpPr>
          <p:cNvPr id="15" name="Rectangle 14">
            <a:extLst>
              <a:ext uri="{FF2B5EF4-FFF2-40B4-BE49-F238E27FC236}">
                <a16:creationId xmlns:a16="http://schemas.microsoft.com/office/drawing/2014/main" id="{5AB7ABA5-9296-EE0B-9C0C-36C89B4AC596}"/>
              </a:ext>
            </a:extLst>
          </p:cNvPr>
          <p:cNvSpPr/>
          <p:nvPr/>
        </p:nvSpPr>
        <p:spPr>
          <a:xfrm>
            <a:off x="4662488" y="3672037"/>
            <a:ext cx="6902450" cy="19355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285750" indent="-285750" fontAlgn="base">
              <a:lnSpc>
                <a:spcPct val="90000"/>
              </a:lnSpc>
              <a:spcAft>
                <a:spcPts val="600"/>
              </a:spcAf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Software Requirements</a:t>
            </a:r>
          </a:p>
          <a:p>
            <a:pPr marL="742950" lvl="1" indent="-285750" fontAlgn="base">
              <a:lnSpc>
                <a:spcPct val="90000"/>
              </a:lnSpc>
              <a:spcAft>
                <a:spcPts val="600"/>
              </a:spcAf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Visual Studio Code Editor 2017</a:t>
            </a:r>
          </a:p>
          <a:p>
            <a:pPr marL="742950" lvl="1" indent="-285750" fontAlgn="base">
              <a:lnSpc>
                <a:spcPct val="90000"/>
              </a:lnSpc>
              <a:spcAft>
                <a:spcPts val="600"/>
              </a:spcAf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Firebase cloud</a:t>
            </a:r>
          </a:p>
          <a:p>
            <a:pPr marL="742950" lvl="1" indent="-285750" fontAlgn="base">
              <a:lnSpc>
                <a:spcPct val="90000"/>
              </a:lnSpc>
              <a:spcAft>
                <a:spcPts val="600"/>
              </a:spcAf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Operating System(Windows/Linux)</a:t>
            </a:r>
          </a:p>
          <a:p>
            <a:pPr marL="285750" indent="-285750" fontAlgn="base">
              <a:lnSpc>
                <a:spcPct val="90000"/>
              </a:lnSpc>
              <a:spcAft>
                <a:spcPts val="600"/>
              </a:spcAft>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966952" y="1204108"/>
            <a:ext cx="2669406" cy="1781175"/>
          </a:xfrm>
        </p:spPr>
        <p:txBody>
          <a:bodyPr vert="horz" lIns="91440" tIns="45720" rIns="91440" bIns="45720" rtlCol="0" anchor="ctr">
            <a:normAutofit/>
          </a:bodyPr>
          <a:lstStyle/>
          <a:p>
            <a:pPr algn="l"/>
            <a:r>
              <a:rPr lang="en-US" sz="3200" b="1" kern="1200">
                <a:solidFill>
                  <a:srgbClr val="FFFFFF"/>
                </a:solidFill>
                <a:latin typeface="+mj-lt"/>
                <a:ea typeface="+mj-ea"/>
                <a:cs typeface="+mj-cs"/>
              </a:rPr>
              <a:t>External interfaces</a:t>
            </a:r>
          </a:p>
        </p:txBody>
      </p:sp>
    </p:spTree>
    <p:extLst>
      <p:ext uri="{BB962C8B-B14F-4D97-AF65-F5344CB8AC3E}">
        <p14:creationId xmlns:p14="http://schemas.microsoft.com/office/powerpoint/2010/main" val="540481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rgbClr val="FFFFFF"/>
                </a:solidFill>
                <a:latin typeface="+mj-lt"/>
                <a:ea typeface="+mj-ea"/>
                <a:cs typeface="+mj-cs"/>
              </a:rPr>
              <a:t>Schedule using gantt chart</a:t>
            </a:r>
            <a:br>
              <a:rPr lang="en-US" sz="3600" b="1" kern="1200">
                <a:solidFill>
                  <a:srgbClr val="FFFFFF"/>
                </a:solidFill>
                <a:latin typeface="+mj-lt"/>
                <a:ea typeface="+mj-ea"/>
                <a:cs typeface="+mj-cs"/>
              </a:rPr>
            </a:br>
            <a:endParaRPr lang="en-US" sz="3600" b="1" kern="120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C2FA5A66-FBA0-05A5-CAAF-D05B6FBEC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139" y="1036903"/>
            <a:ext cx="7791452" cy="5172978"/>
          </a:xfrm>
          <a:prstGeom prst="rect">
            <a:avLst/>
          </a:prstGeom>
        </p:spPr>
      </p:pic>
      <p:sp>
        <p:nvSpPr>
          <p:cNvPr id="4" name="AutoShape 2" descr="https://lh5.googleusercontent.com/LXox06H6OjfV0ituKHmpe7ylE8LOLE_wfP035TMUAIf78Cu4c8PtMXks3PDEVTmqlRDdhrqaZ9Hn85fMWE2K-S2gWVumFYsFO67YyiJ6nsD9x_TXtJgBn0_oG5cydBLXYMNIL_4FQlcz3zhgJeV1fr-QCeX5pOt-LtXX9elbsXGK0axTI1ZDUSvg3nkB"/>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54875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B0096-95B6-DBCF-8F61-E5CD373E9C61}"/>
              </a:ext>
            </a:extLst>
          </p:cNvPr>
          <p:cNvSpPr>
            <a:spLocks noGrp="1"/>
          </p:cNvSpPr>
          <p:nvPr>
            <p:ph type="title"/>
          </p:nvPr>
        </p:nvSpPr>
        <p:spPr>
          <a:xfrm>
            <a:off x="594360" y="637125"/>
            <a:ext cx="3802276" cy="5256371"/>
          </a:xfrm>
        </p:spPr>
        <p:txBody>
          <a:bodyPr>
            <a:normAutofit/>
          </a:bodyPr>
          <a:lstStyle/>
          <a:p>
            <a:r>
              <a:rPr lang="en-US" sz="4800" dirty="0"/>
              <a:t>Acceptance Criteria</a:t>
            </a:r>
            <a:endParaRPr lang="en-IN" sz="4800" dirty="0"/>
          </a:p>
        </p:txBody>
      </p:sp>
      <p:graphicFrame>
        <p:nvGraphicFramePr>
          <p:cNvPr id="5" name="Content Placeholder 2">
            <a:extLst>
              <a:ext uri="{FF2B5EF4-FFF2-40B4-BE49-F238E27FC236}">
                <a16:creationId xmlns:a16="http://schemas.microsoft.com/office/drawing/2014/main" id="{B61E4976-01C3-F105-D5E8-2E1790C175C9}"/>
              </a:ext>
            </a:extLst>
          </p:cNvPr>
          <p:cNvGraphicFramePr>
            <a:graphicFrameLocks noGrp="1"/>
          </p:cNvGraphicFramePr>
          <p:nvPr>
            <p:ph idx="1"/>
            <p:extLst>
              <p:ext uri="{D42A27DB-BD31-4B8C-83A1-F6EECF244321}">
                <p14:modId xmlns:p14="http://schemas.microsoft.com/office/powerpoint/2010/main" val="2909095104"/>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32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D5282-61D3-C906-62E6-4F01217C149C}"/>
              </a:ext>
            </a:extLst>
          </p:cNvPr>
          <p:cNvSpPr>
            <a:spLocks noGrp="1"/>
          </p:cNvSpPr>
          <p:nvPr>
            <p:ph idx="1"/>
          </p:nvPr>
        </p:nvSpPr>
        <p:spPr>
          <a:xfrm>
            <a:off x="991770" y="2012680"/>
            <a:ext cx="10515600" cy="2832639"/>
          </a:xfrm>
        </p:spPr>
        <p:txBody>
          <a:bodyPr>
            <a:normAutofit/>
          </a:bodyPr>
          <a:lstStyle/>
          <a:p>
            <a:pPr marL="0" indent="0">
              <a:buNone/>
            </a:pPr>
            <a:r>
              <a:rPr lang="en-US" sz="2400" b="0" i="0" dirty="0">
                <a:solidFill>
                  <a:srgbClr val="333333"/>
                </a:solidFill>
                <a:effectLst/>
              </a:rPr>
              <a:t>The number of vehicles is increasing exponentially day-by-day, due to which automatic vehicles identification/monitoring system is being paid significance all over the world. Different countries in the world are using various types of automatic systems for traffic control, vehicles identification. Number plate recognition (NPR) is an authentic-time embedded system which frequently recognition the number plate of vehicle. Pervious systems are using only for identification of vehicle. The proposed system is by using the RFID (Radio Frequency Identification) for the identification and verification of vehicle.</a:t>
            </a:r>
            <a:endParaRPr lang="en-IN" sz="2400" dirty="0"/>
          </a:p>
        </p:txBody>
      </p:sp>
      <p:sp>
        <p:nvSpPr>
          <p:cNvPr id="5" name="Title 1">
            <a:extLst>
              <a:ext uri="{FF2B5EF4-FFF2-40B4-BE49-F238E27FC236}">
                <a16:creationId xmlns:a16="http://schemas.microsoft.com/office/drawing/2014/main" id="{C39AD342-5009-8DB1-E23D-311E52221FEB}"/>
              </a:ext>
            </a:extLst>
          </p:cNvPr>
          <p:cNvSpPr txBox="1">
            <a:spLocks/>
          </p:cNvSpPr>
          <p:nvPr/>
        </p:nvSpPr>
        <p:spPr>
          <a:xfrm>
            <a:off x="838200" y="681037"/>
            <a:ext cx="2669406" cy="8314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447757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6049" y="285643"/>
            <a:ext cx="3471351" cy="1157121"/>
          </a:xfrm>
        </p:spPr>
        <p:txBody>
          <a:bodyPr anchor="t">
            <a:normAutofit/>
          </a:bodyPr>
          <a:lstStyle/>
          <a:p>
            <a:pPr algn="l"/>
            <a:r>
              <a:rPr lang="en-US" sz="5400" b="1" dirty="0">
                <a:latin typeface="Times New Roman"/>
                <a:cs typeface="Times New Roman"/>
              </a:rPr>
              <a:t>Budget</a:t>
            </a:r>
          </a:p>
        </p:txBody>
      </p:sp>
      <p:sp>
        <p:nvSpPr>
          <p:cNvPr id="13" name="Rectangle 12">
            <a:extLst>
              <a:ext uri="{FF2B5EF4-FFF2-40B4-BE49-F238E27FC236}">
                <a16:creationId xmlns:a16="http://schemas.microsoft.com/office/drawing/2014/main" id="{CC9AFECB-2F39-9F33-81DA-B42E5A5B2CBB}"/>
              </a:ext>
            </a:extLst>
          </p:cNvPr>
          <p:cNvSpPr/>
          <p:nvPr/>
        </p:nvSpPr>
        <p:spPr>
          <a:xfrm>
            <a:off x="705898" y="1312510"/>
            <a:ext cx="10714800" cy="13181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2000"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1. Calculate effort </a:t>
            </a:r>
          </a:p>
          <a:p>
            <a:r>
              <a:rPr lang="en-IN" sz="2000" dirty="0">
                <a:solidFill>
                  <a:schemeClr val="tx1"/>
                </a:solidFill>
                <a:latin typeface="Times New Roman" panose="02020603050405020304" pitchFamily="18" charset="0"/>
                <a:cs typeface="Times New Roman" panose="02020603050405020304" pitchFamily="18" charset="0"/>
              </a:rPr>
              <a:t>Effort = a(KLOC)*b</a:t>
            </a:r>
          </a:p>
          <a:p>
            <a:r>
              <a:rPr lang="en-IN" sz="2000" dirty="0">
                <a:solidFill>
                  <a:schemeClr val="tx1"/>
                </a:solidFill>
                <a:latin typeface="Times New Roman" panose="02020603050405020304" pitchFamily="18" charset="0"/>
                <a:cs typeface="Times New Roman" panose="02020603050405020304" pitchFamily="18" charset="0"/>
              </a:rPr>
              <a:t>Effort = 2.4 (3)*1.05</a:t>
            </a:r>
          </a:p>
          <a:p>
            <a:r>
              <a:rPr lang="en-IN" sz="2000" dirty="0">
                <a:solidFill>
                  <a:schemeClr val="tx1"/>
                </a:solidFill>
                <a:latin typeface="Times New Roman" panose="02020603050405020304" pitchFamily="18" charset="0"/>
                <a:cs typeface="Times New Roman" panose="02020603050405020304" pitchFamily="18" charset="0"/>
              </a:rPr>
              <a:t>Effort = 7.56</a:t>
            </a:r>
          </a:p>
        </p:txBody>
      </p:sp>
      <p:sp>
        <p:nvSpPr>
          <p:cNvPr id="14" name="Rectangle 13">
            <a:extLst>
              <a:ext uri="{FF2B5EF4-FFF2-40B4-BE49-F238E27FC236}">
                <a16:creationId xmlns:a16="http://schemas.microsoft.com/office/drawing/2014/main" id="{CC9AFECB-2F39-9F33-81DA-B42E5A5B2CBB}"/>
              </a:ext>
            </a:extLst>
          </p:cNvPr>
          <p:cNvSpPr/>
          <p:nvPr/>
        </p:nvSpPr>
        <p:spPr>
          <a:xfrm>
            <a:off x="705898" y="2807105"/>
            <a:ext cx="10714800" cy="1152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solidFill>
                  <a:schemeClr val="tx1"/>
                </a:solidFill>
                <a:latin typeface="Times New Roman" panose="02020603050405020304" pitchFamily="18" charset="0"/>
                <a:cs typeface="Times New Roman" panose="02020603050405020304" pitchFamily="18" charset="0"/>
              </a:rPr>
              <a:t>2. Calculate Time</a:t>
            </a:r>
          </a:p>
          <a:p>
            <a:r>
              <a:rPr lang="en-US" sz="2000" dirty="0">
                <a:solidFill>
                  <a:schemeClr val="tx1"/>
                </a:solidFill>
                <a:latin typeface="Times New Roman" panose="02020603050405020304" pitchFamily="18" charset="0"/>
                <a:cs typeface="Times New Roman" panose="02020603050405020304" pitchFamily="18" charset="0"/>
              </a:rPr>
              <a:t>Time = c(Effort)*d</a:t>
            </a:r>
          </a:p>
          <a:p>
            <a:r>
              <a:rPr lang="en-US" sz="2000" dirty="0">
                <a:solidFill>
                  <a:schemeClr val="tx1"/>
                </a:solidFill>
                <a:latin typeface="Times New Roman" panose="02020603050405020304" pitchFamily="18" charset="0"/>
                <a:cs typeface="Times New Roman" panose="02020603050405020304" pitchFamily="18" charset="0"/>
              </a:rPr>
              <a:t>Time = 2.5 (4)*0.38</a:t>
            </a:r>
          </a:p>
          <a:p>
            <a:r>
              <a:rPr lang="en-US" sz="2000" dirty="0">
                <a:solidFill>
                  <a:schemeClr val="tx1"/>
                </a:solidFill>
                <a:latin typeface="Times New Roman" panose="02020603050405020304" pitchFamily="18" charset="0"/>
                <a:cs typeface="Times New Roman" panose="02020603050405020304" pitchFamily="18" charset="0"/>
              </a:rPr>
              <a:t>Time = 3.8</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C9AFECB-2F39-9F33-81DA-B42E5A5B2CBB}"/>
              </a:ext>
            </a:extLst>
          </p:cNvPr>
          <p:cNvSpPr/>
          <p:nvPr/>
        </p:nvSpPr>
        <p:spPr>
          <a:xfrm>
            <a:off x="715200" y="4130344"/>
            <a:ext cx="10714800" cy="1283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solidFill>
                  <a:schemeClr val="tx1"/>
                </a:solidFill>
                <a:latin typeface="Times New Roman" panose="02020603050405020304" pitchFamily="18" charset="0"/>
                <a:cs typeface="Times New Roman" panose="02020603050405020304" pitchFamily="18" charset="0"/>
              </a:rPr>
              <a:t>3. Person Required</a:t>
            </a:r>
          </a:p>
          <a:p>
            <a:r>
              <a:rPr lang="en-US" sz="2000" dirty="0">
                <a:solidFill>
                  <a:schemeClr val="tx1"/>
                </a:solidFill>
                <a:latin typeface="Times New Roman" panose="02020603050405020304" pitchFamily="18" charset="0"/>
                <a:cs typeface="Times New Roman" panose="02020603050405020304" pitchFamily="18" charset="0"/>
              </a:rPr>
              <a:t>Person Required = Effort/Time</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Person Required = 4 / 3.8</a:t>
            </a:r>
          </a:p>
          <a:p>
            <a:r>
              <a:rPr lang="en-US" sz="2000" dirty="0">
                <a:solidFill>
                  <a:schemeClr val="tx1"/>
                </a:solidFill>
                <a:latin typeface="Times New Roman" panose="02020603050405020304" pitchFamily="18" charset="0"/>
                <a:cs typeface="Times New Roman" panose="02020603050405020304" pitchFamily="18" charset="0"/>
              </a:rPr>
              <a:t>Person Required 1.05</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C9AFECB-2F39-9F33-81DA-B42E5A5B2CBB}"/>
              </a:ext>
            </a:extLst>
          </p:cNvPr>
          <p:cNvSpPr/>
          <p:nvPr/>
        </p:nvSpPr>
        <p:spPr>
          <a:xfrm>
            <a:off x="705898" y="5545490"/>
            <a:ext cx="10714800" cy="976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solidFill>
                  <a:schemeClr val="tx1"/>
                </a:solidFill>
                <a:latin typeface="Times New Roman" panose="02020603050405020304" pitchFamily="18" charset="0"/>
                <a:cs typeface="Times New Roman" panose="02020603050405020304" pitchFamily="18" charset="0"/>
              </a:rPr>
              <a:t>4. Cost of Project</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Cost = Assumed salary * Person Required</a:t>
            </a:r>
          </a:p>
          <a:p>
            <a:r>
              <a:rPr lang="en-US" sz="2000" dirty="0">
                <a:solidFill>
                  <a:schemeClr val="tx1"/>
                </a:solidFill>
                <a:latin typeface="Times New Roman" panose="02020603050405020304" pitchFamily="18" charset="0"/>
                <a:cs typeface="Times New Roman" panose="02020603050405020304" pitchFamily="18" charset="0"/>
              </a:rPr>
              <a:t>Cost = 10,000.</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715200" y="864204"/>
            <a:ext cx="2621230"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Using COCOMO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995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80320" y="360269"/>
            <a:ext cx="10245841" cy="1157121"/>
          </a:xfrm>
        </p:spPr>
        <p:txBody>
          <a:bodyPr anchor="t">
            <a:normAutofit/>
          </a:bodyPr>
          <a:lstStyle/>
          <a:p>
            <a:pPr algn="l"/>
            <a:r>
              <a:rPr lang="en-US" sz="5400" b="1" dirty="0">
                <a:latin typeface="Times New Roman"/>
                <a:cs typeface="Times New Roman"/>
              </a:rPr>
              <a:t>Requirement analysis</a:t>
            </a:r>
          </a:p>
        </p:txBody>
      </p:sp>
      <p:sp>
        <p:nvSpPr>
          <p:cNvPr id="3" name="Rectangle 2">
            <a:extLst>
              <a:ext uri="{FF2B5EF4-FFF2-40B4-BE49-F238E27FC236}">
                <a16:creationId xmlns:a16="http://schemas.microsoft.com/office/drawing/2014/main" id="{C5205036-E5D2-B3B7-0441-1B0701AD7E50}"/>
              </a:ext>
            </a:extLst>
          </p:cNvPr>
          <p:cNvSpPr/>
          <p:nvPr/>
        </p:nvSpPr>
        <p:spPr>
          <a:xfrm>
            <a:off x="980320" y="3038767"/>
            <a:ext cx="4721234" cy="7804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Courier New" panose="02070309020205020404" pitchFamily="49" charset="0"/>
              <a:buChar char="o"/>
            </a:pPr>
            <a:r>
              <a:rPr lang="en-US" sz="2400" dirty="0">
                <a:solidFill>
                  <a:schemeClr val="tx1"/>
                </a:solidFill>
                <a:latin typeface="Times New Roman"/>
                <a:cs typeface="Times New Roman"/>
              </a:rPr>
              <a:t>Flexibility</a:t>
            </a:r>
          </a:p>
        </p:txBody>
      </p:sp>
      <p:sp>
        <p:nvSpPr>
          <p:cNvPr id="5" name="Rectangle 4">
            <a:extLst>
              <a:ext uri="{FF2B5EF4-FFF2-40B4-BE49-F238E27FC236}">
                <a16:creationId xmlns:a16="http://schemas.microsoft.com/office/drawing/2014/main" id="{4A2F324F-7335-2906-0566-1A9C33DE0AB4}"/>
              </a:ext>
            </a:extLst>
          </p:cNvPr>
          <p:cNvSpPr/>
          <p:nvPr/>
        </p:nvSpPr>
        <p:spPr>
          <a:xfrm>
            <a:off x="980320" y="1710361"/>
            <a:ext cx="4721234" cy="7804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Courier New" panose="02070309020205020404" pitchFamily="49" charset="0"/>
              <a:buChar char="o"/>
            </a:pPr>
            <a:r>
              <a:rPr lang="en-US" sz="2400" dirty="0">
                <a:solidFill>
                  <a:schemeClr val="tx1"/>
                </a:solidFill>
                <a:latin typeface="Times New Roman"/>
                <a:cs typeface="Times New Roman"/>
              </a:rPr>
              <a:t>User friendly interface</a:t>
            </a:r>
          </a:p>
        </p:txBody>
      </p:sp>
      <p:sp>
        <p:nvSpPr>
          <p:cNvPr id="7" name="Rectangle 6">
            <a:extLst>
              <a:ext uri="{FF2B5EF4-FFF2-40B4-BE49-F238E27FC236}">
                <a16:creationId xmlns:a16="http://schemas.microsoft.com/office/drawing/2014/main" id="{03567F44-71A0-2BDA-E8CD-0FD62CA23989}"/>
              </a:ext>
            </a:extLst>
          </p:cNvPr>
          <p:cNvSpPr/>
          <p:nvPr/>
        </p:nvSpPr>
        <p:spPr>
          <a:xfrm>
            <a:off x="980320" y="4403859"/>
            <a:ext cx="4721234" cy="7804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Courier New" panose="02070309020205020404" pitchFamily="49" charset="0"/>
              <a:buChar char="o"/>
            </a:pPr>
            <a:r>
              <a:rPr lang="en-US" sz="2400" dirty="0">
                <a:solidFill>
                  <a:schemeClr val="tx1"/>
                </a:solidFill>
                <a:latin typeface="Times New Roman"/>
                <a:cs typeface="Times New Roman"/>
              </a:rPr>
              <a:t>Scalability</a:t>
            </a:r>
          </a:p>
        </p:txBody>
      </p:sp>
      <p:sp>
        <p:nvSpPr>
          <p:cNvPr id="8" name="Rectangle 7">
            <a:extLst>
              <a:ext uri="{FF2B5EF4-FFF2-40B4-BE49-F238E27FC236}">
                <a16:creationId xmlns:a16="http://schemas.microsoft.com/office/drawing/2014/main" id="{C5459FB4-8F60-6828-F2C1-3B2578C14558}"/>
              </a:ext>
            </a:extLst>
          </p:cNvPr>
          <p:cNvSpPr/>
          <p:nvPr/>
        </p:nvSpPr>
        <p:spPr>
          <a:xfrm>
            <a:off x="6708767" y="1717300"/>
            <a:ext cx="4965478" cy="7804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Courier New" panose="02070309020205020404" pitchFamily="49" charset="0"/>
              <a:buChar char="o"/>
            </a:pPr>
            <a:r>
              <a:rPr lang="en-US" sz="2400" dirty="0">
                <a:solidFill>
                  <a:schemeClr val="tx1"/>
                </a:solidFill>
                <a:latin typeface="Times New Roman"/>
                <a:cs typeface="Times New Roman"/>
              </a:rPr>
              <a:t>Availability</a:t>
            </a:r>
          </a:p>
        </p:txBody>
      </p:sp>
      <p:sp>
        <p:nvSpPr>
          <p:cNvPr id="9" name="Rectangle 8">
            <a:extLst>
              <a:ext uri="{FF2B5EF4-FFF2-40B4-BE49-F238E27FC236}">
                <a16:creationId xmlns:a16="http://schemas.microsoft.com/office/drawing/2014/main" id="{FEE33F03-12A9-09F9-CCCE-6FBD4E29CD32}"/>
              </a:ext>
            </a:extLst>
          </p:cNvPr>
          <p:cNvSpPr/>
          <p:nvPr/>
        </p:nvSpPr>
        <p:spPr>
          <a:xfrm>
            <a:off x="6708767" y="3038767"/>
            <a:ext cx="4965478" cy="7804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Courier New" panose="02070309020205020404" pitchFamily="49" charset="0"/>
              <a:buChar char="o"/>
            </a:pPr>
            <a:r>
              <a:rPr lang="en-US" sz="2400" dirty="0">
                <a:solidFill>
                  <a:schemeClr val="tx1"/>
                </a:solidFill>
                <a:latin typeface="Times New Roman"/>
                <a:cs typeface="Times New Roman"/>
              </a:rPr>
              <a:t>Integrity</a:t>
            </a:r>
          </a:p>
        </p:txBody>
      </p:sp>
      <p:sp>
        <p:nvSpPr>
          <p:cNvPr id="10" name="Rectangle 9">
            <a:extLst>
              <a:ext uri="{FF2B5EF4-FFF2-40B4-BE49-F238E27FC236}">
                <a16:creationId xmlns:a16="http://schemas.microsoft.com/office/drawing/2014/main" id="{A843093C-D07B-9D41-C8D7-617A5CD48CED}"/>
              </a:ext>
            </a:extLst>
          </p:cNvPr>
          <p:cNvSpPr/>
          <p:nvPr/>
        </p:nvSpPr>
        <p:spPr>
          <a:xfrm>
            <a:off x="6708767" y="4403859"/>
            <a:ext cx="4965478" cy="7804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Courier New" panose="02070309020205020404" pitchFamily="49" charset="0"/>
              <a:buChar char="o"/>
            </a:pPr>
            <a:r>
              <a:rPr lang="en-US" sz="2400" dirty="0">
                <a:solidFill>
                  <a:schemeClr val="tx1"/>
                </a:solidFill>
                <a:latin typeface="Times New Roman"/>
                <a:cs typeface="Times New Roman"/>
              </a:rPr>
              <a:t>Budget Friendly</a:t>
            </a:r>
          </a:p>
        </p:txBody>
      </p:sp>
    </p:spTree>
    <p:extLst>
      <p:ext uri="{BB962C8B-B14F-4D97-AF65-F5344CB8AC3E}">
        <p14:creationId xmlns:p14="http://schemas.microsoft.com/office/powerpoint/2010/main" val="896126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F96C2-03B5-EA70-548D-A98D91D77B9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Architecture Diagram</a:t>
            </a:r>
            <a:endParaRPr lang="en-US" sz="3600" kern="1200">
              <a:solidFill>
                <a:srgbClr val="FFFFFF"/>
              </a:solidFill>
              <a:latin typeface="+mj-lt"/>
              <a:ea typeface="+mj-ea"/>
              <a:cs typeface="+mj-cs"/>
            </a:endParaRPr>
          </a:p>
        </p:txBody>
      </p:sp>
      <p:pic>
        <p:nvPicPr>
          <p:cNvPr id="1028" name="Picture 4">
            <a:extLst>
              <a:ext uri="{FF2B5EF4-FFF2-40B4-BE49-F238E27FC236}">
                <a16:creationId xmlns:a16="http://schemas.microsoft.com/office/drawing/2014/main" id="{4ADA5ECB-D6AE-8067-20BB-38F28CA663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4016" y="93911"/>
            <a:ext cx="4939100" cy="629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34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7388A-8DAC-D409-2852-0A36E58B0D1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ER diagram</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pic>
        <p:nvPicPr>
          <p:cNvPr id="2056" name="Picture 8">
            <a:extLst>
              <a:ext uri="{FF2B5EF4-FFF2-40B4-BE49-F238E27FC236}">
                <a16:creationId xmlns:a16="http://schemas.microsoft.com/office/drawing/2014/main" id="{058A083C-781D-F2AD-4468-2B88B330875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739952" y="660885"/>
            <a:ext cx="6734626" cy="587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43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861D9-7776-F115-9C31-6B9AED63706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Data Flow Diagram</a:t>
            </a:r>
          </a:p>
        </p:txBody>
      </p:sp>
      <p:pic>
        <p:nvPicPr>
          <p:cNvPr id="4098" name="Picture 2">
            <a:extLst>
              <a:ext uri="{FF2B5EF4-FFF2-40B4-BE49-F238E27FC236}">
                <a16:creationId xmlns:a16="http://schemas.microsoft.com/office/drawing/2014/main" id="{5AE3D35C-10E5-E965-D482-DA598DED4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527" y="1629869"/>
            <a:ext cx="7975474" cy="28566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ED622EF-5DA4-9A36-AB03-615359B71D58}"/>
              </a:ext>
            </a:extLst>
          </p:cNvPr>
          <p:cNvSpPr txBox="1"/>
          <p:nvPr/>
        </p:nvSpPr>
        <p:spPr>
          <a:xfrm rot="10800000" flipH="1" flipV="1">
            <a:off x="6689114" y="5215527"/>
            <a:ext cx="1988355" cy="338554"/>
          </a:xfrm>
          <a:prstGeom prst="rect">
            <a:avLst/>
          </a:prstGeom>
          <a:noFill/>
        </p:spPr>
        <p:txBody>
          <a:bodyPr wrap="square" rtlCol="0">
            <a:spAutoFit/>
          </a:bodyPr>
          <a:lstStyle/>
          <a:p>
            <a:r>
              <a:rPr lang="en-IN" sz="1600" dirty="0"/>
              <a:t>  Level zero DFD</a:t>
            </a:r>
          </a:p>
        </p:txBody>
      </p:sp>
    </p:spTree>
    <p:extLst>
      <p:ext uri="{BB962C8B-B14F-4D97-AF65-F5344CB8AC3E}">
        <p14:creationId xmlns:p14="http://schemas.microsoft.com/office/powerpoint/2010/main" val="2884304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F888EB-C017-15B0-3D86-63C65FE6E414}"/>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b="1" kern="1200">
                <a:solidFill>
                  <a:srgbClr val="FFFFFF"/>
                </a:solidFill>
                <a:latin typeface="+mj-lt"/>
                <a:ea typeface="+mj-ea"/>
                <a:cs typeface="+mj-cs"/>
              </a:rPr>
              <a:t>Data Flow Diagram</a:t>
            </a:r>
            <a:endParaRPr lang="en-US" sz="3200" kern="1200">
              <a:solidFill>
                <a:srgbClr val="FFFFFF"/>
              </a:solidFill>
              <a:latin typeface="+mj-lt"/>
              <a:ea typeface="+mj-ea"/>
              <a:cs typeface="+mj-cs"/>
            </a:endParaRPr>
          </a:p>
        </p:txBody>
      </p:sp>
      <p:sp>
        <p:nvSpPr>
          <p:cNvPr id="7" name="TextBox 6">
            <a:extLst>
              <a:ext uri="{FF2B5EF4-FFF2-40B4-BE49-F238E27FC236}">
                <a16:creationId xmlns:a16="http://schemas.microsoft.com/office/drawing/2014/main" id="{4058872F-A9E8-C86F-6A48-96A3FED6EAAF}"/>
              </a:ext>
            </a:extLst>
          </p:cNvPr>
          <p:cNvSpPr txBox="1"/>
          <p:nvPr/>
        </p:nvSpPr>
        <p:spPr>
          <a:xfrm>
            <a:off x="6478473" y="5300611"/>
            <a:ext cx="2669407" cy="533582"/>
          </a:xfrm>
          <a:prstGeom prst="rect">
            <a:avLst/>
          </a:prstGeom>
        </p:spPr>
        <p:txBody>
          <a:bodyPr vert="horz" lIns="91440" tIns="45720" rIns="91440" bIns="45720" rtlCol="0">
            <a:normAutofit/>
          </a:bodyPr>
          <a:lstStyle/>
          <a:p>
            <a:pPr>
              <a:lnSpc>
                <a:spcPct val="90000"/>
              </a:lnSpc>
              <a:spcAft>
                <a:spcPts val="600"/>
              </a:spcAft>
            </a:pPr>
            <a:r>
              <a:rPr lang="en-US" sz="1600" dirty="0"/>
              <a:t> Level First DFD</a:t>
            </a:r>
          </a:p>
        </p:txBody>
      </p:sp>
      <p:pic>
        <p:nvPicPr>
          <p:cNvPr id="5122" name="Picture 2">
            <a:extLst>
              <a:ext uri="{FF2B5EF4-FFF2-40B4-BE49-F238E27FC236}">
                <a16:creationId xmlns:a16="http://schemas.microsoft.com/office/drawing/2014/main" id="{D6B149DB-F987-D1F5-CF07-318928B1C7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1517" y="1408922"/>
            <a:ext cx="6763059" cy="2799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55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22230-9A5E-0F9E-8C43-AB06F96970C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Sequence Diagram</a:t>
            </a:r>
          </a:p>
        </p:txBody>
      </p:sp>
      <p:pic>
        <p:nvPicPr>
          <p:cNvPr id="1026" name="Picture 2">
            <a:extLst>
              <a:ext uri="{FF2B5EF4-FFF2-40B4-BE49-F238E27FC236}">
                <a16:creationId xmlns:a16="http://schemas.microsoft.com/office/drawing/2014/main" id="{437E5BA2-ACDE-0AAD-EE81-4121797922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252094" y="643466"/>
            <a:ext cx="583114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001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4E1F7-96D4-3320-B4E6-A72EB684854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Deployment Diagram</a:t>
            </a:r>
          </a:p>
        </p:txBody>
      </p:sp>
      <p:pic>
        <p:nvPicPr>
          <p:cNvPr id="2050" name="Picture 2">
            <a:extLst>
              <a:ext uri="{FF2B5EF4-FFF2-40B4-BE49-F238E27FC236}">
                <a16:creationId xmlns:a16="http://schemas.microsoft.com/office/drawing/2014/main" id="{65D808FF-BFBA-373D-1933-FB762874BB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777316" y="2885380"/>
            <a:ext cx="6780700" cy="108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158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97017-935A-0474-EDA4-BEEAFF1893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Activity Diagram</a:t>
            </a:r>
          </a:p>
        </p:txBody>
      </p:sp>
      <p:pic>
        <p:nvPicPr>
          <p:cNvPr id="3" name="Picture 2">
            <a:extLst>
              <a:ext uri="{FF2B5EF4-FFF2-40B4-BE49-F238E27FC236}">
                <a16:creationId xmlns:a16="http://schemas.microsoft.com/office/drawing/2014/main" id="{77BFBF1C-C3A0-8046-B473-FE55381392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2062" y="127227"/>
            <a:ext cx="3802322" cy="594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340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84CBC-617A-7187-D44E-A50A7B470C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Class Diagram</a:t>
            </a:r>
            <a:endParaRPr lang="en-US" sz="3600" kern="1200">
              <a:solidFill>
                <a:srgbClr val="FFFFFF"/>
              </a:solidFill>
              <a:latin typeface="+mj-lt"/>
              <a:ea typeface="+mj-ea"/>
              <a:cs typeface="+mj-cs"/>
            </a:endParaRPr>
          </a:p>
        </p:txBody>
      </p:sp>
      <p:pic>
        <p:nvPicPr>
          <p:cNvPr id="7170" name="Picture 2">
            <a:extLst>
              <a:ext uri="{FF2B5EF4-FFF2-40B4-BE49-F238E27FC236}">
                <a16:creationId xmlns:a16="http://schemas.microsoft.com/office/drawing/2014/main" id="{CD2D6DDB-9B6F-9286-5798-266DCBAF12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27804" y="1445362"/>
            <a:ext cx="7310957" cy="420181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9087F39-7F80-B8AC-49CF-EECFF92328BC}"/>
              </a:ext>
            </a:extLst>
          </p:cNvPr>
          <p:cNvCxnSpPr/>
          <p:nvPr/>
        </p:nvCxnSpPr>
        <p:spPr>
          <a:xfrm>
            <a:off x="6202392" y="2432649"/>
            <a:ext cx="940280"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FC6B5B2A-F5CA-C66E-AFCB-1397CF3AA6A3}"/>
              </a:ext>
            </a:extLst>
          </p:cNvPr>
          <p:cNvCxnSpPr>
            <a:cxnSpLocks/>
          </p:cNvCxnSpPr>
          <p:nvPr/>
        </p:nvCxnSpPr>
        <p:spPr>
          <a:xfrm>
            <a:off x="8787441" y="2432649"/>
            <a:ext cx="8310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4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5B004A2-73E2-8CB5-A9EC-BDF0B6C7F38A}"/>
              </a:ext>
            </a:extLst>
          </p:cNvPr>
          <p:cNvSpPr/>
          <p:nvPr/>
        </p:nvSpPr>
        <p:spPr>
          <a:xfrm>
            <a:off x="4662487" y="952500"/>
            <a:ext cx="7094083" cy="956687"/>
          </a:xfrm>
          <a:prstGeom prst="rect">
            <a:avLst/>
          </a:prstGeom>
          <a:solidFill>
            <a:schemeClr val="bg2"/>
          </a:solidFill>
          <a:ln>
            <a:solidFill>
              <a:schemeClr val="bg1"/>
            </a:solidFill>
          </a:ln>
        </p:spPr>
        <p:style>
          <a:lnRef idx="1">
            <a:schemeClr val="dk1"/>
          </a:lnRef>
          <a:fillRef idx="2">
            <a:schemeClr val="dk1"/>
          </a:fillRef>
          <a:effectRef idx="1">
            <a:schemeClr val="dk1"/>
          </a:effectRef>
          <a:fontRef idx="minor">
            <a:schemeClr val="dk1"/>
          </a:fontRef>
        </p:style>
        <p:txBody>
          <a:bodyPr wrap="square" rtlCol="0" anchor="t">
            <a:normAutofit/>
          </a:bodyPr>
          <a:lstStyle/>
          <a:p>
            <a:pPr marL="285750" indent="-285750">
              <a:spcAft>
                <a:spcPts val="600"/>
              </a:spcAft>
              <a:buFont typeface="Courier New" panose="02070309020205020404" pitchFamily="49" charset="0"/>
              <a:buChar char="o"/>
            </a:pPr>
            <a:r>
              <a:rPr lang="en-IN" sz="2400" dirty="0"/>
              <a:t>To built a system which will automatically sense the entry and exit of vehicles.</a:t>
            </a:r>
          </a:p>
          <a:p>
            <a:pPr algn="ctr">
              <a:spcAft>
                <a:spcPts val="600"/>
              </a:spcAft>
            </a:pPr>
            <a:endParaRPr lang="en-IN" sz="2400" dirty="0"/>
          </a:p>
        </p:txBody>
      </p:sp>
      <p:sp>
        <p:nvSpPr>
          <p:cNvPr id="7" name="Rectangle 6">
            <a:extLst>
              <a:ext uri="{FF2B5EF4-FFF2-40B4-BE49-F238E27FC236}">
                <a16:creationId xmlns:a16="http://schemas.microsoft.com/office/drawing/2014/main" id="{61870C88-0A3F-5CFC-EB3A-1DAE24CEB6FE}"/>
              </a:ext>
            </a:extLst>
          </p:cNvPr>
          <p:cNvSpPr/>
          <p:nvPr/>
        </p:nvSpPr>
        <p:spPr>
          <a:xfrm>
            <a:off x="4662487" y="3572471"/>
            <a:ext cx="7094082" cy="1376344"/>
          </a:xfrm>
          <a:prstGeom prst="rect">
            <a:avLst/>
          </a:prstGeom>
          <a:solidFill>
            <a:schemeClr val="bg2"/>
          </a:solidFill>
          <a:ln>
            <a:solidFill>
              <a:schemeClr val="bg1"/>
            </a:solidFill>
          </a:ln>
        </p:spPr>
        <p:style>
          <a:lnRef idx="1">
            <a:schemeClr val="dk1"/>
          </a:lnRef>
          <a:fillRef idx="2">
            <a:schemeClr val="dk1"/>
          </a:fillRef>
          <a:effectRef idx="1">
            <a:schemeClr val="dk1"/>
          </a:effectRef>
          <a:fontRef idx="minor">
            <a:schemeClr val="dk1"/>
          </a:fontRef>
        </p:style>
        <p:txBody>
          <a:bodyPr wrap="square" rtlCol="0" anchor="t">
            <a:normAutofit/>
          </a:bodyPr>
          <a:lstStyle/>
          <a:p>
            <a:pPr marL="342900" indent="-342900" algn="just">
              <a:spcAft>
                <a:spcPts val="600"/>
              </a:spcAft>
              <a:buFont typeface="Courier New" panose="02070309020205020404" pitchFamily="49" charset="0"/>
              <a:buChar char="o"/>
            </a:pPr>
            <a:r>
              <a:rPr lang="en-IN" sz="2400" dirty="0"/>
              <a:t>Whenever vehicle entered into the campus the in time and the out time is noted automatically by RFID device.</a:t>
            </a:r>
          </a:p>
          <a:p>
            <a:pPr algn="ctr">
              <a:spcAft>
                <a:spcPts val="600"/>
              </a:spcAft>
            </a:pPr>
            <a:endParaRPr lang="en-IN" sz="2400" dirty="0"/>
          </a:p>
        </p:txBody>
      </p:sp>
      <p:sp>
        <p:nvSpPr>
          <p:cNvPr id="8" name="Rectangle 7">
            <a:extLst>
              <a:ext uri="{FF2B5EF4-FFF2-40B4-BE49-F238E27FC236}">
                <a16:creationId xmlns:a16="http://schemas.microsoft.com/office/drawing/2014/main" id="{EE2B479E-DA06-A0D7-BAED-2529F78048FD}"/>
              </a:ext>
            </a:extLst>
          </p:cNvPr>
          <p:cNvSpPr/>
          <p:nvPr/>
        </p:nvSpPr>
        <p:spPr>
          <a:xfrm>
            <a:off x="4662487" y="2052657"/>
            <a:ext cx="7094082" cy="1376343"/>
          </a:xfrm>
          <a:prstGeom prst="rect">
            <a:avLst/>
          </a:prstGeom>
          <a:solidFill>
            <a:schemeClr val="bg2"/>
          </a:solidFill>
          <a:ln>
            <a:solidFill>
              <a:schemeClr val="bg1"/>
            </a:solidFill>
          </a:ln>
        </p:spPr>
        <p:style>
          <a:lnRef idx="1">
            <a:schemeClr val="dk1"/>
          </a:lnRef>
          <a:fillRef idx="2">
            <a:schemeClr val="dk1"/>
          </a:fillRef>
          <a:effectRef idx="1">
            <a:schemeClr val="dk1"/>
          </a:effectRef>
          <a:fontRef idx="minor">
            <a:schemeClr val="dk1"/>
          </a:fontRef>
        </p:style>
        <p:txBody>
          <a:bodyPr wrap="square" rtlCol="0" anchor="t">
            <a:normAutofit/>
          </a:bodyPr>
          <a:lstStyle/>
          <a:p>
            <a:pPr marL="342900" indent="-342900" algn="just">
              <a:spcAft>
                <a:spcPts val="600"/>
              </a:spcAft>
              <a:buFont typeface="Courier New" panose="02070309020205020404" pitchFamily="49" charset="0"/>
              <a:buChar char="o"/>
            </a:pPr>
            <a:r>
              <a:rPr lang="en-IN" sz="2400" dirty="0"/>
              <a:t>Monitoring can be done easily administrator can easily generate the reports and verify the owner of the vehicle </a:t>
            </a:r>
          </a:p>
          <a:p>
            <a:pPr algn="ctr">
              <a:spcAft>
                <a:spcPts val="600"/>
              </a:spcAft>
            </a:pPr>
            <a:endParaRPr lang="en-IN" sz="2400" dirty="0"/>
          </a:p>
        </p:txBody>
      </p:sp>
      <p:sp>
        <p:nvSpPr>
          <p:cNvPr id="2" name="Title 1"/>
          <p:cNvSpPr>
            <a:spLocks noGrp="1"/>
          </p:cNvSpPr>
          <p:nvPr>
            <p:ph type="ctrTitle"/>
          </p:nvPr>
        </p:nvSpPr>
        <p:spPr>
          <a:xfrm>
            <a:off x="966952" y="1204108"/>
            <a:ext cx="2669406" cy="1781175"/>
          </a:xfrm>
        </p:spPr>
        <p:txBody>
          <a:bodyPr vert="horz" lIns="91440" tIns="45720" rIns="91440" bIns="45720" rtlCol="0" anchor="ctr">
            <a:normAutofit/>
          </a:bodyPr>
          <a:lstStyle/>
          <a:p>
            <a:pPr algn="l"/>
            <a:r>
              <a:rPr lang="en-US" sz="3200" b="1" kern="1200" dirty="0">
                <a:solidFill>
                  <a:srgbClr val="FFFFFF"/>
                </a:solidFill>
                <a:latin typeface="+mj-lt"/>
                <a:ea typeface="+mj-ea"/>
                <a:cs typeface="+mj-cs"/>
              </a:rPr>
              <a:t>Introduction</a:t>
            </a:r>
          </a:p>
        </p:txBody>
      </p:sp>
    </p:spTree>
    <p:extLst>
      <p:ext uri="{BB962C8B-B14F-4D97-AF65-F5344CB8AC3E}">
        <p14:creationId xmlns:p14="http://schemas.microsoft.com/office/powerpoint/2010/main" val="1231999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E098-7542-E527-2FB9-661A8972BB2C}"/>
              </a:ext>
            </a:extLst>
          </p:cNvPr>
          <p:cNvSpPr>
            <a:spLocks noGrp="1"/>
          </p:cNvSpPr>
          <p:nvPr>
            <p:ph type="title"/>
          </p:nvPr>
        </p:nvSpPr>
        <p:spPr>
          <a:xfrm>
            <a:off x="838200" y="299811"/>
            <a:ext cx="3340510" cy="1325563"/>
          </a:xfrm>
        </p:spPr>
        <p:txBody>
          <a:bodyPr/>
          <a:lstStyle/>
          <a:p>
            <a:r>
              <a:rPr lang="en-IN" b="1" dirty="0">
                <a:latin typeface="Times New Roman" panose="02020603050405020304" pitchFamily="18" charset="0"/>
                <a:cs typeface="Times New Roman" panose="02020603050405020304" pitchFamily="18" charset="0"/>
              </a:rPr>
              <a:t>Algorithms</a:t>
            </a:r>
            <a:endParaRPr lang="en-IN" dirty="0"/>
          </a:p>
        </p:txBody>
      </p:sp>
      <p:sp>
        <p:nvSpPr>
          <p:cNvPr id="3" name="Content Placeholder 2">
            <a:extLst>
              <a:ext uri="{FF2B5EF4-FFF2-40B4-BE49-F238E27FC236}">
                <a16:creationId xmlns:a16="http://schemas.microsoft.com/office/drawing/2014/main" id="{84F587B6-BDD7-4101-6BE7-FF045BFC28EC}"/>
              </a:ext>
            </a:extLst>
          </p:cNvPr>
          <p:cNvSpPr>
            <a:spLocks noGrp="1"/>
          </p:cNvSpPr>
          <p:nvPr>
            <p:ph idx="1"/>
          </p:nvPr>
        </p:nvSpPr>
        <p:spPr>
          <a:xfrm>
            <a:off x="838200" y="1777768"/>
            <a:ext cx="10515600" cy="4351338"/>
          </a:xfrm>
        </p:spPr>
        <p:txBody>
          <a:bodyPr>
            <a:normAutofit fontScale="92500" lnSpcReduction="20000"/>
          </a:bodyPr>
          <a:lstStyle/>
          <a:p>
            <a:pPr algn="just">
              <a:lnSpc>
                <a:spcPct val="110000"/>
              </a:lnSpc>
            </a:pPr>
            <a:r>
              <a:rPr lang="en-US" b="0" i="0" dirty="0">
                <a:solidFill>
                  <a:srgbClr val="161616"/>
                </a:solidFill>
                <a:effectLst/>
              </a:rPr>
              <a:t>A decision tree is a non-parametric supervised learning algorithm, which is utilized for both classification and regression tasks. It has a hierarchical, tree structure, which consists of a root node, branches, internal nodes and leaf nodes.</a:t>
            </a:r>
          </a:p>
          <a:p>
            <a:pPr algn="just">
              <a:lnSpc>
                <a:spcPct val="110000"/>
              </a:lnSpc>
            </a:pPr>
            <a:r>
              <a:rPr lang="en-US" b="0" i="0" dirty="0">
                <a:solidFill>
                  <a:srgbClr val="161616"/>
                </a:solidFill>
                <a:effectLst/>
              </a:rPr>
              <a:t>Decision tree learning employs a divide and conquer strategy by conducting a greedy search to identify the optimal split points within a tree. This process of splitting is then repeated in a top-down, recursive manner until all, or the majority of records have been classified under specific class labels. Whether or not all data points are classified as homogenous sets is largely dependent on the complexity of the decision tree.</a:t>
            </a:r>
            <a:endParaRPr lang="en-IN" dirty="0"/>
          </a:p>
        </p:txBody>
      </p:sp>
    </p:spTree>
    <p:extLst>
      <p:ext uri="{BB962C8B-B14F-4D97-AF65-F5344CB8AC3E}">
        <p14:creationId xmlns:p14="http://schemas.microsoft.com/office/powerpoint/2010/main" val="3189792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182B-21CB-E635-3D1B-FDD722EB6F65}"/>
              </a:ext>
            </a:extLst>
          </p:cNvPr>
          <p:cNvSpPr>
            <a:spLocks noGrp="1"/>
          </p:cNvSpPr>
          <p:nvPr>
            <p:ph type="title"/>
          </p:nvPr>
        </p:nvSpPr>
        <p:spPr>
          <a:xfrm>
            <a:off x="838200" y="271819"/>
            <a:ext cx="7251441" cy="1325563"/>
          </a:xfrm>
        </p:spPr>
        <p:txBody>
          <a:bodyPr/>
          <a:lstStyle/>
          <a:p>
            <a:r>
              <a:rPr lang="en-IN" b="1" dirty="0">
                <a:latin typeface="Times New Roman" panose="02020603050405020304" pitchFamily="18" charset="0"/>
                <a:cs typeface="Times New Roman" panose="02020603050405020304" pitchFamily="18" charset="0"/>
              </a:rPr>
              <a:t>Algorithms</a:t>
            </a:r>
            <a:endParaRPr lang="en-IN" dirty="0"/>
          </a:p>
        </p:txBody>
      </p:sp>
      <p:sp>
        <p:nvSpPr>
          <p:cNvPr id="3" name="Content Placeholder 2">
            <a:extLst>
              <a:ext uri="{FF2B5EF4-FFF2-40B4-BE49-F238E27FC236}">
                <a16:creationId xmlns:a16="http://schemas.microsoft.com/office/drawing/2014/main" id="{A85FEF20-7E5F-6C6D-8D01-44C63B883EB6}"/>
              </a:ext>
            </a:extLst>
          </p:cNvPr>
          <p:cNvSpPr>
            <a:spLocks noGrp="1"/>
          </p:cNvSpPr>
          <p:nvPr>
            <p:ph idx="1"/>
          </p:nvPr>
        </p:nvSpPr>
        <p:spPr/>
        <p:txBody>
          <a:bodyPr/>
          <a:lstStyle/>
          <a:p>
            <a:pPr algn="just">
              <a:lnSpc>
                <a:spcPct val="100000"/>
              </a:lnSpc>
            </a:pPr>
            <a:r>
              <a:rPr lang="en-US" i="0" dirty="0">
                <a:effectLst/>
              </a:rPr>
              <a:t>When it comes to parking, authorities can use this application by installing a system of surveillance cameras in parking lots by using machine vision. These cameras can collect information on parked cars and empty parking bays. Machine vision is also useful for detecting vehicle is park or not in parking slot.</a:t>
            </a:r>
            <a:endParaRPr lang="en-IN" dirty="0"/>
          </a:p>
        </p:txBody>
      </p:sp>
    </p:spTree>
    <p:extLst>
      <p:ext uri="{BB962C8B-B14F-4D97-AF65-F5344CB8AC3E}">
        <p14:creationId xmlns:p14="http://schemas.microsoft.com/office/powerpoint/2010/main" val="1850278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4BBE-6FED-8E33-9A16-FDA51F654E83}"/>
              </a:ext>
            </a:extLst>
          </p:cNvPr>
          <p:cNvSpPr>
            <a:spLocks noGrp="1"/>
          </p:cNvSpPr>
          <p:nvPr>
            <p:ph type="title"/>
          </p:nvPr>
        </p:nvSpPr>
        <p:spPr>
          <a:xfrm>
            <a:off x="838200" y="365125"/>
            <a:ext cx="3621833" cy="1325563"/>
          </a:xfrm>
        </p:spPr>
        <p:txBody>
          <a:bodyPr/>
          <a:lstStyle/>
          <a:p>
            <a:r>
              <a:rPr lang="en-IN" b="1" dirty="0">
                <a:latin typeface="Times New Roman" panose="02020603050405020304" pitchFamily="18" charset="0"/>
                <a:cs typeface="Times New Roman" panose="02020603050405020304" pitchFamily="18" charset="0"/>
              </a:rPr>
              <a:t>Advantages </a:t>
            </a:r>
            <a:endParaRPr lang="en-IN" dirty="0"/>
          </a:p>
        </p:txBody>
      </p:sp>
      <p:sp>
        <p:nvSpPr>
          <p:cNvPr id="5" name="TextBox 4">
            <a:extLst>
              <a:ext uri="{FF2B5EF4-FFF2-40B4-BE49-F238E27FC236}">
                <a16:creationId xmlns:a16="http://schemas.microsoft.com/office/drawing/2014/main" id="{436E2C43-4F62-1A82-89E0-465BDE614B68}"/>
              </a:ext>
            </a:extLst>
          </p:cNvPr>
          <p:cNvSpPr txBox="1"/>
          <p:nvPr/>
        </p:nvSpPr>
        <p:spPr>
          <a:xfrm>
            <a:off x="1285292" y="2050015"/>
            <a:ext cx="8129296" cy="211852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IN" b="0" i="0" dirty="0">
                <a:effectLst/>
                <a:latin typeface="arial" panose="020B0604020202020204" pitchFamily="34" charset="0"/>
              </a:rPr>
              <a:t>Our project provide more in-depth management information .</a:t>
            </a:r>
          </a:p>
          <a:p>
            <a:pPr marL="285750" indent="-285750" algn="l">
              <a:lnSpc>
                <a:spcPct val="150000"/>
              </a:lnSpc>
              <a:buFont typeface="Arial" panose="020B0604020202020204" pitchFamily="34" charset="0"/>
              <a:buChar char="•"/>
            </a:pPr>
            <a:r>
              <a:rPr lang="en-US" b="0" i="0" dirty="0">
                <a:effectLst/>
                <a:latin typeface="arial" panose="020B0604020202020204" pitchFamily="34" charset="0"/>
              </a:rPr>
              <a:t>Saving time and money through automation.</a:t>
            </a:r>
          </a:p>
          <a:p>
            <a:pPr marL="285750" indent="-285750" algn="l">
              <a:lnSpc>
                <a:spcPct val="150000"/>
              </a:lnSpc>
              <a:buFont typeface="Arial" panose="020B0604020202020204" pitchFamily="34" charset="0"/>
              <a:buChar char="•"/>
            </a:pPr>
            <a:r>
              <a:rPr lang="en-US" dirty="0">
                <a:latin typeface="arial" panose="020B0604020202020204" pitchFamily="34" charset="0"/>
              </a:rPr>
              <a:t>Exact count of parking slots that are available.</a:t>
            </a:r>
          </a:p>
          <a:p>
            <a:pPr marL="285750" indent="-285750" algn="l">
              <a:lnSpc>
                <a:spcPct val="150000"/>
              </a:lnSpc>
              <a:buFont typeface="Arial" panose="020B0604020202020204" pitchFamily="34" charset="0"/>
              <a:buChar char="•"/>
            </a:pPr>
            <a:r>
              <a:rPr lang="en-US" dirty="0">
                <a:latin typeface="arial" panose="020B0604020202020204" pitchFamily="34" charset="0"/>
              </a:rPr>
              <a:t>Tracking of vehicle data that are entering and leaving the campus which will provide security  </a:t>
            </a:r>
            <a:endParaRPr lang="en-IN" dirty="0">
              <a:latin typeface="arial" panose="020B0604020202020204" pitchFamily="34" charset="0"/>
            </a:endParaRPr>
          </a:p>
        </p:txBody>
      </p:sp>
    </p:spTree>
    <p:extLst>
      <p:ext uri="{BB962C8B-B14F-4D97-AF65-F5344CB8AC3E}">
        <p14:creationId xmlns:p14="http://schemas.microsoft.com/office/powerpoint/2010/main" val="674487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E2F6-DC5F-68F3-2A4B-9A3DCAFED57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Limitations</a:t>
            </a:r>
            <a:endParaRPr lang="en-IN" dirty="0"/>
          </a:p>
        </p:txBody>
      </p:sp>
      <p:sp>
        <p:nvSpPr>
          <p:cNvPr id="3" name="Content Placeholder 2">
            <a:extLst>
              <a:ext uri="{FF2B5EF4-FFF2-40B4-BE49-F238E27FC236}">
                <a16:creationId xmlns:a16="http://schemas.microsoft.com/office/drawing/2014/main" id="{09C4EBF4-FAD6-07E7-EDD1-42AE3B0E95F3}"/>
              </a:ext>
            </a:extLst>
          </p:cNvPr>
          <p:cNvSpPr>
            <a:spLocks noGrp="1"/>
          </p:cNvSpPr>
          <p:nvPr>
            <p:ph idx="1"/>
          </p:nvPr>
        </p:nvSpPr>
        <p:spPr/>
        <p:txBody>
          <a:bodyPr/>
          <a:lstStyle/>
          <a:p>
            <a:pPr>
              <a:lnSpc>
                <a:spcPct val="150000"/>
              </a:lnSpc>
            </a:pPr>
            <a:r>
              <a:rPr lang="en-IN" dirty="0"/>
              <a:t>As we are using cheap RFID reader, so the range of RFID reader is short.</a:t>
            </a:r>
          </a:p>
          <a:p>
            <a:pPr>
              <a:lnSpc>
                <a:spcPct val="150000"/>
              </a:lnSpc>
              <a:spcAft>
                <a:spcPts val="600"/>
              </a:spcAft>
            </a:pPr>
            <a:r>
              <a:rPr lang="en-US" dirty="0">
                <a:solidFill>
                  <a:schemeClr val="tx1"/>
                </a:solidFill>
              </a:rPr>
              <a:t>RFID tags falling of from vehicles can cause his entry to be denied.</a:t>
            </a:r>
          </a:p>
          <a:p>
            <a:pPr>
              <a:lnSpc>
                <a:spcPct val="150000"/>
              </a:lnSpc>
            </a:pPr>
            <a:r>
              <a:rPr lang="en-US" dirty="0">
                <a:solidFill>
                  <a:schemeClr val="tx1"/>
                </a:solidFill>
              </a:rPr>
              <a:t>RFID tags collision happens when two or more tags reflects their signals to the reader at the same time.</a:t>
            </a:r>
          </a:p>
          <a:p>
            <a:endParaRPr lang="en-US" dirty="0">
              <a:solidFill>
                <a:schemeClr val="tx1"/>
              </a:solidFill>
            </a:endParaRPr>
          </a:p>
          <a:p>
            <a:endParaRPr lang="en-IN" dirty="0"/>
          </a:p>
        </p:txBody>
      </p:sp>
    </p:spTree>
    <p:extLst>
      <p:ext uri="{BB962C8B-B14F-4D97-AF65-F5344CB8AC3E}">
        <p14:creationId xmlns:p14="http://schemas.microsoft.com/office/powerpoint/2010/main" val="430164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DA265B3-A7A0-B19E-8EE5-BF5B1375BAEE}"/>
              </a:ext>
            </a:extLst>
          </p:cNvPr>
          <p:cNvSpPr txBox="1"/>
          <p:nvPr/>
        </p:nvSpPr>
        <p:spPr>
          <a:xfrm>
            <a:off x="4776788" y="642938"/>
            <a:ext cx="6780213" cy="1879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dirty="0">
                <a:latin typeface="Times New Roman"/>
                <a:cs typeface="Times New Roman"/>
              </a:rPr>
              <a:t>Stakeholders are individuals or groups of people within an organization who have a vested interest in an implementation software project’s outcome and/or whose support is required to launch such a project, drive it forward to a successful conclusion and ensure that the product is utilized to its fullest extent. Following are the stakeholders of our project</a:t>
            </a:r>
          </a:p>
        </p:txBody>
      </p:sp>
      <p:sp>
        <p:nvSpPr>
          <p:cNvPr id="4" name="Rectangle 3">
            <a:extLst>
              <a:ext uri="{FF2B5EF4-FFF2-40B4-BE49-F238E27FC236}">
                <a16:creationId xmlns:a16="http://schemas.microsoft.com/office/drawing/2014/main" id="{CC9AFECB-2F39-9F33-81DA-B42E5A5B2CBB}"/>
              </a:ext>
            </a:extLst>
          </p:cNvPr>
          <p:cNvSpPr/>
          <p:nvPr/>
        </p:nvSpPr>
        <p:spPr>
          <a:xfrm>
            <a:off x="4776788" y="2522136"/>
            <a:ext cx="6780213" cy="1298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90000"/>
              </a:lnSpc>
              <a:spcAft>
                <a:spcPts val="600"/>
              </a:spcAft>
              <a:buFont typeface="Arial" panose="020B0604020202020204" pitchFamily="34" charset="0"/>
              <a:buChar char="•"/>
            </a:pPr>
            <a:r>
              <a:rPr lang="en-US" sz="2000" u="sng" dirty="0">
                <a:solidFill>
                  <a:schemeClr val="tx1"/>
                </a:solidFill>
                <a:latin typeface="Times New Roman"/>
                <a:cs typeface="Times New Roman"/>
              </a:rPr>
              <a:t>Teaching, non-teaching staff and faculty </a:t>
            </a:r>
            <a:r>
              <a:rPr lang="en-US" sz="2000" dirty="0">
                <a:solidFill>
                  <a:schemeClr val="tx1"/>
                </a:solidFill>
                <a:latin typeface="Times New Roman"/>
                <a:cs typeface="Times New Roman"/>
              </a:rPr>
              <a:t>: Staff is responsible for overall filling of data and is one of the important user of the website. As all the entries regarding to the curriculum will be filled by them.</a:t>
            </a:r>
          </a:p>
        </p:txBody>
      </p:sp>
      <p:sp>
        <p:nvSpPr>
          <p:cNvPr id="3" name="Rectangle 2">
            <a:extLst>
              <a:ext uri="{FF2B5EF4-FFF2-40B4-BE49-F238E27FC236}">
                <a16:creationId xmlns:a16="http://schemas.microsoft.com/office/drawing/2014/main" id="{9333B573-9EE5-D885-C41A-D814CA119093}"/>
              </a:ext>
            </a:extLst>
          </p:cNvPr>
          <p:cNvSpPr/>
          <p:nvPr/>
        </p:nvSpPr>
        <p:spPr>
          <a:xfrm>
            <a:off x="4776788" y="3848884"/>
            <a:ext cx="6780213" cy="18478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90000"/>
              </a:lnSpc>
              <a:spcAft>
                <a:spcPts val="600"/>
              </a:spcAft>
              <a:buFont typeface="Arial" panose="020B0604020202020204" pitchFamily="34" charset="0"/>
              <a:buChar char="•"/>
            </a:pPr>
            <a:r>
              <a:rPr lang="en-US" sz="2000" u="sng">
                <a:solidFill>
                  <a:schemeClr val="tx1"/>
                </a:solidFill>
                <a:latin typeface="Times New Roman"/>
                <a:cs typeface="Times New Roman"/>
              </a:rPr>
              <a:t>Students and parents</a:t>
            </a:r>
            <a:r>
              <a:rPr lang="en-US" sz="2000">
                <a:solidFill>
                  <a:schemeClr val="tx1"/>
                </a:solidFill>
                <a:latin typeface="Times New Roman"/>
                <a:cs typeface="Times New Roman"/>
              </a:rPr>
              <a:t>: </a:t>
            </a:r>
            <a:r>
              <a:rPr lang="en-US" sz="2000">
                <a:solidFill>
                  <a:schemeClr val="tx1"/>
                </a:solidFill>
                <a:latin typeface="Times New Roman"/>
                <a:ea typeface="+mn-lt"/>
                <a:cs typeface="Times New Roman"/>
              </a:rPr>
              <a:t>S</a:t>
            </a:r>
            <a:r>
              <a:rPr lang="en-US" sz="2000">
                <a:solidFill>
                  <a:schemeClr val="tx1"/>
                </a:solidFill>
                <a:latin typeface="Times New Roman"/>
                <a:ea typeface="+mn-lt"/>
                <a:cs typeface="+mn-lt"/>
              </a:rPr>
              <a:t>tudents are the most important stakeholders; quality of the academic staff and study programs are the most important elements in ensuring quality of higher education and student are responsible for taking the usage of this system and website for their educational purpose.</a:t>
            </a:r>
            <a:endParaRPr lang="en-US" sz="2000">
              <a:solidFill>
                <a:schemeClr val="tx1"/>
              </a:solidFill>
              <a:latin typeface="Times New Roman"/>
              <a:cs typeface="Times New Roman"/>
            </a:endParaRPr>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rgbClr val="FFFFFF"/>
                </a:solidFill>
                <a:latin typeface="+mj-lt"/>
                <a:ea typeface="+mj-ea"/>
                <a:cs typeface="+mj-cs"/>
              </a:rPr>
              <a:t>Stakeholders</a:t>
            </a:r>
          </a:p>
        </p:txBody>
      </p:sp>
    </p:spTree>
    <p:extLst>
      <p:ext uri="{BB962C8B-B14F-4D97-AF65-F5344CB8AC3E}">
        <p14:creationId xmlns:p14="http://schemas.microsoft.com/office/powerpoint/2010/main" val="462907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75E2-047E-AA9B-0607-C19B40183154}"/>
              </a:ext>
            </a:extLst>
          </p:cNvPr>
          <p:cNvSpPr>
            <a:spLocks noGrp="1"/>
          </p:cNvSpPr>
          <p:nvPr>
            <p:ph type="title"/>
          </p:nvPr>
        </p:nvSpPr>
        <p:spPr>
          <a:xfrm>
            <a:off x="838200" y="365125"/>
            <a:ext cx="3696478" cy="1325563"/>
          </a:xfrm>
        </p:spPr>
        <p:txBody>
          <a:bodyPr/>
          <a:lstStyle/>
          <a:p>
            <a:r>
              <a:rPr lang="en-IN"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0D07CCF6-7E81-7B37-02F0-E1E87646F7E4}"/>
              </a:ext>
            </a:extLst>
          </p:cNvPr>
          <p:cNvSpPr>
            <a:spLocks noGrp="1"/>
          </p:cNvSpPr>
          <p:nvPr>
            <p:ph idx="1"/>
          </p:nvPr>
        </p:nvSpPr>
        <p:spPr>
          <a:xfrm>
            <a:off x="838200" y="1690688"/>
            <a:ext cx="10515600" cy="4351338"/>
          </a:xfrm>
        </p:spPr>
        <p:txBody>
          <a:bodyPr>
            <a:normAutofit fontScale="85000" lnSpcReduction="20000"/>
          </a:bodyPr>
          <a:lstStyle/>
          <a:p>
            <a:pPr marL="0" indent="0">
              <a:lnSpc>
                <a:spcPct val="160000"/>
              </a:lnSpc>
              <a:buNone/>
            </a:pPr>
            <a:r>
              <a:rPr lang="en-US" sz="2400" dirty="0"/>
              <a:t>The work was aimed at proposing efficient, fast, simple and hardware friendly vehicle Number plate recognition system. The two modules of the project namely number plate recognition system (NPRS) and Radio Frequency Identification (RFID) have been individually gathered. Both the modules working parallel. Due to its expansive application area, both academic and commercial world’s number plate recognition systems have received more attention. Induced in an authentic time NPRS implementation techniques and algorithms for exploring possible. There are different ways to achieve results even if, at the time of execution of the selection algorithm plays a supreme role. On the consequence, some image enhancement, optimization and segmentation approaches were used through the experiments. NPR vehicle identification system very fast and accurate results can create.</a:t>
            </a:r>
            <a:endParaRPr lang="en-IN" sz="2400" dirty="0"/>
          </a:p>
        </p:txBody>
      </p:sp>
    </p:spTree>
    <p:extLst>
      <p:ext uri="{BB962C8B-B14F-4D97-AF65-F5344CB8AC3E}">
        <p14:creationId xmlns:p14="http://schemas.microsoft.com/office/powerpoint/2010/main" val="3013251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779E-8E58-03AB-27CD-98955D3CCE99}"/>
              </a:ext>
            </a:extLst>
          </p:cNvPr>
          <p:cNvSpPr>
            <a:spLocks noGrp="1"/>
          </p:cNvSpPr>
          <p:nvPr>
            <p:ph type="title"/>
          </p:nvPr>
        </p:nvSpPr>
        <p:spPr>
          <a:xfrm>
            <a:off x="679579" y="243827"/>
            <a:ext cx="4032380" cy="1325563"/>
          </a:xfrm>
        </p:spPr>
        <p:txBody>
          <a:bodyPr/>
          <a:lstStyle/>
          <a:p>
            <a:r>
              <a:rPr lang="en-IN" b="1"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27946AFA-B785-9DD8-4B45-EF3981A0B802}"/>
              </a:ext>
            </a:extLst>
          </p:cNvPr>
          <p:cNvSpPr>
            <a:spLocks noGrp="1"/>
          </p:cNvSpPr>
          <p:nvPr>
            <p:ph idx="1"/>
          </p:nvPr>
        </p:nvSpPr>
        <p:spPr/>
        <p:txBody>
          <a:bodyPr>
            <a:noAutofit/>
          </a:bodyPr>
          <a:lstStyle/>
          <a:p>
            <a:pPr marL="457200" indent="-457200">
              <a:buFont typeface="+mj-lt"/>
              <a:buAutoNum type="arabicPeriod"/>
            </a:pPr>
            <a:r>
              <a:rPr lang="en-IN" sz="2000" dirty="0" err="1"/>
              <a:t>B.Waraich</a:t>
            </a:r>
            <a:r>
              <a:rPr lang="en-IN" sz="2000" dirty="0"/>
              <a:t>, RFID-Based Automated Vehicle parking system. </a:t>
            </a:r>
          </a:p>
          <a:p>
            <a:pPr marL="457200" indent="-457200">
              <a:buFont typeface="+mj-lt"/>
              <a:buAutoNum type="arabicPeriod"/>
            </a:pPr>
            <a:r>
              <a:rPr lang="en-IN" sz="2000" dirty="0"/>
              <a:t>P Joshi, M.R Khan and L </a:t>
            </a:r>
            <a:r>
              <a:rPr lang="en-IN" sz="2000" dirty="0" err="1"/>
              <a:t>Motiwalla</a:t>
            </a:r>
            <a:r>
              <a:rPr lang="en-IN" sz="2000" dirty="0"/>
              <a:t>, Global Review of Parking Management System and Strategies. Volume 2, Issue 6, June-2011 1 ISSN 2279-5141.</a:t>
            </a:r>
          </a:p>
          <a:p>
            <a:pPr marL="457200" indent="-457200">
              <a:buFont typeface="+mj-lt"/>
              <a:buAutoNum type="arabicPeriod"/>
            </a:pPr>
            <a:r>
              <a:rPr lang="en-IN" sz="2000" dirty="0"/>
              <a:t>Duan, T. D., Du, T. H., Phuoc, T. V., &amp; Hoang, N. V. (2005, February). Building an automatic vehicle license plate recognition system. In Proc. Int. Conf. </a:t>
            </a:r>
            <a:r>
              <a:rPr lang="en-IN" sz="2000" dirty="0" err="1"/>
              <a:t>Comput</a:t>
            </a:r>
            <a:r>
              <a:rPr lang="en-IN" sz="2000" dirty="0"/>
              <a:t>. Sci. RIVF.</a:t>
            </a:r>
          </a:p>
          <a:p>
            <a:pPr marL="457200" indent="-457200">
              <a:buFont typeface="+mj-lt"/>
              <a:buAutoNum type="arabicPeriod"/>
            </a:pPr>
            <a:r>
              <a:rPr lang="en-US" sz="2000" dirty="0"/>
              <a:t>D. Henrici, RFID Security and Privacy: Concepts, Protocols, and Architectures. Springer Science Business Media, 2008, pp. 9-15. [2] F. N. R. Center, Introduction to the </a:t>
            </a:r>
            <a:r>
              <a:rPr lang="en-US" sz="2000" dirty="0" err="1"/>
              <a:t>rfid</a:t>
            </a:r>
            <a:r>
              <a:rPr lang="en-US" sz="2000" dirty="0"/>
              <a:t>.</a:t>
            </a:r>
          </a:p>
          <a:p>
            <a:pPr marL="457200" indent="-457200">
              <a:buFont typeface="+mj-lt"/>
              <a:buAutoNum type="arabicPeriod"/>
            </a:pPr>
            <a:r>
              <a:rPr lang="en-IN" sz="2000" dirty="0"/>
              <a:t>A.A </a:t>
            </a:r>
            <a:r>
              <a:rPr lang="en-IN" sz="2000" dirty="0" err="1"/>
              <a:t>Kamble</a:t>
            </a:r>
            <a:r>
              <a:rPr lang="en-IN" sz="2000" dirty="0"/>
              <a:t> and A </a:t>
            </a:r>
            <a:r>
              <a:rPr lang="en-IN" sz="2000" dirty="0" err="1"/>
              <a:t>Dehankar</a:t>
            </a:r>
            <a:r>
              <a:rPr lang="en-IN" sz="2000" dirty="0"/>
              <a:t> Review on Automatic Car Parking Indicator System, </a:t>
            </a:r>
            <a:r>
              <a:rPr lang="en-IN" sz="2000" dirty="0" err="1"/>
              <a:t>InTernational</a:t>
            </a:r>
            <a:r>
              <a:rPr lang="en-IN" sz="2000" dirty="0"/>
              <a:t> Journal on recent and innovation trends in computing and communication, Vol 3 no.4 pp 2158-2161. </a:t>
            </a:r>
          </a:p>
          <a:p>
            <a:pPr marL="457200" indent="-457200">
              <a:buFont typeface="+mj-lt"/>
              <a:buAutoNum type="arabicPeriod"/>
            </a:pPr>
            <a:r>
              <a:rPr lang="en-IN" sz="2000" dirty="0"/>
              <a:t>K </a:t>
            </a:r>
            <a:r>
              <a:rPr lang="en-IN" sz="2000" dirty="0" err="1"/>
              <a:t>Sushma,P</a:t>
            </a:r>
            <a:r>
              <a:rPr lang="en-IN" sz="2000" dirty="0"/>
              <a:t> </a:t>
            </a:r>
            <a:r>
              <a:rPr lang="en-IN" sz="2000" dirty="0" err="1"/>
              <a:t>Raveendra</a:t>
            </a:r>
            <a:r>
              <a:rPr lang="en-IN" sz="2000" dirty="0"/>
              <a:t> Babu and </a:t>
            </a:r>
            <a:r>
              <a:rPr lang="en-IN" sz="2000" dirty="0" err="1"/>
              <a:t>J.Nageshwara</a:t>
            </a:r>
            <a:r>
              <a:rPr lang="en-IN" sz="2000" dirty="0"/>
              <a:t> Reddy, Reservation Based Vehicle Parking System using GSM and RFID Technology, International Journal of Engineering Research and Applications </a:t>
            </a:r>
          </a:p>
        </p:txBody>
      </p:sp>
    </p:spTree>
    <p:extLst>
      <p:ext uri="{BB962C8B-B14F-4D97-AF65-F5344CB8AC3E}">
        <p14:creationId xmlns:p14="http://schemas.microsoft.com/office/powerpoint/2010/main" val="1846357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19E1-1BCA-2496-74B1-5E03B0319F92}"/>
              </a:ext>
            </a:extLst>
          </p:cNvPr>
          <p:cNvSpPr>
            <a:spLocks noGrp="1"/>
          </p:cNvSpPr>
          <p:nvPr>
            <p:ph type="title"/>
          </p:nvPr>
        </p:nvSpPr>
        <p:spPr>
          <a:xfrm>
            <a:off x="2883648" y="2794770"/>
            <a:ext cx="7009948" cy="1528354"/>
          </a:xfrm>
        </p:spPr>
        <p:txBody>
          <a:bodyPr vert="horz" lIns="91440" tIns="45720" rIns="91440" bIns="45720" rtlCol="0" anchor="t">
            <a:normAutofit/>
          </a:bodyPr>
          <a:lstStyle/>
          <a:p>
            <a:r>
              <a:rPr lang="en-US" sz="6600" dirty="0"/>
              <a:t>THANK YOU!!</a:t>
            </a:r>
          </a:p>
        </p:txBody>
      </p:sp>
    </p:spTree>
    <p:extLst>
      <p:ext uri="{BB962C8B-B14F-4D97-AF65-F5344CB8AC3E}">
        <p14:creationId xmlns:p14="http://schemas.microsoft.com/office/powerpoint/2010/main" val="720798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A9AD-C6EB-9B53-8EE4-94B58DF900A6}"/>
              </a:ext>
            </a:extLst>
          </p:cNvPr>
          <p:cNvSpPr>
            <a:spLocks noGrp="1"/>
          </p:cNvSpPr>
          <p:nvPr>
            <p:ph type="title"/>
          </p:nvPr>
        </p:nvSpPr>
        <p:spPr>
          <a:xfrm>
            <a:off x="418323" y="113071"/>
            <a:ext cx="10515600" cy="742335"/>
          </a:xfrm>
        </p:spPr>
        <p:txBody>
          <a:bodyPr/>
          <a:lstStyle/>
          <a:p>
            <a:r>
              <a:rPr lang="en-IN" b="1"/>
              <a:t>Mathematical Model</a:t>
            </a:r>
            <a:endParaRPr lang="en-IN" b="1" dirty="0"/>
          </a:p>
        </p:txBody>
      </p:sp>
      <p:sp>
        <p:nvSpPr>
          <p:cNvPr id="3" name="Content Placeholder 2">
            <a:extLst>
              <a:ext uri="{FF2B5EF4-FFF2-40B4-BE49-F238E27FC236}">
                <a16:creationId xmlns:a16="http://schemas.microsoft.com/office/drawing/2014/main" id="{9E0096BD-1266-D2F9-F776-D3526288813F}"/>
              </a:ext>
            </a:extLst>
          </p:cNvPr>
          <p:cNvSpPr>
            <a:spLocks noGrp="1"/>
          </p:cNvSpPr>
          <p:nvPr>
            <p:ph idx="1"/>
          </p:nvPr>
        </p:nvSpPr>
        <p:spPr>
          <a:xfrm>
            <a:off x="597109" y="1076467"/>
            <a:ext cx="10515600" cy="5545558"/>
          </a:xfrm>
        </p:spPr>
        <p:txBody>
          <a:bodyPr>
            <a:normAutofit fontScale="92500" lnSpcReduction="20000"/>
          </a:bodyPr>
          <a:lstStyle/>
          <a:p>
            <a:pPr marL="0" indent="0">
              <a:buNone/>
            </a:pPr>
            <a:r>
              <a:rPr lang="en-IN" sz="1600" dirty="0"/>
              <a:t>i = {i1,i2,i3…in}</a:t>
            </a:r>
          </a:p>
          <a:p>
            <a:pPr marL="0" indent="0">
              <a:buNone/>
            </a:pPr>
            <a:r>
              <a:rPr lang="en-IN" sz="1600" dirty="0"/>
              <a:t>Where I is set of inputs</a:t>
            </a:r>
          </a:p>
          <a:p>
            <a:pPr marL="0" indent="0">
              <a:buNone/>
            </a:pPr>
            <a:r>
              <a:rPr lang="en-IN" sz="1600" dirty="0"/>
              <a:t>i1 = Vehicle Registration </a:t>
            </a:r>
          </a:p>
          <a:p>
            <a:pPr marL="0" indent="0">
              <a:buNone/>
            </a:pPr>
            <a:r>
              <a:rPr lang="en-IN" sz="1600" dirty="0"/>
              <a:t>i2 = User login</a:t>
            </a:r>
          </a:p>
          <a:p>
            <a:pPr marL="0" indent="0">
              <a:buNone/>
            </a:pPr>
            <a:r>
              <a:rPr lang="en-IN" sz="1600" dirty="0"/>
              <a:t>i3 = Capture Image</a:t>
            </a:r>
          </a:p>
          <a:p>
            <a:pPr marL="0" indent="0">
              <a:buNone/>
            </a:pPr>
            <a:endParaRPr lang="en-IN" sz="1600" dirty="0"/>
          </a:p>
          <a:p>
            <a:pPr marL="0" indent="0">
              <a:buNone/>
            </a:pPr>
            <a:r>
              <a:rPr lang="en-IN" sz="1600" dirty="0"/>
              <a:t>F = {F1,F2,F3…</a:t>
            </a:r>
            <a:r>
              <a:rPr lang="en-IN" sz="1600" dirty="0" err="1"/>
              <a:t>Fn</a:t>
            </a:r>
            <a:r>
              <a:rPr lang="en-IN" sz="1600" dirty="0"/>
              <a:t>}</a:t>
            </a:r>
          </a:p>
          <a:p>
            <a:pPr marL="0" indent="0">
              <a:buNone/>
            </a:pPr>
            <a:r>
              <a:rPr lang="en-IN" sz="1600" dirty="0"/>
              <a:t>Where F is set of function</a:t>
            </a:r>
          </a:p>
          <a:p>
            <a:pPr marL="0" indent="0">
              <a:buNone/>
            </a:pPr>
            <a:r>
              <a:rPr lang="en-IN" sz="1600" dirty="0"/>
              <a:t>F1 = collecting vehicle information</a:t>
            </a:r>
          </a:p>
          <a:p>
            <a:pPr marL="0" indent="0">
              <a:buNone/>
            </a:pPr>
            <a:r>
              <a:rPr lang="en-IN" sz="1600" dirty="0"/>
              <a:t>F2 = Register RFID</a:t>
            </a:r>
          </a:p>
          <a:p>
            <a:pPr marL="0" indent="0">
              <a:buNone/>
            </a:pPr>
            <a:r>
              <a:rPr lang="en-IN" sz="1600" dirty="0"/>
              <a:t>F3 = Register vehicle on cloud</a:t>
            </a:r>
          </a:p>
          <a:p>
            <a:pPr marL="0" indent="0">
              <a:buNone/>
            </a:pPr>
            <a:r>
              <a:rPr lang="en-IN" sz="1600" dirty="0"/>
              <a:t>F4 = Scan RFID</a:t>
            </a:r>
          </a:p>
          <a:p>
            <a:pPr marL="0" indent="0">
              <a:buNone/>
            </a:pPr>
            <a:r>
              <a:rPr lang="en-IN" sz="1600" dirty="0"/>
              <a:t>F5 = Image binarization</a:t>
            </a:r>
          </a:p>
          <a:p>
            <a:pPr marL="0" indent="0">
              <a:buNone/>
            </a:pPr>
            <a:r>
              <a:rPr lang="en-IN" sz="1600" dirty="0"/>
              <a:t>F6 = Counter detection</a:t>
            </a:r>
          </a:p>
          <a:p>
            <a:pPr marL="0" indent="0">
              <a:buNone/>
            </a:pPr>
            <a:r>
              <a:rPr lang="en-IN" sz="1600" dirty="0"/>
              <a:t>F7 = Empty space detection</a:t>
            </a:r>
          </a:p>
          <a:p>
            <a:pPr marL="0" indent="0">
              <a:buNone/>
            </a:pPr>
            <a:endParaRPr lang="en-IN" sz="1600" dirty="0"/>
          </a:p>
          <a:p>
            <a:pPr marL="0" indent="0">
              <a:buNone/>
            </a:pPr>
            <a:r>
              <a:rPr lang="en-IN" sz="1600" dirty="0"/>
              <a:t>O = {O1,O2,O3…On}</a:t>
            </a:r>
          </a:p>
          <a:p>
            <a:pPr marL="0" indent="0">
              <a:buNone/>
            </a:pPr>
            <a:r>
              <a:rPr lang="en-IN" sz="1600" dirty="0"/>
              <a:t>O1 = Upload data on cloud </a:t>
            </a:r>
          </a:p>
          <a:p>
            <a:pPr marL="0" indent="0">
              <a:buNone/>
            </a:pPr>
            <a:r>
              <a:rPr lang="en-IN" sz="1600" dirty="0"/>
              <a:t>O2 = Show parking slot</a:t>
            </a:r>
          </a:p>
          <a:p>
            <a:pPr marL="0" indent="0">
              <a:buNone/>
            </a:pPr>
            <a:endParaRPr lang="en-IN" sz="1600" dirty="0"/>
          </a:p>
        </p:txBody>
      </p:sp>
    </p:spTree>
    <p:extLst>
      <p:ext uri="{BB962C8B-B14F-4D97-AF65-F5344CB8AC3E}">
        <p14:creationId xmlns:p14="http://schemas.microsoft.com/office/powerpoint/2010/main" val="2793232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66878-C22A-4E66-C42E-71A7419A3AFE}"/>
              </a:ext>
            </a:extLst>
          </p:cNvPr>
          <p:cNvSpPr txBox="1"/>
          <p:nvPr/>
        </p:nvSpPr>
        <p:spPr>
          <a:xfrm>
            <a:off x="580127" y="509760"/>
            <a:ext cx="7347548"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Functional Requirement </a:t>
            </a:r>
            <a:endParaRPr lang="en-IN" sz="4400" dirty="0"/>
          </a:p>
        </p:txBody>
      </p:sp>
      <p:sp>
        <p:nvSpPr>
          <p:cNvPr id="7" name="TextBox 6">
            <a:extLst>
              <a:ext uri="{FF2B5EF4-FFF2-40B4-BE49-F238E27FC236}">
                <a16:creationId xmlns:a16="http://schemas.microsoft.com/office/drawing/2014/main" id="{BFE3F147-2F46-B2E6-34F4-5BAF1E60BF75}"/>
              </a:ext>
            </a:extLst>
          </p:cNvPr>
          <p:cNvSpPr txBox="1"/>
          <p:nvPr/>
        </p:nvSpPr>
        <p:spPr>
          <a:xfrm>
            <a:off x="709522" y="1524401"/>
            <a:ext cx="8977942" cy="3144835"/>
          </a:xfrm>
          <a:prstGeom prst="rect">
            <a:avLst/>
          </a:prstGeom>
          <a:noFill/>
        </p:spPr>
        <p:txBody>
          <a:bodyPr wrap="square">
            <a:spAutoFit/>
          </a:bodyPr>
          <a:lstStyle/>
          <a:p>
            <a:pPr marL="285750" indent="-285750">
              <a:lnSpc>
                <a:spcPct val="160000"/>
              </a:lnSpc>
              <a:buFont typeface="Arial" panose="020B0604020202020204" pitchFamily="34" charset="0"/>
              <a:buChar char="•"/>
            </a:pPr>
            <a:r>
              <a:rPr lang="en-US" dirty="0"/>
              <a:t>Register of New user.</a:t>
            </a:r>
          </a:p>
          <a:p>
            <a:pPr marL="285750" indent="-285750">
              <a:lnSpc>
                <a:spcPct val="160000"/>
              </a:lnSpc>
              <a:buFont typeface="Arial" panose="020B0604020202020204" pitchFamily="34" charset="0"/>
              <a:buChar char="•"/>
            </a:pPr>
            <a:r>
              <a:rPr lang="en-US" dirty="0"/>
              <a:t>Firebase cloud connectivity.</a:t>
            </a:r>
          </a:p>
          <a:p>
            <a:pPr marL="285750" indent="-285750">
              <a:lnSpc>
                <a:spcPct val="160000"/>
              </a:lnSpc>
              <a:buFont typeface="Arial" panose="020B0604020202020204" pitchFamily="34" charset="0"/>
              <a:buChar char="•"/>
            </a:pPr>
            <a:r>
              <a:rPr lang="en-US" dirty="0"/>
              <a:t>Scan RFID get vehicle information retrieve information.</a:t>
            </a:r>
          </a:p>
          <a:p>
            <a:pPr marL="285750" indent="-285750">
              <a:lnSpc>
                <a:spcPct val="160000"/>
              </a:lnSpc>
              <a:buFont typeface="Arial" panose="020B0604020202020204" pitchFamily="34" charset="0"/>
              <a:buChar char="•"/>
            </a:pPr>
            <a:r>
              <a:rPr lang="en-US" dirty="0"/>
              <a:t>Get data of vehicle information get in/out time counter detection and empty space detection.</a:t>
            </a:r>
          </a:p>
          <a:p>
            <a:pPr marL="285750" indent="-285750">
              <a:lnSpc>
                <a:spcPct val="160000"/>
              </a:lnSpc>
              <a:buFont typeface="Arial" panose="020B0604020202020204" pitchFamily="34" charset="0"/>
              <a:buChar char="•"/>
            </a:pPr>
            <a:r>
              <a:rPr lang="en-US" dirty="0"/>
              <a:t>If vehicle doesn’t have a RFID Tag then buzzer will be active automatically.</a:t>
            </a:r>
          </a:p>
          <a:p>
            <a:pPr marL="0" indent="0">
              <a:lnSpc>
                <a:spcPct val="160000"/>
              </a:lnSpc>
              <a:buNone/>
            </a:pPr>
            <a:endParaRPr lang="en-IN" sz="1800" dirty="0"/>
          </a:p>
        </p:txBody>
      </p:sp>
    </p:spTree>
    <p:extLst>
      <p:ext uri="{BB962C8B-B14F-4D97-AF65-F5344CB8AC3E}">
        <p14:creationId xmlns:p14="http://schemas.microsoft.com/office/powerpoint/2010/main" val="166642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24B1C-03A8-F657-247E-F5E3A0060DB2}"/>
              </a:ext>
            </a:extLst>
          </p:cNvPr>
          <p:cNvSpPr>
            <a:spLocks noGrp="1"/>
          </p:cNvSpPr>
          <p:nvPr>
            <p:ph type="title"/>
          </p:nvPr>
        </p:nvSpPr>
        <p:spPr>
          <a:xfrm>
            <a:off x="841248" y="548640"/>
            <a:ext cx="3600860" cy="5431536"/>
          </a:xfrm>
        </p:spPr>
        <p:txBody>
          <a:bodyPr>
            <a:normAutofit/>
          </a:bodyPr>
          <a:lstStyle/>
          <a:p>
            <a:r>
              <a:rPr lang="en-IN" sz="5400">
                <a:latin typeface="Times New Roman" panose="02020603050405020304" pitchFamily="18" charset="0"/>
                <a:cs typeface="Times New Roman" panose="02020603050405020304" pitchFamily="18" charset="0"/>
              </a:rPr>
              <a:t>Problem Statement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00EC65-35B3-9CF5-2BCE-9AC05B8444BF}"/>
              </a:ext>
            </a:extLst>
          </p:cNvPr>
          <p:cNvSpPr>
            <a:spLocks noGrp="1"/>
          </p:cNvSpPr>
          <p:nvPr>
            <p:ph idx="1"/>
          </p:nvPr>
        </p:nvSpPr>
        <p:spPr>
          <a:xfrm>
            <a:off x="5126418" y="552091"/>
            <a:ext cx="6224335" cy="5431536"/>
          </a:xfrm>
        </p:spPr>
        <p:txBody>
          <a:bodyPr anchor="ctr">
            <a:normAutofit/>
          </a:bodyPr>
          <a:lstStyle/>
          <a:p>
            <a:pPr>
              <a:lnSpc>
                <a:spcPct val="150000"/>
              </a:lnSpc>
            </a:pPr>
            <a:r>
              <a:rPr lang="en-IN" sz="2400" dirty="0"/>
              <a:t>Creating  a computer application which will  solve the problems of slot allocation, unidentified vehicle entry and vehicle tracking in the college campus. </a:t>
            </a:r>
          </a:p>
        </p:txBody>
      </p:sp>
    </p:spTree>
    <p:extLst>
      <p:ext uri="{BB962C8B-B14F-4D97-AF65-F5344CB8AC3E}">
        <p14:creationId xmlns:p14="http://schemas.microsoft.com/office/powerpoint/2010/main" val="2034744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9DFF3-E23A-64FC-7CFD-071D7BD852BB}"/>
              </a:ext>
            </a:extLst>
          </p:cNvPr>
          <p:cNvSpPr txBox="1"/>
          <p:nvPr/>
        </p:nvSpPr>
        <p:spPr>
          <a:xfrm>
            <a:off x="709522" y="734047"/>
            <a:ext cx="609456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Development Model </a:t>
            </a:r>
            <a:endParaRPr lang="en-IN" sz="2800" dirty="0"/>
          </a:p>
        </p:txBody>
      </p:sp>
      <p:sp>
        <p:nvSpPr>
          <p:cNvPr id="5" name="TextBox 4">
            <a:extLst>
              <a:ext uri="{FF2B5EF4-FFF2-40B4-BE49-F238E27FC236}">
                <a16:creationId xmlns:a16="http://schemas.microsoft.com/office/drawing/2014/main" id="{93E2BC9D-C988-D158-4D1E-BD01FC6FC241}"/>
              </a:ext>
            </a:extLst>
          </p:cNvPr>
          <p:cNvSpPr txBox="1"/>
          <p:nvPr/>
        </p:nvSpPr>
        <p:spPr>
          <a:xfrm>
            <a:off x="1071832" y="1803247"/>
            <a:ext cx="9072832" cy="3708708"/>
          </a:xfrm>
          <a:prstGeom prst="rect">
            <a:avLst/>
          </a:prstGeom>
          <a:noFill/>
        </p:spPr>
        <p:txBody>
          <a:bodyPr wrap="square">
            <a:spAutoFit/>
          </a:bodyPr>
          <a:lstStyle/>
          <a:p>
            <a:pPr marL="342900" indent="-342900">
              <a:lnSpc>
                <a:spcPct val="200000"/>
              </a:lnSpc>
              <a:buFont typeface="Wingdings" panose="05000000000000000000" pitchFamily="2" charset="2"/>
              <a:buChar char="q"/>
            </a:pPr>
            <a:r>
              <a:rPr lang="en" sz="2000" dirty="0">
                <a:highlight>
                  <a:srgbClr val="FFFFFF"/>
                </a:highlight>
                <a:ea typeface="Radley"/>
                <a:cs typeface="Radley"/>
                <a:sym typeface="Radley"/>
              </a:rPr>
              <a:t>The Process model used in our project “Vehicle Parking Management System ” is Agile model.</a:t>
            </a:r>
            <a:endParaRPr lang="en-US" sz="2000" b="0" i="0" dirty="0">
              <a:solidFill>
                <a:srgbClr val="000000"/>
              </a:solidFill>
              <a:effectLst/>
              <a:latin typeface="Nunito" panose="020B0604020202020204" pitchFamily="2" charset="0"/>
            </a:endParaRPr>
          </a:p>
          <a:p>
            <a:pPr marL="342900" indent="-342900" algn="just">
              <a:lnSpc>
                <a:spcPct val="200000"/>
              </a:lnSpc>
              <a:buFont typeface="Wingdings" panose="05000000000000000000" pitchFamily="2" charset="2"/>
              <a:buChar char="q"/>
            </a:pPr>
            <a:r>
              <a:rPr lang="en-US" sz="2000" b="0" i="0" dirty="0">
                <a:solidFill>
                  <a:srgbClr val="000000"/>
                </a:solidFill>
                <a:effectLst/>
                <a:latin typeface="Nunito" panose="020B0604020202020204" pitchFamily="2" charset="0"/>
              </a:rPr>
              <a:t>Agile model believes that every project needs to be handled differently and the existing methods need to be tailored to best suit the project requirements. In Agile, the tasks are divided to time boxes (small time frames) to deliver specific features for a release.</a:t>
            </a:r>
          </a:p>
        </p:txBody>
      </p:sp>
    </p:spTree>
    <p:extLst>
      <p:ext uri="{BB962C8B-B14F-4D97-AF65-F5344CB8AC3E}">
        <p14:creationId xmlns:p14="http://schemas.microsoft.com/office/powerpoint/2010/main" val="2933987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37AFF8-9CF1-6D7F-2AA7-95BF1B7AE630}"/>
              </a:ext>
            </a:extLst>
          </p:cNvPr>
          <p:cNvSpPr txBox="1"/>
          <p:nvPr/>
        </p:nvSpPr>
        <p:spPr>
          <a:xfrm>
            <a:off x="675017" y="501133"/>
            <a:ext cx="6094562"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Development Model </a:t>
            </a:r>
            <a:endParaRPr lang="en-IN" sz="4000" dirty="0"/>
          </a:p>
        </p:txBody>
      </p:sp>
      <p:sp>
        <p:nvSpPr>
          <p:cNvPr id="7" name="TextBox 6">
            <a:extLst>
              <a:ext uri="{FF2B5EF4-FFF2-40B4-BE49-F238E27FC236}">
                <a16:creationId xmlns:a16="http://schemas.microsoft.com/office/drawing/2014/main" id="{2111BFAD-812A-22B5-3377-05AE929BBB02}"/>
              </a:ext>
            </a:extLst>
          </p:cNvPr>
          <p:cNvSpPr txBox="1"/>
          <p:nvPr/>
        </p:nvSpPr>
        <p:spPr>
          <a:xfrm>
            <a:off x="907930" y="1551645"/>
            <a:ext cx="6094562" cy="3892732"/>
          </a:xfrm>
          <a:prstGeom prst="rect">
            <a:avLst/>
          </a:prstGeom>
          <a:noFill/>
        </p:spPr>
        <p:txBody>
          <a:bodyPr wrap="square">
            <a:spAutoFit/>
          </a:bodyPr>
          <a:lstStyle/>
          <a:p>
            <a:pPr algn="just">
              <a:lnSpc>
                <a:spcPct val="200000"/>
              </a:lnSpc>
            </a:pPr>
            <a:r>
              <a:rPr lang="en-US" b="1" dirty="0">
                <a:solidFill>
                  <a:srgbClr val="000000"/>
                </a:solidFill>
                <a:latin typeface="inter-regular"/>
              </a:rPr>
              <a:t>Agile Module:</a:t>
            </a:r>
            <a:endParaRPr lang="en-US" dirty="0">
              <a:solidFill>
                <a:srgbClr val="000000"/>
              </a:solidFill>
            </a:endParaRPr>
          </a:p>
          <a:p>
            <a:pPr algn="just">
              <a:lnSpc>
                <a:spcPct val="200000"/>
              </a:lnSpc>
              <a:buFont typeface="+mj-lt"/>
              <a:buAutoNum type="arabicPeriod"/>
            </a:pPr>
            <a:r>
              <a:rPr lang="en-US" dirty="0">
                <a:solidFill>
                  <a:srgbClr val="000000"/>
                </a:solidFill>
                <a:effectLst/>
              </a:rPr>
              <a:t>Requirements gathering</a:t>
            </a:r>
          </a:p>
          <a:p>
            <a:pPr algn="just">
              <a:lnSpc>
                <a:spcPct val="200000"/>
              </a:lnSpc>
              <a:buFont typeface="+mj-lt"/>
              <a:buAutoNum type="arabicPeriod"/>
            </a:pPr>
            <a:r>
              <a:rPr lang="en-US" dirty="0">
                <a:solidFill>
                  <a:srgbClr val="000000"/>
                </a:solidFill>
                <a:effectLst/>
              </a:rPr>
              <a:t>Design the requirements</a:t>
            </a:r>
          </a:p>
          <a:p>
            <a:pPr algn="just">
              <a:lnSpc>
                <a:spcPct val="200000"/>
              </a:lnSpc>
              <a:buFont typeface="+mj-lt"/>
              <a:buAutoNum type="arabicPeriod"/>
            </a:pPr>
            <a:r>
              <a:rPr lang="en-US" dirty="0">
                <a:solidFill>
                  <a:srgbClr val="000000"/>
                </a:solidFill>
                <a:effectLst/>
              </a:rPr>
              <a:t>Construction/ iteration</a:t>
            </a:r>
          </a:p>
          <a:p>
            <a:pPr algn="just">
              <a:lnSpc>
                <a:spcPct val="200000"/>
              </a:lnSpc>
              <a:buFont typeface="+mj-lt"/>
              <a:buAutoNum type="arabicPeriod"/>
            </a:pPr>
            <a:r>
              <a:rPr lang="en-US" dirty="0">
                <a:solidFill>
                  <a:srgbClr val="000000"/>
                </a:solidFill>
                <a:effectLst/>
              </a:rPr>
              <a:t>Testing/ Quality assurance</a:t>
            </a:r>
          </a:p>
          <a:p>
            <a:pPr algn="just">
              <a:lnSpc>
                <a:spcPct val="200000"/>
              </a:lnSpc>
              <a:buFont typeface="+mj-lt"/>
              <a:buAutoNum type="arabicPeriod"/>
            </a:pPr>
            <a:r>
              <a:rPr lang="en-US" dirty="0">
                <a:solidFill>
                  <a:srgbClr val="000000"/>
                </a:solidFill>
                <a:effectLst/>
              </a:rPr>
              <a:t>Deployment</a:t>
            </a:r>
          </a:p>
          <a:p>
            <a:pPr algn="just">
              <a:lnSpc>
                <a:spcPct val="200000"/>
              </a:lnSpc>
              <a:buFont typeface="+mj-lt"/>
              <a:buAutoNum type="arabicPeriod"/>
            </a:pPr>
            <a:r>
              <a:rPr lang="en-US" dirty="0">
                <a:solidFill>
                  <a:srgbClr val="000000"/>
                </a:solidFill>
                <a:effectLst/>
              </a:rPr>
              <a:t>Feedback</a:t>
            </a:r>
          </a:p>
        </p:txBody>
      </p:sp>
      <p:pic>
        <p:nvPicPr>
          <p:cNvPr id="2" name="Google Shape;168;p28">
            <a:extLst>
              <a:ext uri="{FF2B5EF4-FFF2-40B4-BE49-F238E27FC236}">
                <a16:creationId xmlns:a16="http://schemas.microsoft.com/office/drawing/2014/main" id="{2F64FEB9-43EB-9D7D-AD7D-36DE02B876CA}"/>
              </a:ext>
            </a:extLst>
          </p:cNvPr>
          <p:cNvPicPr preferRelativeResize="0"/>
          <p:nvPr/>
        </p:nvPicPr>
        <p:blipFill>
          <a:blip r:embed="rId2">
            <a:alphaModFix/>
          </a:blip>
          <a:stretch>
            <a:fillRect/>
          </a:stretch>
        </p:blipFill>
        <p:spPr>
          <a:xfrm>
            <a:off x="7316031" y="2268836"/>
            <a:ext cx="2183695" cy="2021940"/>
          </a:xfrm>
          <a:prstGeom prst="rect">
            <a:avLst/>
          </a:prstGeom>
          <a:noFill/>
          <a:ln>
            <a:noFill/>
          </a:ln>
        </p:spPr>
      </p:pic>
    </p:spTree>
    <p:extLst>
      <p:ext uri="{BB962C8B-B14F-4D97-AF65-F5344CB8AC3E}">
        <p14:creationId xmlns:p14="http://schemas.microsoft.com/office/powerpoint/2010/main" val="1348356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3A29C3C-6A2D-D5A1-3436-8B56AD320EF4}"/>
              </a:ext>
            </a:extLst>
          </p:cNvPr>
          <p:cNvSpPr txBox="1"/>
          <p:nvPr/>
        </p:nvSpPr>
        <p:spPr>
          <a:xfrm>
            <a:off x="880723" y="532361"/>
            <a:ext cx="609456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
            </a:r>
            <a:r>
              <a:rPr lang="en-IN" sz="3200" b="1" dirty="0" err="1">
                <a:latin typeface="Times New Roman" panose="02020603050405020304" pitchFamily="18" charset="0"/>
                <a:cs typeface="Times New Roman" panose="02020603050405020304" pitchFamily="18" charset="0"/>
              </a:rPr>
              <a:t>ata</a:t>
            </a:r>
            <a:r>
              <a:rPr lang="en-IN" sz="3200" b="1" dirty="0">
                <a:latin typeface="Times New Roman" panose="02020603050405020304" pitchFamily="18" charset="0"/>
                <a:cs typeface="Times New Roman" panose="02020603050405020304" pitchFamily="18" charset="0"/>
              </a:rPr>
              <a:t> Object and their classes </a:t>
            </a:r>
            <a:endParaRPr lang="en-IN" sz="3200" dirty="0"/>
          </a:p>
        </p:txBody>
      </p:sp>
      <p:pic>
        <p:nvPicPr>
          <p:cNvPr id="28" name="Picture 2">
            <a:extLst>
              <a:ext uri="{FF2B5EF4-FFF2-40B4-BE49-F238E27FC236}">
                <a16:creationId xmlns:a16="http://schemas.microsoft.com/office/drawing/2014/main" id="{9225218F-E949-DA7B-A95C-D0A1A2B571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122340" y="1758092"/>
            <a:ext cx="7947319" cy="4567547"/>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4F5E3584-E1E1-62FB-88E4-1A0CAAC5A79B}"/>
              </a:ext>
            </a:extLst>
          </p:cNvPr>
          <p:cNvCxnSpPr>
            <a:cxnSpLocks/>
          </p:cNvCxnSpPr>
          <p:nvPr/>
        </p:nvCxnSpPr>
        <p:spPr>
          <a:xfrm>
            <a:off x="3928004" y="2789755"/>
            <a:ext cx="102355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1888574-413D-B85A-D470-B01083EB8876}"/>
              </a:ext>
            </a:extLst>
          </p:cNvPr>
          <p:cNvCxnSpPr>
            <a:cxnSpLocks/>
          </p:cNvCxnSpPr>
          <p:nvPr/>
        </p:nvCxnSpPr>
        <p:spPr>
          <a:xfrm flipH="1">
            <a:off x="6783106" y="2779417"/>
            <a:ext cx="9116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9515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BF81D-326C-9EC9-8AA4-726512296130}"/>
              </a:ext>
            </a:extLst>
          </p:cNvPr>
          <p:cNvSpPr txBox="1"/>
          <p:nvPr/>
        </p:nvSpPr>
        <p:spPr>
          <a:xfrm>
            <a:off x="519741" y="604651"/>
            <a:ext cx="6094562"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Modules and their interfaces </a:t>
            </a:r>
            <a:endParaRPr lang="en-IN" sz="3200" dirty="0"/>
          </a:p>
        </p:txBody>
      </p:sp>
    </p:spTree>
    <p:extLst>
      <p:ext uri="{BB962C8B-B14F-4D97-AF65-F5344CB8AC3E}">
        <p14:creationId xmlns:p14="http://schemas.microsoft.com/office/powerpoint/2010/main" val="362468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654">
            <a:extLst>
              <a:ext uri="{FF2B5EF4-FFF2-40B4-BE49-F238E27FC236}">
                <a16:creationId xmlns:a16="http://schemas.microsoft.com/office/drawing/2014/main" id="{5AB7ABA5-9296-EE0B-9C0C-36C89B4AC596}"/>
              </a:ext>
            </a:extLst>
          </p:cNvPr>
          <p:cNvSpPr/>
          <p:nvPr/>
        </p:nvSpPr>
        <p:spPr>
          <a:xfrm>
            <a:off x="4776788" y="642938"/>
            <a:ext cx="6780213" cy="20891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140000"/>
              </a:lnSpc>
              <a:spcAft>
                <a:spcPts val="600"/>
              </a:spcAft>
              <a:buFont typeface="Arial" panose="020B0604020202020204" pitchFamily="34" charset="0"/>
              <a:buChar char="•"/>
            </a:pPr>
            <a:r>
              <a:rPr lang="en-US" sz="2400" dirty="0">
                <a:solidFill>
                  <a:schemeClr val="tx1"/>
                </a:solidFill>
              </a:rPr>
              <a:t>Our projects plays an important role in various applications such as vehicle monitoring, vehicle management, parking lots access control.</a:t>
            </a:r>
            <a:endParaRPr lang="en-IN" sz="2400" dirty="0">
              <a:solidFill>
                <a:schemeClr val="tx1"/>
              </a:solidFill>
            </a:endParaRPr>
          </a:p>
        </p:txBody>
      </p:sp>
      <p:sp>
        <p:nvSpPr>
          <p:cNvPr id="657" name="Rectangle 656">
            <a:extLst>
              <a:ext uri="{FF2B5EF4-FFF2-40B4-BE49-F238E27FC236}">
                <a16:creationId xmlns:a16="http://schemas.microsoft.com/office/drawing/2014/main" id="{21922E7C-4C2B-84ED-49D1-E9AFB97A97E8}"/>
              </a:ext>
            </a:extLst>
          </p:cNvPr>
          <p:cNvSpPr/>
          <p:nvPr/>
        </p:nvSpPr>
        <p:spPr>
          <a:xfrm>
            <a:off x="4776788" y="2800350"/>
            <a:ext cx="6780213" cy="1377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140000"/>
              </a:lnSpc>
              <a:spcAft>
                <a:spcPts val="600"/>
              </a:spcAft>
              <a:buFont typeface="Arial" panose="020B0604020202020204" pitchFamily="34" charset="0"/>
              <a:buChar char="•"/>
            </a:pPr>
            <a:r>
              <a:rPr lang="en-US" sz="2400" dirty="0">
                <a:solidFill>
                  <a:schemeClr val="tx1"/>
                </a:solidFill>
              </a:rPr>
              <a:t>To identify a car number plate using RFID is effective because of its uniqueness of the car.</a:t>
            </a:r>
            <a:endParaRPr lang="en-IN" sz="2400" dirty="0">
              <a:solidFill>
                <a:schemeClr val="tx1"/>
              </a:solidFill>
            </a:endParaRPr>
          </a:p>
        </p:txBody>
      </p:sp>
      <p:sp>
        <p:nvSpPr>
          <p:cNvPr id="658" name="Rectangle 657">
            <a:extLst>
              <a:ext uri="{FF2B5EF4-FFF2-40B4-BE49-F238E27FC236}">
                <a16:creationId xmlns:a16="http://schemas.microsoft.com/office/drawing/2014/main" id="{F7C23600-D5F6-EA37-3173-0B285F3F9BCD}"/>
              </a:ext>
            </a:extLst>
          </p:cNvPr>
          <p:cNvSpPr/>
          <p:nvPr/>
        </p:nvSpPr>
        <p:spPr>
          <a:xfrm>
            <a:off x="4776788" y="4244975"/>
            <a:ext cx="6780213" cy="1965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140000"/>
              </a:lnSpc>
              <a:spcAft>
                <a:spcPts val="600"/>
              </a:spcAft>
              <a:buFont typeface="Arial" panose="020B0604020202020204" pitchFamily="34" charset="0"/>
              <a:buChar char="•"/>
            </a:pPr>
            <a:r>
              <a:rPr lang="en-US" sz="2400" dirty="0">
                <a:solidFill>
                  <a:schemeClr val="tx1"/>
                </a:solidFill>
              </a:rPr>
              <a:t>System robustly detect and recognizes the vehicle using RFID and can be implemented on the entrance of a highly restricted areas. </a:t>
            </a:r>
            <a:endParaRPr lang="en-IN" sz="2400" dirty="0">
              <a:solidFill>
                <a:schemeClr val="tx1"/>
              </a:solidFill>
            </a:endParaRPr>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rgbClr val="FFFFFF"/>
                </a:solidFill>
                <a:latin typeface="+mj-lt"/>
                <a:ea typeface="+mj-ea"/>
                <a:cs typeface="+mj-cs"/>
              </a:rPr>
              <a:t>Motivation of Project</a:t>
            </a:r>
            <a:endParaRPr lang="en-US" sz="3600" kern="1200">
              <a:solidFill>
                <a:srgbClr val="FFFFFF"/>
              </a:solidFill>
              <a:latin typeface="+mj-lt"/>
              <a:ea typeface="+mj-ea"/>
              <a:cs typeface="+mj-cs"/>
            </a:endParaRPr>
          </a:p>
        </p:txBody>
      </p:sp>
    </p:spTree>
    <p:extLst>
      <p:ext uri="{BB962C8B-B14F-4D97-AF65-F5344CB8AC3E}">
        <p14:creationId xmlns:p14="http://schemas.microsoft.com/office/powerpoint/2010/main" val="195708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654">
            <a:extLst>
              <a:ext uri="{FF2B5EF4-FFF2-40B4-BE49-F238E27FC236}">
                <a16:creationId xmlns:a16="http://schemas.microsoft.com/office/drawing/2014/main" id="{5AB7ABA5-9296-EE0B-9C0C-36C89B4AC596}"/>
              </a:ext>
            </a:extLst>
          </p:cNvPr>
          <p:cNvSpPr/>
          <p:nvPr/>
        </p:nvSpPr>
        <p:spPr>
          <a:xfrm>
            <a:off x="4527804" y="911855"/>
            <a:ext cx="7188574" cy="13243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marL="285750" indent="-285750">
              <a:lnSpc>
                <a:spcPct val="140000"/>
              </a:lnSpc>
              <a:spcAft>
                <a:spcPts val="600"/>
              </a:spcAft>
              <a:buFont typeface="Courier New" panose="02070309020205020404" pitchFamily="49" charset="0"/>
              <a:buChar char="o"/>
            </a:pPr>
            <a:r>
              <a:rPr lang="en-US" sz="2400" dirty="0">
                <a:solidFill>
                  <a:schemeClr val="tx1"/>
                </a:solidFill>
              </a:rPr>
              <a:t>Design an efficient automatic authorized vehicle identification system by using RFID technology.</a:t>
            </a:r>
            <a:endParaRPr lang="en-IN" sz="2400" dirty="0">
              <a:solidFill>
                <a:schemeClr val="tx1"/>
              </a:solidFill>
            </a:endParaRPr>
          </a:p>
        </p:txBody>
      </p:sp>
      <p:sp>
        <p:nvSpPr>
          <p:cNvPr id="658" name="Rectangle 657">
            <a:extLst>
              <a:ext uri="{FF2B5EF4-FFF2-40B4-BE49-F238E27FC236}">
                <a16:creationId xmlns:a16="http://schemas.microsoft.com/office/drawing/2014/main" id="{F7C23600-D5F6-EA37-3173-0B285F3F9BCD}"/>
              </a:ext>
            </a:extLst>
          </p:cNvPr>
          <p:cNvSpPr/>
          <p:nvPr/>
        </p:nvSpPr>
        <p:spPr>
          <a:xfrm>
            <a:off x="4527804" y="2346183"/>
            <a:ext cx="7188574" cy="13841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fontScale="92500"/>
          </a:bodyPr>
          <a:lstStyle/>
          <a:p>
            <a:pPr marL="342900" indent="-342900">
              <a:lnSpc>
                <a:spcPct val="150000"/>
              </a:lnSpc>
              <a:spcAft>
                <a:spcPts val="600"/>
              </a:spcAft>
              <a:buFont typeface="Courier New" panose="02070309020205020404" pitchFamily="49" charset="0"/>
              <a:buChar char="o"/>
            </a:pPr>
            <a:r>
              <a:rPr lang="en-US" sz="2400" dirty="0">
                <a:solidFill>
                  <a:schemeClr val="tx1"/>
                </a:solidFill>
              </a:rPr>
              <a:t>Track the incoming and outgoing vehicles and bifurcate the vehicles of the staff, students and visitors.</a:t>
            </a:r>
          </a:p>
          <a:p>
            <a:pPr>
              <a:lnSpc>
                <a:spcPct val="90000"/>
              </a:lnSpc>
              <a:spcAft>
                <a:spcPts val="600"/>
              </a:spcAft>
            </a:pPr>
            <a:endParaRPr lang="en-US" sz="2400" dirty="0">
              <a:solidFill>
                <a:schemeClr val="tx1"/>
              </a:solidFill>
              <a:latin typeface="Times New Roman"/>
              <a:cs typeface="Times New Roman"/>
            </a:endParaRPr>
          </a:p>
        </p:txBody>
      </p:sp>
      <p:sp>
        <p:nvSpPr>
          <p:cNvPr id="657" name="Rectangle 656">
            <a:extLst>
              <a:ext uri="{FF2B5EF4-FFF2-40B4-BE49-F238E27FC236}">
                <a16:creationId xmlns:a16="http://schemas.microsoft.com/office/drawing/2014/main" id="{21922E7C-4C2B-84ED-49D1-E9AFB97A97E8}"/>
              </a:ext>
            </a:extLst>
          </p:cNvPr>
          <p:cNvSpPr/>
          <p:nvPr/>
        </p:nvSpPr>
        <p:spPr>
          <a:xfrm>
            <a:off x="4527804" y="3840344"/>
            <a:ext cx="7256759" cy="13243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140000"/>
              </a:lnSpc>
              <a:spcAft>
                <a:spcPts val="600"/>
              </a:spcAft>
              <a:buFont typeface="Courier New" panose="02070309020205020404" pitchFamily="49" charset="0"/>
              <a:buChar char="o"/>
            </a:pPr>
            <a:r>
              <a:rPr lang="en-US" sz="2400" dirty="0">
                <a:solidFill>
                  <a:schemeClr val="tx1"/>
                </a:solidFill>
              </a:rPr>
              <a:t>We will also get the information about the owner of the vehicle and all the details of the vehicle.</a:t>
            </a:r>
            <a:endParaRPr lang="en-IN" sz="2400" dirty="0">
              <a:solidFill>
                <a:schemeClr val="tx1"/>
              </a:solidFill>
            </a:endParaRPr>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rgbClr val="FFFFFF"/>
                </a:solidFill>
                <a:latin typeface="+mj-lt"/>
                <a:ea typeface="+mj-ea"/>
                <a:cs typeface="+mj-cs"/>
              </a:rPr>
              <a:t>Objectives</a:t>
            </a:r>
          </a:p>
        </p:txBody>
      </p:sp>
      <p:sp>
        <p:nvSpPr>
          <p:cNvPr id="5" name="Rectangle 4">
            <a:extLst>
              <a:ext uri="{FF2B5EF4-FFF2-40B4-BE49-F238E27FC236}">
                <a16:creationId xmlns:a16="http://schemas.microsoft.com/office/drawing/2014/main" id="{124A6AB3-0810-6F69-8928-EFD6BB92B3AB}"/>
              </a:ext>
            </a:extLst>
          </p:cNvPr>
          <p:cNvSpPr/>
          <p:nvPr/>
        </p:nvSpPr>
        <p:spPr>
          <a:xfrm>
            <a:off x="4493711" y="5319946"/>
            <a:ext cx="7256759" cy="13243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140000"/>
              </a:lnSpc>
              <a:spcAft>
                <a:spcPts val="600"/>
              </a:spcAft>
              <a:buFont typeface="Arial" panose="020B0604020202020204" pitchFamily="34" charset="0"/>
              <a:buChar char="•"/>
            </a:pPr>
            <a:r>
              <a:rPr lang="en-US" sz="2000" dirty="0">
                <a:solidFill>
                  <a:schemeClr val="tx1"/>
                </a:solidFill>
              </a:rPr>
              <a:t>If unauthorized vehicle try to inter into the premises, it will automatically activate a buzzer or beeper is an audio</a:t>
            </a:r>
            <a:endParaRPr lang="en-IN" sz="2000" dirty="0">
              <a:solidFill>
                <a:schemeClr val="tx1"/>
              </a:solidFill>
            </a:endParaRPr>
          </a:p>
        </p:txBody>
      </p:sp>
      <p:sp>
        <p:nvSpPr>
          <p:cNvPr id="6" name="Rectangle 5">
            <a:extLst>
              <a:ext uri="{FF2B5EF4-FFF2-40B4-BE49-F238E27FC236}">
                <a16:creationId xmlns:a16="http://schemas.microsoft.com/office/drawing/2014/main" id="{DC656FFC-421F-EC02-7671-A173E2ABD2EA}"/>
              </a:ext>
            </a:extLst>
          </p:cNvPr>
          <p:cNvSpPr/>
          <p:nvPr/>
        </p:nvSpPr>
        <p:spPr>
          <a:xfrm>
            <a:off x="4527804" y="909311"/>
            <a:ext cx="7188574" cy="13243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marL="342900" indent="-342900">
              <a:lnSpc>
                <a:spcPct val="140000"/>
              </a:lnSpc>
              <a:spcAft>
                <a:spcPts val="600"/>
              </a:spcAft>
              <a:buFont typeface="Arial" panose="020B0604020202020204" pitchFamily="34" charset="0"/>
              <a:buChar char="•"/>
            </a:pPr>
            <a:r>
              <a:rPr lang="en-US" sz="2000" dirty="0">
                <a:solidFill>
                  <a:schemeClr val="tx1"/>
                </a:solidFill>
              </a:rPr>
              <a:t>Design an efficient automatic authorized vehicle identification system by using RFID technology.</a:t>
            </a:r>
            <a:endParaRPr lang="en-IN" sz="2000" dirty="0">
              <a:solidFill>
                <a:schemeClr val="tx1"/>
              </a:solidFill>
            </a:endParaRPr>
          </a:p>
        </p:txBody>
      </p:sp>
      <p:sp>
        <p:nvSpPr>
          <p:cNvPr id="7" name="Rectangle 6">
            <a:extLst>
              <a:ext uri="{FF2B5EF4-FFF2-40B4-BE49-F238E27FC236}">
                <a16:creationId xmlns:a16="http://schemas.microsoft.com/office/drawing/2014/main" id="{BC817724-2709-9C6F-316E-7138F6343135}"/>
              </a:ext>
            </a:extLst>
          </p:cNvPr>
          <p:cNvSpPr/>
          <p:nvPr/>
        </p:nvSpPr>
        <p:spPr>
          <a:xfrm>
            <a:off x="4527804" y="2343639"/>
            <a:ext cx="7188574" cy="13841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150000"/>
              </a:lnSpc>
              <a:spcAft>
                <a:spcPts val="600"/>
              </a:spcAft>
              <a:buFont typeface="Arial" panose="020B0604020202020204" pitchFamily="34" charset="0"/>
              <a:buChar char="•"/>
            </a:pPr>
            <a:r>
              <a:rPr lang="en-US" sz="2000" dirty="0">
                <a:solidFill>
                  <a:schemeClr val="tx1"/>
                </a:solidFill>
              </a:rPr>
              <a:t>Track the incoming and outgoing vehicles and bifurcate the vehicles of the staff, students and visitors.</a:t>
            </a:r>
          </a:p>
          <a:p>
            <a:pPr>
              <a:lnSpc>
                <a:spcPct val="90000"/>
              </a:lnSpc>
              <a:spcAft>
                <a:spcPts val="600"/>
              </a:spcAft>
            </a:pPr>
            <a:endParaRPr lang="en-US" sz="2000" dirty="0">
              <a:solidFill>
                <a:schemeClr val="tx1"/>
              </a:solidFill>
              <a:latin typeface="Times New Roman"/>
              <a:cs typeface="Times New Roman"/>
            </a:endParaRPr>
          </a:p>
        </p:txBody>
      </p:sp>
      <p:sp>
        <p:nvSpPr>
          <p:cNvPr id="8" name="Rectangle 7">
            <a:extLst>
              <a:ext uri="{FF2B5EF4-FFF2-40B4-BE49-F238E27FC236}">
                <a16:creationId xmlns:a16="http://schemas.microsoft.com/office/drawing/2014/main" id="{CF54F14A-1C5D-7D31-1ABA-2CE51C9EFDDB}"/>
              </a:ext>
            </a:extLst>
          </p:cNvPr>
          <p:cNvSpPr/>
          <p:nvPr/>
        </p:nvSpPr>
        <p:spPr>
          <a:xfrm>
            <a:off x="4527804" y="3837800"/>
            <a:ext cx="7256759" cy="13243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140000"/>
              </a:lnSpc>
              <a:spcAft>
                <a:spcPts val="600"/>
              </a:spcAft>
              <a:buFont typeface="Arial" panose="020B0604020202020204" pitchFamily="34" charset="0"/>
              <a:buChar char="•"/>
            </a:pPr>
            <a:r>
              <a:rPr lang="en-US" sz="2000" dirty="0">
                <a:solidFill>
                  <a:schemeClr val="tx1"/>
                </a:solidFill>
              </a:rPr>
              <a:t>We will also get the information about the owner of the vehicle and all the details of the vehicle.</a:t>
            </a:r>
            <a:endParaRPr lang="en-IN" sz="2000" dirty="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654">
            <a:extLst>
              <a:ext uri="{FF2B5EF4-FFF2-40B4-BE49-F238E27FC236}">
                <a16:creationId xmlns:a16="http://schemas.microsoft.com/office/drawing/2014/main" id="{5AB7ABA5-9296-EE0B-9C0C-36C89B4AC596}"/>
              </a:ext>
            </a:extLst>
          </p:cNvPr>
          <p:cNvSpPr/>
          <p:nvPr/>
        </p:nvSpPr>
        <p:spPr>
          <a:xfrm>
            <a:off x="4776788" y="642938"/>
            <a:ext cx="6780213" cy="11112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130000"/>
              </a:lnSpc>
              <a:spcAft>
                <a:spcPts val="600"/>
              </a:spcAft>
              <a:buFont typeface="Arial" panose="020B0604020202020204" pitchFamily="34" charset="0"/>
              <a:buChar char="•"/>
            </a:pPr>
            <a:r>
              <a:rPr lang="en-IN" sz="2400" dirty="0">
                <a:solidFill>
                  <a:schemeClr val="tx1"/>
                </a:solidFill>
              </a:rPr>
              <a:t>The main aim of our project is to register and keep the information about all vehicles.</a:t>
            </a:r>
          </a:p>
        </p:txBody>
      </p:sp>
      <p:sp>
        <p:nvSpPr>
          <p:cNvPr id="657" name="Rectangle 656">
            <a:extLst>
              <a:ext uri="{FF2B5EF4-FFF2-40B4-BE49-F238E27FC236}">
                <a16:creationId xmlns:a16="http://schemas.microsoft.com/office/drawing/2014/main" id="{21922E7C-4C2B-84ED-49D1-E9AFB97A97E8}"/>
              </a:ext>
            </a:extLst>
          </p:cNvPr>
          <p:cNvSpPr/>
          <p:nvPr/>
        </p:nvSpPr>
        <p:spPr>
          <a:xfrm>
            <a:off x="4776788" y="1822450"/>
            <a:ext cx="6780213" cy="2424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marL="342900" indent="-342900">
              <a:lnSpc>
                <a:spcPct val="140000"/>
              </a:lnSpc>
              <a:spcAft>
                <a:spcPts val="600"/>
              </a:spcAft>
              <a:buFont typeface="Arial" panose="020B0604020202020204" pitchFamily="34" charset="0"/>
              <a:buChar char="•"/>
            </a:pPr>
            <a:r>
              <a:rPr lang="en-IN" sz="2400" dirty="0">
                <a:solidFill>
                  <a:schemeClr val="tx1"/>
                </a:solidFill>
              </a:rPr>
              <a:t>This project can be used in monitoring the public areas such as theatres, market areas, hospitals , offices to differentiate the vehicles from staff and owner and also the visitors.</a:t>
            </a:r>
          </a:p>
        </p:txBody>
      </p:sp>
      <p:sp>
        <p:nvSpPr>
          <p:cNvPr id="658" name="Rectangle 657">
            <a:extLst>
              <a:ext uri="{FF2B5EF4-FFF2-40B4-BE49-F238E27FC236}">
                <a16:creationId xmlns:a16="http://schemas.microsoft.com/office/drawing/2014/main" id="{F7C23600-D5F6-EA37-3173-0B285F3F9BCD}"/>
              </a:ext>
            </a:extLst>
          </p:cNvPr>
          <p:cNvSpPr/>
          <p:nvPr/>
        </p:nvSpPr>
        <p:spPr>
          <a:xfrm>
            <a:off x="4776788" y="4314825"/>
            <a:ext cx="6780213" cy="1897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Autofit/>
          </a:bodyPr>
          <a:lstStyle/>
          <a:p>
            <a:pPr marL="444500" lvl="0" indent="-342900" algn="just">
              <a:lnSpc>
                <a:spcPct val="130000"/>
              </a:lnSpc>
              <a:spcBef>
                <a:spcPts val="1000"/>
              </a:spcBef>
              <a:buSzPts val="2000"/>
              <a:buFont typeface="Arial" panose="020B0604020202020204" pitchFamily="34" charset="0"/>
              <a:buChar char="•"/>
            </a:pPr>
            <a:r>
              <a:rPr lang="en-US" sz="2400" dirty="0">
                <a:solidFill>
                  <a:schemeClr val="tx1"/>
                </a:solidFill>
                <a:ea typeface="Times New Roman"/>
                <a:cs typeface="Times New Roman"/>
                <a:sym typeface="Times New Roman"/>
              </a:rPr>
              <a:t>Any changes required will be adapted with the same consistency. It will make sure that each module of the system is easy and smooth to operate.</a:t>
            </a:r>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rgbClr val="FFFFFF"/>
                </a:solidFill>
                <a:latin typeface="+mj-lt"/>
                <a:ea typeface="+mj-ea"/>
                <a:cs typeface="+mj-cs"/>
              </a:rPr>
              <a:t>Scope of Project</a:t>
            </a:r>
            <a:endParaRPr lang="en-US" sz="3600" kern="1200">
              <a:solidFill>
                <a:srgbClr val="FFFFFF"/>
              </a:solidFill>
              <a:latin typeface="+mj-lt"/>
              <a:ea typeface="+mj-ea"/>
              <a:cs typeface="+mj-cs"/>
            </a:endParaRPr>
          </a:p>
        </p:txBody>
      </p:sp>
    </p:spTree>
    <p:extLst>
      <p:ext uri="{BB962C8B-B14F-4D97-AF65-F5344CB8AC3E}">
        <p14:creationId xmlns:p14="http://schemas.microsoft.com/office/powerpoint/2010/main" val="232461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9ED089D-6228-056F-74AB-3DCF7D423E0B}"/>
              </a:ext>
            </a:extLst>
          </p:cNvPr>
          <p:cNvSpPr/>
          <p:nvPr/>
        </p:nvSpPr>
        <p:spPr>
          <a:xfrm>
            <a:off x="4662488" y="952500"/>
            <a:ext cx="6902450" cy="1557338"/>
          </a:xfrm>
          <a:prstGeom prst="rect">
            <a:avLst/>
          </a:prstGeom>
          <a:solidFill>
            <a:schemeClr val="bg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ormAutofit/>
          </a:bodyPr>
          <a:lstStyle/>
          <a:p>
            <a:pPr marL="457200" indent="-457200">
              <a:lnSpc>
                <a:spcPct val="150000"/>
              </a:lnSpc>
              <a:spcAft>
                <a:spcPts val="600"/>
              </a:spcAft>
              <a:buFont typeface="Arial" panose="020B0604020202020204" pitchFamily="34" charset="0"/>
              <a:buChar char="•"/>
            </a:pPr>
            <a:r>
              <a:rPr lang="en-US" sz="2800" dirty="0">
                <a:solidFill>
                  <a:schemeClr val="tx1"/>
                </a:solidFill>
              </a:rPr>
              <a:t>The system must store the data of incoming and outgoing vehicles</a:t>
            </a:r>
            <a:endParaRPr lang="en-IN" sz="2800" dirty="0">
              <a:solidFill>
                <a:schemeClr val="tx1"/>
              </a:solidFill>
            </a:endParaRPr>
          </a:p>
        </p:txBody>
      </p:sp>
      <p:sp>
        <p:nvSpPr>
          <p:cNvPr id="8" name="Rectangle 7">
            <a:extLst>
              <a:ext uri="{FF2B5EF4-FFF2-40B4-BE49-F238E27FC236}">
                <a16:creationId xmlns:a16="http://schemas.microsoft.com/office/drawing/2014/main" id="{76830053-7C79-71F4-644A-3D7CEFE105F9}"/>
              </a:ext>
            </a:extLst>
          </p:cNvPr>
          <p:cNvSpPr/>
          <p:nvPr/>
        </p:nvSpPr>
        <p:spPr>
          <a:xfrm>
            <a:off x="4662488" y="2566988"/>
            <a:ext cx="6902450" cy="1325563"/>
          </a:xfrm>
          <a:prstGeom prst="rect">
            <a:avLst/>
          </a:prstGeom>
          <a:solidFill>
            <a:schemeClr val="bg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ormAutofit/>
          </a:bodyPr>
          <a:lstStyle/>
          <a:p>
            <a:pPr marL="457200" indent="-457200">
              <a:lnSpc>
                <a:spcPct val="150000"/>
              </a:lnSpc>
              <a:spcAft>
                <a:spcPts val="600"/>
              </a:spcAft>
              <a:buFont typeface="Arial" panose="020B0604020202020204" pitchFamily="34" charset="0"/>
              <a:buChar char="•"/>
            </a:pPr>
            <a:r>
              <a:rPr lang="en-US" sz="2800" dirty="0">
                <a:solidFill>
                  <a:schemeClr val="tx1"/>
                </a:solidFill>
              </a:rPr>
              <a:t>The system must detect empty spaces in the parking lot.</a:t>
            </a:r>
            <a:endParaRPr lang="en-IN" sz="2800" dirty="0">
              <a:solidFill>
                <a:schemeClr val="tx1"/>
              </a:solidFill>
            </a:endParaRPr>
          </a:p>
        </p:txBody>
      </p:sp>
      <p:sp>
        <p:nvSpPr>
          <p:cNvPr id="10" name="Rectangle 9">
            <a:extLst>
              <a:ext uri="{FF2B5EF4-FFF2-40B4-BE49-F238E27FC236}">
                <a16:creationId xmlns:a16="http://schemas.microsoft.com/office/drawing/2014/main" id="{B80F660D-AC5A-544E-29D1-778C36E3160B}"/>
              </a:ext>
            </a:extLst>
          </p:cNvPr>
          <p:cNvSpPr/>
          <p:nvPr/>
        </p:nvSpPr>
        <p:spPr>
          <a:xfrm>
            <a:off x="4662488" y="3951288"/>
            <a:ext cx="6902450" cy="1828800"/>
          </a:xfrm>
          <a:prstGeom prst="rect">
            <a:avLst/>
          </a:prstGeom>
          <a:solidFill>
            <a:schemeClr val="bg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ormAutofit/>
          </a:bodyPr>
          <a:lstStyle/>
          <a:p>
            <a:pPr marL="457200" indent="-457200">
              <a:lnSpc>
                <a:spcPct val="150000"/>
              </a:lnSpc>
              <a:spcAft>
                <a:spcPts val="600"/>
              </a:spcAft>
              <a:buFont typeface="Arial" panose="020B0604020202020204" pitchFamily="34" charset="0"/>
              <a:buChar char="•"/>
            </a:pPr>
            <a:r>
              <a:rPr lang="en-US" sz="2800" dirty="0">
                <a:solidFill>
                  <a:schemeClr val="tx1"/>
                </a:solidFill>
              </a:rPr>
              <a:t>The system must differentiate between visitor and registered personnel</a:t>
            </a:r>
            <a:endParaRPr lang="en-IN" sz="2800" dirty="0">
              <a:solidFill>
                <a:schemeClr val="tx1"/>
              </a:solidFill>
            </a:endParaRPr>
          </a:p>
        </p:txBody>
      </p:sp>
      <p:sp>
        <p:nvSpPr>
          <p:cNvPr id="2" name="Title 1">
            <a:extLst>
              <a:ext uri="{FF2B5EF4-FFF2-40B4-BE49-F238E27FC236}">
                <a16:creationId xmlns:a16="http://schemas.microsoft.com/office/drawing/2014/main" id="{16313638-803B-B132-B1A6-A039933A95EA}"/>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b="1" kern="1200">
                <a:solidFill>
                  <a:srgbClr val="FFFFFF"/>
                </a:solidFill>
                <a:latin typeface="+mj-lt"/>
                <a:ea typeface="+mj-ea"/>
                <a:cs typeface="+mj-cs"/>
              </a:rPr>
              <a:t>Functional Requirements</a:t>
            </a:r>
          </a:p>
        </p:txBody>
      </p:sp>
    </p:spTree>
    <p:extLst>
      <p:ext uri="{BB962C8B-B14F-4D97-AF65-F5344CB8AC3E}">
        <p14:creationId xmlns:p14="http://schemas.microsoft.com/office/powerpoint/2010/main" val="61795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79847" y="96578"/>
            <a:ext cx="7740219" cy="771170"/>
          </a:xfrm>
        </p:spPr>
        <p:txBody>
          <a:bodyPr anchor="t">
            <a:normAutofit fontScale="90000"/>
          </a:bodyPr>
          <a:lstStyle/>
          <a:p>
            <a:pPr algn="l"/>
            <a:r>
              <a:rPr lang="en-US" sz="5400" b="1" dirty="0">
                <a:latin typeface="Times New Roman"/>
                <a:cs typeface="Times New Roman"/>
              </a:rPr>
              <a:t>Literature Survey</a:t>
            </a:r>
          </a:p>
        </p:txBody>
      </p:sp>
      <p:graphicFrame>
        <p:nvGraphicFramePr>
          <p:cNvPr id="3" name="Table 3">
            <a:extLst>
              <a:ext uri="{FF2B5EF4-FFF2-40B4-BE49-F238E27FC236}">
                <a16:creationId xmlns:a16="http://schemas.microsoft.com/office/drawing/2014/main" id="{C7A142F9-EEF3-EB85-7179-85E812297D3E}"/>
              </a:ext>
            </a:extLst>
          </p:cNvPr>
          <p:cNvGraphicFramePr>
            <a:graphicFrameLocks noGrp="1"/>
          </p:cNvGraphicFramePr>
          <p:nvPr>
            <p:extLst>
              <p:ext uri="{D42A27DB-BD31-4B8C-83A1-F6EECF244321}">
                <p14:modId xmlns:p14="http://schemas.microsoft.com/office/powerpoint/2010/main" val="3472801896"/>
              </p:ext>
            </p:extLst>
          </p:nvPr>
        </p:nvGraphicFramePr>
        <p:xfrm>
          <a:off x="541178" y="1118353"/>
          <a:ext cx="10711539" cy="5064509"/>
        </p:xfrm>
        <a:graphic>
          <a:graphicData uri="http://schemas.openxmlformats.org/drawingml/2006/table">
            <a:tbl>
              <a:tblPr firstRow="1" bandRow="1">
                <a:tableStyleId>{10A1B5D5-9B99-4C35-A422-299274C87663}</a:tableStyleId>
              </a:tblPr>
              <a:tblGrid>
                <a:gridCol w="1931840">
                  <a:extLst>
                    <a:ext uri="{9D8B030D-6E8A-4147-A177-3AD203B41FA5}">
                      <a16:colId xmlns:a16="http://schemas.microsoft.com/office/drawing/2014/main" val="4107152448"/>
                    </a:ext>
                  </a:extLst>
                </a:gridCol>
                <a:gridCol w="1678283">
                  <a:extLst>
                    <a:ext uri="{9D8B030D-6E8A-4147-A177-3AD203B41FA5}">
                      <a16:colId xmlns:a16="http://schemas.microsoft.com/office/drawing/2014/main" val="3496852547"/>
                    </a:ext>
                  </a:extLst>
                </a:gridCol>
                <a:gridCol w="1133054">
                  <a:extLst>
                    <a:ext uri="{9D8B030D-6E8A-4147-A177-3AD203B41FA5}">
                      <a16:colId xmlns:a16="http://schemas.microsoft.com/office/drawing/2014/main" val="2793871915"/>
                    </a:ext>
                  </a:extLst>
                </a:gridCol>
                <a:gridCol w="2984181">
                  <a:extLst>
                    <a:ext uri="{9D8B030D-6E8A-4147-A177-3AD203B41FA5}">
                      <a16:colId xmlns:a16="http://schemas.microsoft.com/office/drawing/2014/main" val="3842643902"/>
                    </a:ext>
                  </a:extLst>
                </a:gridCol>
                <a:gridCol w="2984181">
                  <a:extLst>
                    <a:ext uri="{9D8B030D-6E8A-4147-A177-3AD203B41FA5}">
                      <a16:colId xmlns:a16="http://schemas.microsoft.com/office/drawing/2014/main" val="1090575837"/>
                    </a:ext>
                  </a:extLst>
                </a:gridCol>
              </a:tblGrid>
              <a:tr h="786630">
                <a:tc>
                  <a:txBody>
                    <a:bodyPr/>
                    <a:lstStyle/>
                    <a:p>
                      <a:pPr lvl="0" algn="l">
                        <a:lnSpc>
                          <a:spcPct val="100000"/>
                        </a:lnSpc>
                        <a:spcBef>
                          <a:spcPts val="0"/>
                        </a:spcBef>
                        <a:spcAft>
                          <a:spcPts val="0"/>
                        </a:spcAft>
                        <a:buNone/>
                      </a:pPr>
                      <a:r>
                        <a:rPr lang="en-US" sz="1400" b="1" i="0" u="none" strike="noStrike" noProof="0" dirty="0">
                          <a:latin typeface="Univers Condensed Light"/>
                        </a:rPr>
                        <a:t>Title</a:t>
                      </a:r>
                      <a:endParaRPr lang="en-US" sz="1400" dirty="0"/>
                    </a:p>
                    <a:p>
                      <a:pPr lvl="0">
                        <a:buNone/>
                      </a:pPr>
                      <a:endParaRPr lang="en-US" sz="1400" dirty="0"/>
                    </a:p>
                  </a:txBody>
                  <a:tcPr/>
                </a:tc>
                <a:tc>
                  <a:txBody>
                    <a:bodyPr/>
                    <a:lstStyle/>
                    <a:p>
                      <a:pPr lvl="0" algn="l">
                        <a:lnSpc>
                          <a:spcPct val="100000"/>
                        </a:lnSpc>
                        <a:spcBef>
                          <a:spcPts val="0"/>
                        </a:spcBef>
                        <a:spcAft>
                          <a:spcPts val="0"/>
                        </a:spcAft>
                        <a:buNone/>
                      </a:pPr>
                      <a:r>
                        <a:rPr lang="en-US" sz="1400" b="1" i="0" u="none" strike="noStrike" noProof="0" dirty="0">
                          <a:latin typeface="Univers Condensed Light"/>
                        </a:rPr>
                        <a:t>Author</a:t>
                      </a:r>
                      <a:endParaRPr lang="en-US" sz="1400" dirty="0"/>
                    </a:p>
                    <a:p>
                      <a:pPr lvl="0">
                        <a:buNone/>
                      </a:pPr>
                      <a:endParaRPr lang="en-US" sz="1400" dirty="0"/>
                    </a:p>
                  </a:txBody>
                  <a:tcPr/>
                </a:tc>
                <a:tc>
                  <a:txBody>
                    <a:bodyPr/>
                    <a:lstStyle/>
                    <a:p>
                      <a:pPr lvl="0" algn="l">
                        <a:lnSpc>
                          <a:spcPct val="100000"/>
                        </a:lnSpc>
                        <a:spcBef>
                          <a:spcPts val="0"/>
                        </a:spcBef>
                        <a:spcAft>
                          <a:spcPts val="0"/>
                        </a:spcAft>
                        <a:buNone/>
                      </a:pPr>
                      <a:r>
                        <a:rPr lang="en-US" sz="1400" b="1" i="0" u="none" strike="noStrike" noProof="0" dirty="0">
                          <a:latin typeface="Univers Condensed Light"/>
                        </a:rPr>
                        <a:t>YEAR</a:t>
                      </a:r>
                      <a:endParaRPr lang="en-US" sz="1400" dirty="0"/>
                    </a:p>
                    <a:p>
                      <a:pPr lvl="0">
                        <a:buNone/>
                      </a:pPr>
                      <a:endParaRPr lang="en-US" sz="1400" dirty="0"/>
                    </a:p>
                  </a:txBody>
                  <a:tcPr/>
                </a:tc>
                <a:tc>
                  <a:txBody>
                    <a:bodyPr/>
                    <a:lstStyle/>
                    <a:p>
                      <a:pPr lvl="0" algn="l">
                        <a:lnSpc>
                          <a:spcPct val="100000"/>
                        </a:lnSpc>
                        <a:spcBef>
                          <a:spcPts val="0"/>
                        </a:spcBef>
                        <a:spcAft>
                          <a:spcPts val="0"/>
                        </a:spcAft>
                        <a:buNone/>
                      </a:pPr>
                      <a:r>
                        <a:rPr lang="en-US" sz="1400" b="1" i="0" u="none" strike="noStrike" noProof="0" dirty="0">
                          <a:latin typeface="Univers Condensed Light"/>
                        </a:rPr>
                        <a:t>Description </a:t>
                      </a:r>
                      <a:endParaRPr lang="en-US" sz="1400" dirty="0"/>
                    </a:p>
                    <a:p>
                      <a:pPr lvl="0">
                        <a:buNone/>
                      </a:pPr>
                      <a:endParaRPr lang="en-US" sz="1400" dirty="0"/>
                    </a:p>
                  </a:txBody>
                  <a:tcPr/>
                </a:tc>
                <a:tc>
                  <a:txBody>
                    <a:bodyPr/>
                    <a:lstStyle/>
                    <a:p>
                      <a:pPr lvl="0">
                        <a:buNone/>
                      </a:pPr>
                      <a:r>
                        <a:rPr lang="en-US" sz="1400" dirty="0"/>
                        <a:t>Limitations </a:t>
                      </a:r>
                    </a:p>
                  </a:txBody>
                  <a:tcPr/>
                </a:tc>
                <a:extLst>
                  <a:ext uri="{0D108BD9-81ED-4DB2-BD59-A6C34878D82A}">
                    <a16:rowId xmlns:a16="http://schemas.microsoft.com/office/drawing/2014/main" val="3728128239"/>
                  </a:ext>
                </a:extLst>
              </a:tr>
              <a:tr h="1278275">
                <a:tc>
                  <a:txBody>
                    <a:bodyPr/>
                    <a:lstStyle/>
                    <a:p>
                      <a:r>
                        <a:rPr lang="en-US" sz="1400" b="0" dirty="0"/>
                        <a:t>Identification and verification of vehicle using RFID technique</a:t>
                      </a:r>
                      <a:endParaRPr lang="en-IN" sz="1400" b="0" dirty="0"/>
                    </a:p>
                    <a:p>
                      <a:pPr lvl="0">
                        <a:buNone/>
                      </a:pPr>
                      <a:endParaRPr lang="en-US" sz="1400" b="0" dirty="0"/>
                    </a:p>
                  </a:txBody>
                  <a:tcPr/>
                </a:tc>
                <a:tc>
                  <a:txBody>
                    <a:bodyPr/>
                    <a:lstStyle/>
                    <a:p>
                      <a:r>
                        <a:rPr lang="en-IN" sz="1400" b="0" dirty="0"/>
                        <a:t>Rameez Ahmad,</a:t>
                      </a:r>
                      <a:r>
                        <a:rPr lang="en-IN" sz="1400" b="0" baseline="0" dirty="0"/>
                        <a:t> </a:t>
                      </a:r>
                      <a:r>
                        <a:rPr lang="en-IN" sz="1400" b="0" dirty="0"/>
                        <a:t>Syed </a:t>
                      </a:r>
                      <a:r>
                        <a:rPr lang="en-IN" sz="1400" b="0" dirty="0" err="1"/>
                        <a:t>irfan</a:t>
                      </a:r>
                      <a:r>
                        <a:rPr lang="en-IN" sz="1400" b="0" dirty="0"/>
                        <a:t> </a:t>
                      </a:r>
                      <a:r>
                        <a:rPr lang="en-IN" sz="1400" b="0" dirty="0" err="1"/>
                        <a:t>ullah</a:t>
                      </a:r>
                      <a:r>
                        <a:rPr lang="en-IN" sz="1400" b="0" dirty="0"/>
                        <a:t> ,</a:t>
                      </a:r>
                    </a:p>
                    <a:p>
                      <a:r>
                        <a:rPr lang="en-IN" sz="1400" b="0" dirty="0"/>
                        <a:t>Mumtaz Ali </a:t>
                      </a:r>
                    </a:p>
                    <a:p>
                      <a:pPr lvl="0">
                        <a:buNone/>
                      </a:pPr>
                      <a:endParaRPr lang="en-US" sz="1400" b="0" dirty="0"/>
                    </a:p>
                  </a:txBody>
                  <a:tcPr/>
                </a:tc>
                <a:tc>
                  <a:txBody>
                    <a:bodyPr/>
                    <a:lstStyle/>
                    <a:p>
                      <a:pPr lvl="0" algn="l">
                        <a:lnSpc>
                          <a:spcPct val="100000"/>
                        </a:lnSpc>
                        <a:spcBef>
                          <a:spcPts val="0"/>
                        </a:spcBef>
                        <a:spcAft>
                          <a:spcPts val="0"/>
                        </a:spcAft>
                        <a:buNone/>
                      </a:pPr>
                      <a:r>
                        <a:rPr lang="en-US" sz="1400" b="0" i="0" u="none" strike="noStrike" noProof="0" dirty="0">
                          <a:latin typeface="Univers Condensed Light"/>
                        </a:rPr>
                        <a:t>2016</a:t>
                      </a:r>
                      <a:endParaRPr lang="en-US" sz="1400" dirty="0"/>
                    </a:p>
                    <a:p>
                      <a:pPr lvl="0">
                        <a:buNone/>
                      </a:pPr>
                      <a:endParaRPr lang="en-US" sz="1400" dirty="0"/>
                    </a:p>
                  </a:txBody>
                  <a:tcPr/>
                </a:tc>
                <a:tc>
                  <a:txBody>
                    <a:bodyPr/>
                    <a:lstStyle/>
                    <a:p>
                      <a:r>
                        <a:rPr lang="en-US" sz="1400" dirty="0"/>
                        <a:t>This</a:t>
                      </a:r>
                      <a:r>
                        <a:rPr lang="en-US" sz="1400" baseline="0" dirty="0"/>
                        <a:t> paper</a:t>
                      </a:r>
                      <a:r>
                        <a:rPr lang="en-US" sz="1400" dirty="0"/>
                        <a:t> proposes</a:t>
                      </a:r>
                      <a:r>
                        <a:rPr lang="en-US" sz="1400" baseline="0" dirty="0"/>
                        <a:t> </a:t>
                      </a:r>
                      <a:r>
                        <a:rPr lang="en-US" sz="1400" dirty="0"/>
                        <a:t>system uses</a:t>
                      </a:r>
                      <a:r>
                        <a:rPr lang="en-US" sz="1400" baseline="0" dirty="0"/>
                        <a:t> </a:t>
                      </a:r>
                      <a:r>
                        <a:rPr lang="en-US" sz="1400" dirty="0"/>
                        <a:t>both the RFID NPR system for identification, verification of vehicle.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Materials like metal &amp; liquid can impact signal and the cars overlaps then RFID tag is failed to read the card</a:t>
                      </a:r>
                      <a:r>
                        <a:rPr lang="en-US" sz="1600" b="0" i="0" kern="1200" dirty="0">
                          <a:solidFill>
                            <a:schemeClr val="dk1"/>
                          </a:solidFill>
                          <a:effectLst/>
                          <a:latin typeface="+mn-lt"/>
                          <a:ea typeface="+mn-ea"/>
                          <a:cs typeface="+mn-cs"/>
                        </a:rPr>
                        <a:t>.</a:t>
                      </a:r>
                    </a:p>
                    <a:p>
                      <a:endParaRPr lang="en-IN" sz="1400" dirty="0"/>
                    </a:p>
                  </a:txBody>
                  <a:tcPr/>
                </a:tc>
                <a:extLst>
                  <a:ext uri="{0D108BD9-81ED-4DB2-BD59-A6C34878D82A}">
                    <a16:rowId xmlns:a16="http://schemas.microsoft.com/office/drawing/2014/main" val="2736176230"/>
                  </a:ext>
                </a:extLst>
              </a:tr>
              <a:tr h="1735376">
                <a:tc>
                  <a:txBody>
                    <a:bodyPr/>
                    <a:lstStyle/>
                    <a:p>
                      <a:r>
                        <a:rPr lang="en-US" sz="1400" dirty="0"/>
                        <a:t>Vehicle Recognition System using RFID Technology for Parking Management System </a:t>
                      </a:r>
                      <a:endParaRPr lang="en-IN" sz="1400" dirty="0"/>
                    </a:p>
                    <a:p>
                      <a:pPr lvl="0">
                        <a:buNone/>
                      </a:pPr>
                      <a:endParaRPr lang="en-US" sz="1400" dirty="0"/>
                    </a:p>
                  </a:txBody>
                  <a:tcPr/>
                </a:tc>
                <a:tc>
                  <a:txBody>
                    <a:bodyPr/>
                    <a:lstStyle/>
                    <a:p>
                      <a:r>
                        <a:rPr lang="en-US" sz="1400" dirty="0"/>
                        <a:t>Kay Li Ng, Choo W. R. </a:t>
                      </a:r>
                      <a:r>
                        <a:rPr lang="en-US" sz="1400" dirty="0" err="1"/>
                        <a:t>Chiong</a:t>
                      </a:r>
                      <a:r>
                        <a:rPr lang="en-US" sz="1400" dirty="0"/>
                        <a:t> and Regina Reine</a:t>
                      </a:r>
                      <a:endParaRPr lang="en-IN" sz="1400" dirty="0"/>
                    </a:p>
                    <a:p>
                      <a:pPr lvl="0">
                        <a:buNone/>
                      </a:pPr>
                      <a:endParaRPr lang="en-US" sz="1400" dirty="0"/>
                    </a:p>
                  </a:txBody>
                  <a:tcPr/>
                </a:tc>
                <a:tc>
                  <a:txBody>
                    <a:bodyPr/>
                    <a:lstStyle/>
                    <a:p>
                      <a:r>
                        <a:rPr lang="en-US" sz="1400" dirty="0"/>
                        <a:t>2022</a:t>
                      </a:r>
                    </a:p>
                  </a:txBody>
                  <a:tcPr/>
                </a:tc>
                <a:tc>
                  <a:txBody>
                    <a:bodyPr/>
                    <a:lstStyle/>
                    <a:p>
                      <a:r>
                        <a:rPr lang="en-US" sz="1400" dirty="0"/>
                        <a:t>Experimental results demonstrate the effectiveness of the proposed method in reducing the power consumption of the RFID system.</a:t>
                      </a:r>
                      <a:endParaRPr lang="en-IN" sz="1400" dirty="0"/>
                    </a:p>
                    <a:p>
                      <a:pPr lvl="0">
                        <a:buNone/>
                      </a:pPr>
                      <a:endParaRPr lang="en-US" sz="1400" dirty="0"/>
                    </a:p>
                  </a:txBody>
                  <a:tcPr/>
                </a:tc>
                <a:tc>
                  <a:txBody>
                    <a:bodyPr/>
                    <a:lstStyle/>
                    <a:p>
                      <a:pPr lvl="0">
                        <a:buNone/>
                      </a:pPr>
                      <a:r>
                        <a:rPr lang="en-US" sz="1400" dirty="0"/>
                        <a:t>They uses LF_RFID that is low frequency module and its range is 10cm.</a:t>
                      </a:r>
                    </a:p>
                  </a:txBody>
                  <a:tcPr/>
                </a:tc>
                <a:extLst>
                  <a:ext uri="{0D108BD9-81ED-4DB2-BD59-A6C34878D82A}">
                    <a16:rowId xmlns:a16="http://schemas.microsoft.com/office/drawing/2014/main" val="1669890833"/>
                  </a:ext>
                </a:extLst>
              </a:tr>
              <a:tr h="1264228">
                <a:tc>
                  <a:txBody>
                    <a:bodyPr/>
                    <a:lstStyle/>
                    <a:p>
                      <a:r>
                        <a:rPr lang="en-US" sz="1400"/>
                        <a:t>Automatic car parking system using RFID</a:t>
                      </a:r>
                      <a:endParaRPr lang="en-IN" sz="1400"/>
                    </a:p>
                    <a:p>
                      <a:pPr lvl="0">
                        <a:buNone/>
                      </a:pPr>
                      <a:endParaRPr lang="en-US" sz="1400" dirty="0"/>
                    </a:p>
                  </a:txBody>
                  <a:tcPr/>
                </a:tc>
                <a:tc>
                  <a:txBody>
                    <a:bodyPr/>
                    <a:lstStyle/>
                    <a:p>
                      <a:r>
                        <a:rPr lang="en-IN" sz="1400" dirty="0"/>
                        <a:t>Vipul More , Kiran </a:t>
                      </a:r>
                      <a:r>
                        <a:rPr lang="en-IN" sz="1400" dirty="0" err="1"/>
                        <a:t>Ravariya</a:t>
                      </a:r>
                      <a:r>
                        <a:rPr lang="en-IN" sz="1400" dirty="0"/>
                        <a:t> , Sohil Shah , Azharuddin </a:t>
                      </a:r>
                      <a:r>
                        <a:rPr lang="en-IN" sz="1400" dirty="0" err="1"/>
                        <a:t>Solkar</a:t>
                      </a:r>
                      <a:endParaRPr lang="en-IN" sz="1400" dirty="0"/>
                    </a:p>
                  </a:txBody>
                  <a:tcPr/>
                </a:tc>
                <a:tc>
                  <a:txBody>
                    <a:bodyPr/>
                    <a:lstStyle/>
                    <a:p>
                      <a:r>
                        <a:rPr lang="en-US" sz="1400" dirty="0"/>
                        <a:t>2017</a:t>
                      </a:r>
                    </a:p>
                  </a:txBody>
                  <a:tcPr/>
                </a:tc>
                <a:tc>
                  <a:txBody>
                    <a:bodyPr/>
                    <a:lstStyle/>
                    <a:p>
                      <a:r>
                        <a:rPr lang="en-US" sz="1400" dirty="0"/>
                        <a:t>There is also RFID module that will provide security as users having RFID cards can get entry otherwise not. </a:t>
                      </a:r>
                      <a:endParaRPr lang="en-IN" sz="1400" dirty="0"/>
                    </a:p>
                    <a:p>
                      <a:pPr lvl="0">
                        <a:buNone/>
                      </a:pPr>
                      <a:endParaRPr lang="en-US" sz="1400" dirty="0"/>
                    </a:p>
                  </a:txBody>
                  <a:tcPr/>
                </a:tc>
                <a:tc>
                  <a:txBody>
                    <a:bodyPr/>
                    <a:lstStyle/>
                    <a:p>
                      <a:pPr lvl="0">
                        <a:buNone/>
                      </a:pPr>
                      <a:r>
                        <a:rPr lang="en-US" sz="1400" dirty="0"/>
                        <a:t>Expensive construction &amp; installation and management system can cost lot of money.</a:t>
                      </a:r>
                    </a:p>
                  </a:txBody>
                  <a:tcPr/>
                </a:tc>
                <a:extLst>
                  <a:ext uri="{0D108BD9-81ED-4DB2-BD59-A6C34878D82A}">
                    <a16:rowId xmlns:a16="http://schemas.microsoft.com/office/drawing/2014/main" val="794861958"/>
                  </a:ext>
                </a:extLst>
              </a:tr>
            </a:tbl>
          </a:graphicData>
        </a:graphic>
      </p:graphicFrame>
    </p:spTree>
    <p:extLst>
      <p:ext uri="{BB962C8B-B14F-4D97-AF65-F5344CB8AC3E}">
        <p14:creationId xmlns:p14="http://schemas.microsoft.com/office/powerpoint/2010/main" val="4106143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4832</TotalTime>
  <Words>2473</Words>
  <Application>Microsoft Office PowerPoint</Application>
  <PresentationFormat>Widescreen</PresentationFormat>
  <Paragraphs>233</Paragraphs>
  <Slides>43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arial</vt:lpstr>
      <vt:lpstr>Calibri</vt:lpstr>
      <vt:lpstr>Calibri Light</vt:lpstr>
      <vt:lpstr>Courier New</vt:lpstr>
      <vt:lpstr>ff10</vt:lpstr>
      <vt:lpstr>inter-regular</vt:lpstr>
      <vt:lpstr>Nunito</vt:lpstr>
      <vt:lpstr>Times New Roman</vt:lpstr>
      <vt:lpstr>Univers Condensed Light</vt:lpstr>
      <vt:lpstr>Wingdings</vt:lpstr>
      <vt:lpstr>Office Theme</vt:lpstr>
      <vt:lpstr>PowerPoint Presentation</vt:lpstr>
      <vt:lpstr>PowerPoint Presentation</vt:lpstr>
      <vt:lpstr>Introduction</vt:lpstr>
      <vt:lpstr>Problem Statement</vt:lpstr>
      <vt:lpstr>Motivation of Project</vt:lpstr>
      <vt:lpstr>Objectives</vt:lpstr>
      <vt:lpstr>Scope of Project</vt:lpstr>
      <vt:lpstr>Functional Requirements</vt:lpstr>
      <vt:lpstr>Literature Survey</vt:lpstr>
      <vt:lpstr>Technical Aspects of Project</vt:lpstr>
      <vt:lpstr>Feasibility Study </vt:lpstr>
      <vt:lpstr>FEASIBILITY STUDY  </vt:lpstr>
      <vt:lpstr>Software and Hardware Requirements</vt:lpstr>
      <vt:lpstr>Risk</vt:lpstr>
      <vt:lpstr>Detailed agenda of Design and Analysis</vt:lpstr>
      <vt:lpstr>Domain Analysis</vt:lpstr>
      <vt:lpstr>External interfaces</vt:lpstr>
      <vt:lpstr>Schedule using gantt chart </vt:lpstr>
      <vt:lpstr>Acceptance Criteria</vt:lpstr>
      <vt:lpstr>Budget</vt:lpstr>
      <vt:lpstr>Requirement analysis</vt:lpstr>
      <vt:lpstr>Architecture Diagram</vt:lpstr>
      <vt:lpstr>ER diagram </vt:lpstr>
      <vt:lpstr>Data Flow Diagram</vt:lpstr>
      <vt:lpstr>Data Flow Diagram</vt:lpstr>
      <vt:lpstr>Sequence Diagram</vt:lpstr>
      <vt:lpstr>Deployment Diagram</vt:lpstr>
      <vt:lpstr>Activity Diagram</vt:lpstr>
      <vt:lpstr>Class Diagram</vt:lpstr>
      <vt:lpstr>Algorithms</vt:lpstr>
      <vt:lpstr>Algorithms</vt:lpstr>
      <vt:lpstr>Advantages </vt:lpstr>
      <vt:lpstr>Limitations</vt:lpstr>
      <vt:lpstr>Stakeholders</vt:lpstr>
      <vt:lpstr>Conclusion</vt:lpstr>
      <vt:lpstr>References</vt:lpstr>
      <vt:lpstr>THANK YOU!!</vt:lpstr>
      <vt:lpstr>Mathematical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SANSKRUTI</dc:creator>
  <cp:lastModifiedBy>Himanshu Baviakar</cp:lastModifiedBy>
  <cp:revision>1012</cp:revision>
  <dcterms:created xsi:type="dcterms:W3CDTF">2022-11-03T14:28:12Z</dcterms:created>
  <dcterms:modified xsi:type="dcterms:W3CDTF">2023-05-08T07:06:39Z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2022-11-23T02:28:29Z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8af1571a-9cdd-40a3-b758-c15161d3952f</vt:lpwstr>
  </property>
  <property fmtid="{D5CDD505-2E9C-101B-9397-08002B2CF9AE}" pid="7" name="MSIP_Label_defa4170-0d19-0005-0004-bc88714345d2_ActionId">
    <vt:lpwstr>e9ffb300-33c5-4067-bf6d-3f65c07af455</vt:lpwstr>
  </property>
  <property fmtid="{D5CDD505-2E9C-101B-9397-08002B2CF9AE}" pid="8" name="MSIP_Label_defa4170-0d19-0005-0004-bc88714345d2_ContentBits">
    <vt:lpwstr>0</vt:lpwstr>
  </property>
</Properties>
</file>