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1MS19IS046 Himansh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31T12:07:51.684">
    <p:pos x="6000" y="0"/>
    <p:text>hlo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832a1b33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832a1b33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832a1b338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832a1b338_2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ce8e6f24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ce8e6f24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ce8e6f24f_0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ce8e6f24f_0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ce8e6f24f_0_2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ce8e6f24f_0_2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ce8e6f24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ce8e6f24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832a1b3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832a1b3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832a1b33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832a1b3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832a1b33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832a1b33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ce8e6f24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ce8e6f24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832a1b33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832a1b33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32a1b338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32a1b338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ce8e6f24f_0_1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ce8e6f24f_0_1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 Wazeer</a:t>
            </a:r>
            <a:endParaRPr/>
          </a:p>
          <a:p>
            <a:pPr indent="0" lvl="0" marL="0" rtl="0" algn="l">
              <a:spcBef>
                <a:spcPts val="0"/>
              </a:spcBef>
              <a:spcAft>
                <a:spcPts val="0"/>
              </a:spcAft>
              <a:buNone/>
            </a:pPr>
            <a:r>
              <a:rPr b="1" lang="en-GB" sz="2300">
                <a:latin typeface="Maven Pro"/>
                <a:ea typeface="Maven Pro"/>
                <a:cs typeface="Maven Pro"/>
                <a:sym typeface="Maven Pro"/>
              </a:rPr>
              <a:t>    		</a:t>
            </a:r>
            <a:r>
              <a:rPr lang="en-GB" sz="2300">
                <a:latin typeface="Maven Pro"/>
                <a:ea typeface="Maven Pro"/>
                <a:cs typeface="Maven Pro"/>
                <a:sym typeface="Maven Pro"/>
              </a:rPr>
              <a:t>               </a:t>
            </a:r>
            <a:r>
              <a:rPr lang="en-GB" sz="4800">
                <a:latin typeface="Maven Pro"/>
                <a:ea typeface="Maven Pro"/>
                <a:cs typeface="Maven Pro"/>
                <a:sym typeface="Maven Pro"/>
              </a:rPr>
              <a:t>(</a:t>
            </a:r>
            <a:r>
              <a:rPr lang="en-GB" sz="4800">
                <a:latin typeface="Maven Pro"/>
                <a:ea typeface="Maven Pro"/>
                <a:cs typeface="Maven Pro"/>
                <a:sym typeface="Maven Pro"/>
              </a:rPr>
              <a:t>A6vapZxxmU)</a:t>
            </a:r>
            <a:endParaRPr/>
          </a:p>
        </p:txBody>
      </p:sp>
      <p:sp>
        <p:nvSpPr>
          <p:cNvPr id="87" name="Google Shape;87;p13"/>
          <p:cNvSpPr txBox="1"/>
          <p:nvPr>
            <p:ph idx="1" type="subTitle"/>
          </p:nvPr>
        </p:nvSpPr>
        <p:spPr>
          <a:xfrm>
            <a:off x="729625" y="2987150"/>
            <a:ext cx="7688100" cy="18504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GB" sz="2400"/>
              <a:t>Team Members  :</a:t>
            </a:r>
            <a:endParaRPr sz="2400"/>
          </a:p>
          <a:p>
            <a:pPr indent="457200" lvl="0" marL="3657600" rtl="0" algn="l">
              <a:spcBef>
                <a:spcPts val="0"/>
              </a:spcBef>
              <a:spcAft>
                <a:spcPts val="0"/>
              </a:spcAft>
              <a:buNone/>
            </a:pPr>
            <a:r>
              <a:rPr lang="en-GB" sz="2400"/>
              <a:t>:--	</a:t>
            </a:r>
            <a:r>
              <a:rPr lang="en-GB" sz="2400"/>
              <a:t>Himanshu Behl </a:t>
            </a:r>
            <a:endParaRPr sz="2400"/>
          </a:p>
          <a:p>
            <a:pPr indent="0" lvl="0" marL="4114800" rtl="0" algn="l">
              <a:spcBef>
                <a:spcPts val="0"/>
              </a:spcBef>
              <a:spcAft>
                <a:spcPts val="0"/>
              </a:spcAft>
              <a:buNone/>
            </a:pPr>
            <a:r>
              <a:rPr lang="en-GB" sz="2400"/>
              <a:t>:--	I Muni Sai Haneesh</a:t>
            </a:r>
            <a:endParaRPr sz="2400"/>
          </a:p>
          <a:p>
            <a:pPr indent="0" lvl="0" marL="4114800" rtl="0" algn="l">
              <a:spcBef>
                <a:spcPts val="0"/>
              </a:spcBef>
              <a:spcAft>
                <a:spcPts val="0"/>
              </a:spcAft>
              <a:buNone/>
            </a:pPr>
            <a:r>
              <a:rPr lang="en-GB" sz="2400"/>
              <a:t>:--	Amith Shubhan</a:t>
            </a:r>
            <a:endParaRPr sz="2400"/>
          </a:p>
        </p:txBody>
      </p:sp>
      <p:sp>
        <p:nvSpPr>
          <p:cNvPr id="88" name="Google Shape;88;p13"/>
          <p:cNvSpPr txBox="1"/>
          <p:nvPr/>
        </p:nvSpPr>
        <p:spPr>
          <a:xfrm>
            <a:off x="577550" y="501275"/>
            <a:ext cx="308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200">
                <a:solidFill>
                  <a:schemeClr val="dk2"/>
                </a:solidFill>
                <a:latin typeface="Raleway"/>
                <a:ea typeface="Raleway"/>
                <a:cs typeface="Raleway"/>
                <a:sym typeface="Raleway"/>
              </a:rPr>
              <a:t>Team</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1" name="Shape 161"/>
        <p:cNvGrpSpPr/>
        <p:nvPr/>
      </p:nvGrpSpPr>
      <p:grpSpPr>
        <a:xfrm>
          <a:off x="0" y="0"/>
          <a:ext cx="0" cy="0"/>
          <a:chOff x="0" y="0"/>
          <a:chExt cx="0" cy="0"/>
        </a:xfrm>
      </p:grpSpPr>
      <p:sp>
        <p:nvSpPr>
          <p:cNvPr id="162" name="Google Shape;162;p22"/>
          <p:cNvSpPr txBox="1"/>
          <p:nvPr>
            <p:ph type="title"/>
          </p:nvPr>
        </p:nvSpPr>
        <p:spPr>
          <a:xfrm>
            <a:off x="727650" y="577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Details of basic Operations</a:t>
            </a:r>
            <a:endParaRPr/>
          </a:p>
        </p:txBody>
      </p:sp>
      <p:grpSp>
        <p:nvGrpSpPr>
          <p:cNvPr id="163" name="Google Shape;163;p22"/>
          <p:cNvGrpSpPr/>
          <p:nvPr/>
        </p:nvGrpSpPr>
        <p:grpSpPr>
          <a:xfrm>
            <a:off x="672775" y="1257425"/>
            <a:ext cx="7150875" cy="988050"/>
            <a:chOff x="672775" y="1257425"/>
            <a:chExt cx="7150875" cy="988050"/>
          </a:xfrm>
        </p:grpSpPr>
        <p:sp>
          <p:nvSpPr>
            <p:cNvPr id="164" name="Google Shape;164;p22"/>
            <p:cNvSpPr txBox="1"/>
            <p:nvPr/>
          </p:nvSpPr>
          <p:spPr>
            <a:xfrm>
              <a:off x="672775" y="1573425"/>
              <a:ext cx="14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Authentication</a:t>
              </a:r>
              <a:endParaRPr/>
            </a:p>
          </p:txBody>
        </p:sp>
        <p:cxnSp>
          <p:nvCxnSpPr>
            <p:cNvPr id="165" name="Google Shape;165;p22"/>
            <p:cNvCxnSpPr/>
            <p:nvPr/>
          </p:nvCxnSpPr>
          <p:spPr>
            <a:xfrm>
              <a:off x="3407350" y="1454075"/>
              <a:ext cx="1345500" cy="69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22"/>
            <p:cNvSpPr txBox="1"/>
            <p:nvPr/>
          </p:nvSpPr>
          <p:spPr>
            <a:xfrm>
              <a:off x="7042450" y="1314300"/>
              <a:ext cx="7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cxnSp>
          <p:nvCxnSpPr>
            <p:cNvPr id="167" name="Google Shape;167;p22"/>
            <p:cNvCxnSpPr>
              <a:stCxn id="164" idx="3"/>
            </p:cNvCxnSpPr>
            <p:nvPr/>
          </p:nvCxnSpPr>
          <p:spPr>
            <a:xfrm>
              <a:off x="2116075" y="1773525"/>
              <a:ext cx="1280400" cy="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2"/>
            <p:cNvCxnSpPr/>
            <p:nvPr/>
          </p:nvCxnSpPr>
          <p:spPr>
            <a:xfrm flipH="1">
              <a:off x="3407350" y="1454075"/>
              <a:ext cx="10800" cy="5859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2"/>
            <p:cNvCxnSpPr/>
            <p:nvPr/>
          </p:nvCxnSpPr>
          <p:spPr>
            <a:xfrm>
              <a:off x="3418150" y="2039975"/>
              <a:ext cx="1280400" cy="108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2"/>
            <p:cNvSpPr txBox="1"/>
            <p:nvPr/>
          </p:nvSpPr>
          <p:spPr>
            <a:xfrm>
              <a:off x="4807075" y="1257425"/>
              <a:ext cx="25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Operator Authentication</a:t>
              </a:r>
              <a:endParaRPr>
                <a:latin typeface="Lato"/>
                <a:ea typeface="Lato"/>
                <a:cs typeface="Lato"/>
                <a:sym typeface="Lato"/>
              </a:endParaRPr>
            </a:p>
          </p:txBody>
        </p:sp>
        <p:sp>
          <p:nvSpPr>
            <p:cNvPr id="171" name="Google Shape;171;p22"/>
            <p:cNvSpPr txBox="1"/>
            <p:nvPr/>
          </p:nvSpPr>
          <p:spPr>
            <a:xfrm>
              <a:off x="4644325" y="1845275"/>
              <a:ext cx="28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Resident UID- OTP authentication</a:t>
              </a:r>
              <a:endParaRPr>
                <a:latin typeface="Lato"/>
                <a:ea typeface="Lato"/>
                <a:cs typeface="Lato"/>
                <a:sym typeface="Lato"/>
              </a:endParaRPr>
            </a:p>
          </p:txBody>
        </p:sp>
      </p:grpSp>
      <p:grpSp>
        <p:nvGrpSpPr>
          <p:cNvPr id="172" name="Google Shape;172;p22"/>
          <p:cNvGrpSpPr/>
          <p:nvPr/>
        </p:nvGrpSpPr>
        <p:grpSpPr>
          <a:xfrm>
            <a:off x="781300" y="2428700"/>
            <a:ext cx="8474700" cy="2374475"/>
            <a:chOff x="781300" y="2428700"/>
            <a:chExt cx="8474700" cy="2374475"/>
          </a:xfrm>
        </p:grpSpPr>
        <p:cxnSp>
          <p:nvCxnSpPr>
            <p:cNvPr id="173" name="Google Shape;173;p22"/>
            <p:cNvCxnSpPr/>
            <p:nvPr/>
          </p:nvCxnSpPr>
          <p:spPr>
            <a:xfrm>
              <a:off x="3396400" y="2625350"/>
              <a:ext cx="1345500" cy="69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2"/>
            <p:cNvSpPr txBox="1"/>
            <p:nvPr/>
          </p:nvSpPr>
          <p:spPr>
            <a:xfrm>
              <a:off x="781300" y="3092600"/>
              <a:ext cx="14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Entry of Details</a:t>
              </a:r>
              <a:endParaRPr>
                <a:latin typeface="Lato"/>
                <a:ea typeface="Lato"/>
                <a:cs typeface="Lato"/>
                <a:sym typeface="Lato"/>
              </a:endParaRPr>
            </a:p>
          </p:txBody>
        </p:sp>
        <p:cxnSp>
          <p:nvCxnSpPr>
            <p:cNvPr id="175" name="Google Shape;175;p22"/>
            <p:cNvCxnSpPr>
              <a:stCxn id="174" idx="3"/>
            </p:cNvCxnSpPr>
            <p:nvPr/>
          </p:nvCxnSpPr>
          <p:spPr>
            <a:xfrm>
              <a:off x="2191900" y="3292700"/>
              <a:ext cx="11937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2"/>
            <p:cNvCxnSpPr/>
            <p:nvPr/>
          </p:nvCxnSpPr>
          <p:spPr>
            <a:xfrm>
              <a:off x="3385600" y="2625350"/>
              <a:ext cx="10800" cy="19647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2"/>
            <p:cNvCxnSpPr/>
            <p:nvPr/>
          </p:nvCxnSpPr>
          <p:spPr>
            <a:xfrm>
              <a:off x="3385600" y="3136650"/>
              <a:ext cx="1345500" cy="69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2"/>
            <p:cNvCxnSpPr/>
            <p:nvPr/>
          </p:nvCxnSpPr>
          <p:spPr>
            <a:xfrm>
              <a:off x="3396400" y="4599625"/>
              <a:ext cx="1345500" cy="69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2"/>
            <p:cNvCxnSpPr/>
            <p:nvPr/>
          </p:nvCxnSpPr>
          <p:spPr>
            <a:xfrm>
              <a:off x="5713200" y="3292700"/>
              <a:ext cx="5400" cy="3534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2"/>
            <p:cNvSpPr txBox="1"/>
            <p:nvPr/>
          </p:nvSpPr>
          <p:spPr>
            <a:xfrm>
              <a:off x="4741900" y="2428700"/>
              <a:ext cx="32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UID manually/Scan from barcode</a:t>
              </a:r>
              <a:endParaRPr>
                <a:latin typeface="Lato"/>
                <a:ea typeface="Lato"/>
                <a:cs typeface="Lato"/>
                <a:sym typeface="Lato"/>
              </a:endParaRPr>
            </a:p>
          </p:txBody>
        </p:sp>
        <p:sp>
          <p:nvSpPr>
            <p:cNvPr id="181" name="Google Shape;181;p22"/>
            <p:cNvSpPr txBox="1"/>
            <p:nvPr/>
          </p:nvSpPr>
          <p:spPr>
            <a:xfrm>
              <a:off x="4714800" y="2940000"/>
              <a:ext cx="19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Capture the document</a:t>
              </a:r>
              <a:endParaRPr>
                <a:latin typeface="Lato"/>
                <a:ea typeface="Lato"/>
                <a:cs typeface="Lato"/>
                <a:sym typeface="Lato"/>
              </a:endParaRPr>
            </a:p>
          </p:txBody>
        </p:sp>
        <p:sp>
          <p:nvSpPr>
            <p:cNvPr id="182" name="Google Shape;182;p22"/>
            <p:cNvSpPr txBox="1"/>
            <p:nvPr/>
          </p:nvSpPr>
          <p:spPr>
            <a:xfrm>
              <a:off x="5132550" y="3646100"/>
              <a:ext cx="13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Crop image</a:t>
              </a:r>
              <a:endParaRPr>
                <a:latin typeface="Lato"/>
                <a:ea typeface="Lato"/>
                <a:cs typeface="Lato"/>
                <a:sym typeface="Lato"/>
              </a:endParaRPr>
            </a:p>
          </p:txBody>
        </p:sp>
        <p:sp>
          <p:nvSpPr>
            <p:cNvPr id="183" name="Google Shape;183;p22"/>
            <p:cNvSpPr txBox="1"/>
            <p:nvPr/>
          </p:nvSpPr>
          <p:spPr>
            <a:xfrm>
              <a:off x="4714800" y="4402975"/>
              <a:ext cx="21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Location of Mobile(GPS)</a:t>
              </a:r>
              <a:endParaRPr>
                <a:latin typeface="Lato"/>
                <a:ea typeface="Lato"/>
                <a:cs typeface="Lato"/>
                <a:sym typeface="Lato"/>
              </a:endParaRPr>
            </a:p>
          </p:txBody>
        </p:sp>
        <p:cxnSp>
          <p:nvCxnSpPr>
            <p:cNvPr id="184" name="Google Shape;184;p22"/>
            <p:cNvCxnSpPr/>
            <p:nvPr/>
          </p:nvCxnSpPr>
          <p:spPr>
            <a:xfrm flipH="1" rot="10800000">
              <a:off x="6196000" y="3870838"/>
              <a:ext cx="813900" cy="15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2"/>
            <p:cNvSpPr txBox="1"/>
            <p:nvPr/>
          </p:nvSpPr>
          <p:spPr>
            <a:xfrm>
              <a:off x="7009900" y="3579100"/>
              <a:ext cx="2246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Extract Address</a:t>
              </a:r>
              <a:endParaRPr>
                <a:latin typeface="Lato"/>
                <a:ea typeface="Lato"/>
                <a:cs typeface="Lato"/>
                <a:sym typeface="Lato"/>
              </a:endParaRPr>
            </a:p>
            <a:p>
              <a:pPr indent="0" lvl="0" marL="0" rtl="0" algn="l">
                <a:spcBef>
                  <a:spcPts val="0"/>
                </a:spcBef>
                <a:spcAft>
                  <a:spcPts val="0"/>
                </a:spcAft>
                <a:buNone/>
              </a:pPr>
              <a:r>
                <a:rPr lang="en-GB" sz="1200">
                  <a:latin typeface="Lato"/>
                  <a:ea typeface="Lato"/>
                  <a:cs typeface="Lato"/>
                  <a:sym typeface="Lato"/>
                </a:rPr>
                <a:t>(Fill in the respective fields)</a:t>
              </a:r>
              <a:endParaRPr sz="1200">
                <a:latin typeface="Lato"/>
                <a:ea typeface="Lato"/>
                <a:cs typeface="Lato"/>
                <a:sym typeface="Lato"/>
              </a:endParaRPr>
            </a:p>
          </p:txBody>
        </p:sp>
      </p:grpSp>
      <p:sp>
        <p:nvSpPr>
          <p:cNvPr id="186" name="Google Shape;186;p22"/>
          <p:cNvSpPr txBox="1"/>
          <p:nvPr/>
        </p:nvSpPr>
        <p:spPr>
          <a:xfrm>
            <a:off x="2042825" y="1381450"/>
            <a:ext cx="13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2-factor auth</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0" name="Shape 190"/>
        <p:cNvGrpSpPr/>
        <p:nvPr/>
      </p:nvGrpSpPr>
      <p:grpSpPr>
        <a:xfrm>
          <a:off x="0" y="0"/>
          <a:ext cx="0" cy="0"/>
          <a:chOff x="0" y="0"/>
          <a:chExt cx="0" cy="0"/>
        </a:xfrm>
      </p:grpSpPr>
      <p:sp>
        <p:nvSpPr>
          <p:cNvPr id="191" name="Google Shape;191;p23"/>
          <p:cNvSpPr txBox="1"/>
          <p:nvPr>
            <p:ph type="title"/>
          </p:nvPr>
        </p:nvSpPr>
        <p:spPr>
          <a:xfrm>
            <a:off x="664350" y="602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Details of basic Operations</a:t>
            </a:r>
            <a:endParaRPr/>
          </a:p>
          <a:p>
            <a:pPr indent="0" lvl="0" marL="0" rtl="0" algn="l">
              <a:spcBef>
                <a:spcPts val="0"/>
              </a:spcBef>
              <a:spcAft>
                <a:spcPts val="0"/>
              </a:spcAft>
              <a:buNone/>
            </a:pPr>
            <a:r>
              <a:t/>
            </a:r>
            <a:endParaRPr/>
          </a:p>
        </p:txBody>
      </p:sp>
      <p:grpSp>
        <p:nvGrpSpPr>
          <p:cNvPr id="192" name="Google Shape;192;p23"/>
          <p:cNvGrpSpPr/>
          <p:nvPr/>
        </p:nvGrpSpPr>
        <p:grpSpPr>
          <a:xfrm>
            <a:off x="716150" y="1694275"/>
            <a:ext cx="8257750" cy="1693350"/>
            <a:chOff x="716150" y="1694275"/>
            <a:chExt cx="8257750" cy="1693350"/>
          </a:xfrm>
        </p:grpSpPr>
        <p:sp>
          <p:nvSpPr>
            <p:cNvPr id="193" name="Google Shape;193;p23"/>
            <p:cNvSpPr txBox="1"/>
            <p:nvPr/>
          </p:nvSpPr>
          <p:spPr>
            <a:xfrm>
              <a:off x="716150" y="1909825"/>
              <a:ext cx="13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Validate Data</a:t>
              </a:r>
              <a:endParaRPr>
                <a:latin typeface="Lato"/>
                <a:ea typeface="Lato"/>
                <a:cs typeface="Lato"/>
                <a:sym typeface="Lato"/>
              </a:endParaRPr>
            </a:p>
          </p:txBody>
        </p:sp>
        <p:sp>
          <p:nvSpPr>
            <p:cNvPr id="194" name="Google Shape;194;p23"/>
            <p:cNvSpPr txBox="1"/>
            <p:nvPr/>
          </p:nvSpPr>
          <p:spPr>
            <a:xfrm>
              <a:off x="3342075" y="1694275"/>
              <a:ext cx="269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Distance between address from document and address of GPS coordinates</a:t>
              </a:r>
              <a:endParaRPr>
                <a:latin typeface="Lato"/>
                <a:ea typeface="Lato"/>
                <a:cs typeface="Lato"/>
                <a:sym typeface="Lato"/>
              </a:endParaRPr>
            </a:p>
          </p:txBody>
        </p:sp>
        <p:cxnSp>
          <p:nvCxnSpPr>
            <p:cNvPr id="195" name="Google Shape;195;p23"/>
            <p:cNvCxnSpPr/>
            <p:nvPr/>
          </p:nvCxnSpPr>
          <p:spPr>
            <a:xfrm>
              <a:off x="1996575" y="2106475"/>
              <a:ext cx="1345500" cy="69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3"/>
            <p:cNvCxnSpPr/>
            <p:nvPr/>
          </p:nvCxnSpPr>
          <p:spPr>
            <a:xfrm flipH="1" rot="10800000">
              <a:off x="5979475" y="2105275"/>
              <a:ext cx="661500" cy="12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3"/>
            <p:cNvSpPr/>
            <p:nvPr/>
          </p:nvSpPr>
          <p:spPr>
            <a:xfrm>
              <a:off x="6684400" y="1709875"/>
              <a:ext cx="661500" cy="8001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txBox="1"/>
            <p:nvPr/>
          </p:nvSpPr>
          <p:spPr>
            <a:xfrm>
              <a:off x="6640975" y="1909825"/>
              <a:ext cx="7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&lt;100m</a:t>
              </a:r>
              <a:endParaRPr>
                <a:latin typeface="Lato"/>
                <a:ea typeface="Lato"/>
                <a:cs typeface="Lato"/>
                <a:sym typeface="Lato"/>
              </a:endParaRPr>
            </a:p>
          </p:txBody>
        </p:sp>
        <p:cxnSp>
          <p:nvCxnSpPr>
            <p:cNvPr id="199" name="Google Shape;199;p23"/>
            <p:cNvCxnSpPr/>
            <p:nvPr/>
          </p:nvCxnSpPr>
          <p:spPr>
            <a:xfrm flipH="1" rot="10800000">
              <a:off x="7411075" y="2105275"/>
              <a:ext cx="661500" cy="12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3"/>
            <p:cNvCxnSpPr/>
            <p:nvPr/>
          </p:nvCxnSpPr>
          <p:spPr>
            <a:xfrm flipH="1">
              <a:off x="7009000" y="2525575"/>
              <a:ext cx="12300" cy="5235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3"/>
            <p:cNvSpPr txBox="1"/>
            <p:nvPr/>
          </p:nvSpPr>
          <p:spPr>
            <a:xfrm>
              <a:off x="8127600" y="1898975"/>
              <a:ext cx="8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FF00"/>
                  </a:solidFill>
                  <a:latin typeface="Lato"/>
                  <a:ea typeface="Lato"/>
                  <a:cs typeface="Lato"/>
                  <a:sym typeface="Lato"/>
                </a:rPr>
                <a:t>Confirm</a:t>
              </a:r>
              <a:endParaRPr>
                <a:solidFill>
                  <a:srgbClr val="00FF00"/>
                </a:solidFill>
                <a:latin typeface="Lato"/>
                <a:ea typeface="Lato"/>
                <a:cs typeface="Lato"/>
                <a:sym typeface="Lato"/>
              </a:endParaRPr>
            </a:p>
          </p:txBody>
        </p:sp>
        <p:sp>
          <p:nvSpPr>
            <p:cNvPr id="202" name="Google Shape;202;p23"/>
            <p:cNvSpPr txBox="1"/>
            <p:nvPr/>
          </p:nvSpPr>
          <p:spPr>
            <a:xfrm>
              <a:off x="7389325" y="1768750"/>
              <a:ext cx="8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latin typeface="Lato"/>
                  <a:ea typeface="Lato"/>
                  <a:cs typeface="Lato"/>
                  <a:sym typeface="Lato"/>
                </a:rPr>
                <a:t>True</a:t>
              </a:r>
              <a:endParaRPr>
                <a:solidFill>
                  <a:srgbClr val="0000FF"/>
                </a:solidFill>
                <a:latin typeface="Lato"/>
                <a:ea typeface="Lato"/>
                <a:cs typeface="Lato"/>
                <a:sym typeface="Lato"/>
              </a:endParaRPr>
            </a:p>
          </p:txBody>
        </p:sp>
        <p:sp>
          <p:nvSpPr>
            <p:cNvPr id="203" name="Google Shape;203;p23"/>
            <p:cNvSpPr txBox="1"/>
            <p:nvPr/>
          </p:nvSpPr>
          <p:spPr>
            <a:xfrm>
              <a:off x="7021300" y="2587225"/>
              <a:ext cx="7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00FF"/>
                  </a:solidFill>
                  <a:latin typeface="Lato"/>
                  <a:ea typeface="Lato"/>
                  <a:cs typeface="Lato"/>
                  <a:sym typeface="Lato"/>
                </a:rPr>
                <a:t>False</a:t>
              </a:r>
              <a:endParaRPr>
                <a:solidFill>
                  <a:srgbClr val="0000FF"/>
                </a:solidFill>
                <a:latin typeface="Lato"/>
                <a:ea typeface="Lato"/>
                <a:cs typeface="Lato"/>
                <a:sym typeface="Lato"/>
              </a:endParaRPr>
            </a:p>
          </p:txBody>
        </p:sp>
        <p:sp>
          <p:nvSpPr>
            <p:cNvPr id="204" name="Google Shape;204;p23"/>
            <p:cNvSpPr txBox="1"/>
            <p:nvPr/>
          </p:nvSpPr>
          <p:spPr>
            <a:xfrm>
              <a:off x="6654475" y="2987425"/>
              <a:ext cx="7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latin typeface="Lato"/>
                  <a:ea typeface="Lato"/>
                  <a:cs typeface="Lato"/>
                  <a:sym typeface="Lato"/>
                </a:rPr>
                <a:t>Reject</a:t>
              </a:r>
              <a:endParaRPr>
                <a:solidFill>
                  <a:srgbClr val="FF0000"/>
                </a:solidFill>
                <a:latin typeface="Lato"/>
                <a:ea typeface="Lato"/>
                <a:cs typeface="Lato"/>
                <a:sym typeface="Lato"/>
              </a:endParaRPr>
            </a:p>
          </p:txBody>
        </p:sp>
      </p:grpSp>
      <p:grpSp>
        <p:nvGrpSpPr>
          <p:cNvPr id="205" name="Google Shape;205;p23"/>
          <p:cNvGrpSpPr/>
          <p:nvPr/>
        </p:nvGrpSpPr>
        <p:grpSpPr>
          <a:xfrm>
            <a:off x="1237050" y="3734300"/>
            <a:ext cx="7466675" cy="831300"/>
            <a:chOff x="1237050" y="3734300"/>
            <a:chExt cx="7466675" cy="831300"/>
          </a:xfrm>
        </p:grpSpPr>
        <p:sp>
          <p:nvSpPr>
            <p:cNvPr id="206" name="Google Shape;206;p23"/>
            <p:cNvSpPr txBox="1"/>
            <p:nvPr/>
          </p:nvSpPr>
          <p:spPr>
            <a:xfrm>
              <a:off x="1237050" y="3949850"/>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Save</a:t>
              </a:r>
              <a:endParaRPr>
                <a:latin typeface="Lato"/>
                <a:ea typeface="Lato"/>
                <a:cs typeface="Lato"/>
                <a:sym typeface="Lato"/>
              </a:endParaRPr>
            </a:p>
          </p:txBody>
        </p:sp>
        <p:cxnSp>
          <p:nvCxnSpPr>
            <p:cNvPr id="207" name="Google Shape;207;p23"/>
            <p:cNvCxnSpPr/>
            <p:nvPr/>
          </p:nvCxnSpPr>
          <p:spPr>
            <a:xfrm>
              <a:off x="1822950" y="4146500"/>
              <a:ext cx="1345500" cy="69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3"/>
            <p:cNvSpPr txBox="1"/>
            <p:nvPr/>
          </p:nvSpPr>
          <p:spPr>
            <a:xfrm>
              <a:off x="3233675" y="3842150"/>
              <a:ext cx="225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Convert the necessary details to JSON format</a:t>
              </a:r>
              <a:endParaRPr>
                <a:latin typeface="Lato"/>
                <a:ea typeface="Lato"/>
                <a:cs typeface="Lato"/>
                <a:sym typeface="Lato"/>
              </a:endParaRPr>
            </a:p>
          </p:txBody>
        </p:sp>
        <p:cxnSp>
          <p:nvCxnSpPr>
            <p:cNvPr id="209" name="Google Shape;209;p23"/>
            <p:cNvCxnSpPr/>
            <p:nvPr/>
          </p:nvCxnSpPr>
          <p:spPr>
            <a:xfrm>
              <a:off x="5231225" y="4146500"/>
              <a:ext cx="1345500" cy="69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3"/>
            <p:cNvSpPr txBox="1"/>
            <p:nvPr/>
          </p:nvSpPr>
          <p:spPr>
            <a:xfrm>
              <a:off x="6576725" y="3734300"/>
              <a:ext cx="212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Append the data to file locally and even to cloud</a:t>
              </a:r>
              <a:r>
                <a:rPr lang="en-GB" sz="1200">
                  <a:latin typeface="Lato"/>
                  <a:ea typeface="Lato"/>
                  <a:cs typeface="Lato"/>
                  <a:sym typeface="Lato"/>
                </a:rPr>
                <a:t>(if needed)</a:t>
              </a:r>
              <a:endParaRPr sz="1200">
                <a:latin typeface="Lato"/>
                <a:ea typeface="Lato"/>
                <a:cs typeface="Lato"/>
                <a:sym typeface="La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4" name="Shape 214"/>
        <p:cNvGrpSpPr/>
        <p:nvPr/>
      </p:nvGrpSpPr>
      <p:grpSpPr>
        <a:xfrm>
          <a:off x="0" y="0"/>
          <a:ext cx="0" cy="0"/>
          <a:chOff x="0" y="0"/>
          <a:chExt cx="0" cy="0"/>
        </a:xfrm>
      </p:grpSpPr>
      <p:sp>
        <p:nvSpPr>
          <p:cNvPr id="215" name="Google Shape;215;p24"/>
          <p:cNvSpPr txBox="1"/>
          <p:nvPr>
            <p:ph type="title"/>
          </p:nvPr>
        </p:nvSpPr>
        <p:spPr>
          <a:xfrm>
            <a:off x="610075" y="602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 flow</a:t>
            </a:r>
            <a:endParaRPr/>
          </a:p>
        </p:txBody>
      </p:sp>
      <p:sp>
        <p:nvSpPr>
          <p:cNvPr id="216" name="Google Shape;216;p24"/>
          <p:cNvSpPr txBox="1"/>
          <p:nvPr>
            <p:ph idx="1" type="body"/>
          </p:nvPr>
        </p:nvSpPr>
        <p:spPr>
          <a:xfrm>
            <a:off x="610075" y="1323850"/>
            <a:ext cx="7688700" cy="32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434343"/>
              </a:buClr>
              <a:buSzPts val="1400"/>
              <a:buAutoNum type="arabicPeriod"/>
            </a:pPr>
            <a:r>
              <a:rPr lang="en-GB" sz="1400">
                <a:solidFill>
                  <a:srgbClr val="434343"/>
                </a:solidFill>
              </a:rPr>
              <a:t>Operator Authentication :</a:t>
            </a:r>
            <a:endParaRPr sz="1400">
              <a:solidFill>
                <a:srgbClr val="434343"/>
              </a:solidFill>
            </a:endParaRPr>
          </a:p>
          <a:p>
            <a:pPr indent="-292100" lvl="1" marL="914400" rtl="0" algn="l">
              <a:spcBef>
                <a:spcPts val="0"/>
              </a:spcBef>
              <a:spcAft>
                <a:spcPts val="0"/>
              </a:spcAft>
              <a:buClr>
                <a:srgbClr val="434343"/>
              </a:buClr>
              <a:buSzPts val="1000"/>
              <a:buAutoNum type="alphaLcPeriod"/>
            </a:pPr>
            <a:r>
              <a:rPr lang="en-GB" sz="1000">
                <a:solidFill>
                  <a:srgbClr val="434343"/>
                </a:solidFill>
              </a:rPr>
              <a:t>UID Registration.</a:t>
            </a:r>
            <a:endParaRPr sz="1000">
              <a:solidFill>
                <a:srgbClr val="434343"/>
              </a:solidFill>
            </a:endParaRPr>
          </a:p>
          <a:p>
            <a:pPr indent="-292100" lvl="1" marL="914400" rtl="0" algn="l">
              <a:lnSpc>
                <a:spcPct val="150000"/>
              </a:lnSpc>
              <a:spcBef>
                <a:spcPts val="0"/>
              </a:spcBef>
              <a:spcAft>
                <a:spcPts val="0"/>
              </a:spcAft>
              <a:buClr>
                <a:srgbClr val="434343"/>
              </a:buClr>
              <a:buSzPts val="1000"/>
              <a:buAutoNum type="alphaLcPeriod"/>
            </a:pPr>
            <a:r>
              <a:rPr lang="en-GB" sz="1000">
                <a:solidFill>
                  <a:srgbClr val="434343"/>
                </a:solidFill>
              </a:rPr>
              <a:t>Local Biometric Authentication.</a:t>
            </a:r>
            <a:endParaRPr sz="1000">
              <a:solidFill>
                <a:srgbClr val="434343"/>
              </a:solidFill>
            </a:endParaRPr>
          </a:p>
          <a:p>
            <a:pPr indent="-317500" lvl="0" marL="457200" rtl="0" algn="l">
              <a:lnSpc>
                <a:spcPct val="115000"/>
              </a:lnSpc>
              <a:spcBef>
                <a:spcPts val="0"/>
              </a:spcBef>
              <a:spcAft>
                <a:spcPts val="0"/>
              </a:spcAft>
              <a:buClr>
                <a:srgbClr val="434343"/>
              </a:buClr>
              <a:buSzPts val="1400"/>
              <a:buAutoNum type="arabicPeriod"/>
            </a:pPr>
            <a:r>
              <a:rPr lang="en-GB" sz="1400">
                <a:solidFill>
                  <a:srgbClr val="434343"/>
                </a:solidFill>
              </a:rPr>
              <a:t>Select the Customer UID </a:t>
            </a:r>
            <a:r>
              <a:rPr lang="en-GB" sz="1400">
                <a:solidFill>
                  <a:srgbClr val="434343"/>
                </a:solidFill>
              </a:rPr>
              <a:t>retrieved</a:t>
            </a:r>
            <a:r>
              <a:rPr lang="en-GB" sz="1400">
                <a:solidFill>
                  <a:srgbClr val="434343"/>
                </a:solidFill>
              </a:rPr>
              <a:t> from API or Enter manually.</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GB" sz="1400">
                <a:solidFill>
                  <a:srgbClr val="434343"/>
                </a:solidFill>
              </a:rPr>
              <a:t>Verify the Customer by OTP.</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GB" sz="1400">
                <a:solidFill>
                  <a:srgbClr val="434343"/>
                </a:solidFill>
              </a:rPr>
              <a:t>Capture the Supporting Address document proof.</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GB" sz="1400">
                <a:solidFill>
                  <a:srgbClr val="434343"/>
                </a:solidFill>
              </a:rPr>
              <a:t>Crop the document for address and extract Text.</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GB" sz="1400">
                <a:solidFill>
                  <a:srgbClr val="434343"/>
                </a:solidFill>
              </a:rPr>
              <a:t>Edit the local </a:t>
            </a:r>
            <a:r>
              <a:rPr lang="en-GB" sz="1400">
                <a:solidFill>
                  <a:srgbClr val="434343"/>
                </a:solidFill>
              </a:rPr>
              <a:t>address</a:t>
            </a:r>
            <a:r>
              <a:rPr lang="en-GB" sz="1400">
                <a:solidFill>
                  <a:srgbClr val="434343"/>
                </a:solidFill>
              </a:rPr>
              <a:t> for minor changes.</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GB" sz="1400">
                <a:solidFill>
                  <a:srgbClr val="434343"/>
                </a:solidFill>
              </a:rPr>
              <a:t>Validate the address for error in distance between </a:t>
            </a:r>
            <a:r>
              <a:rPr lang="en-GB" sz="1400">
                <a:solidFill>
                  <a:srgbClr val="434343"/>
                </a:solidFill>
              </a:rPr>
              <a:t>location</a:t>
            </a:r>
            <a:r>
              <a:rPr lang="en-GB" sz="1400">
                <a:solidFill>
                  <a:srgbClr val="434343"/>
                </a:solidFill>
              </a:rPr>
              <a:t> and </a:t>
            </a:r>
            <a:r>
              <a:rPr lang="en-GB" sz="1400">
                <a:solidFill>
                  <a:srgbClr val="434343"/>
                </a:solidFill>
              </a:rPr>
              <a:t>address.</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GB" sz="1400">
                <a:solidFill>
                  <a:srgbClr val="434343"/>
                </a:solidFill>
              </a:rPr>
              <a:t>Save the data in JSON format locally if error is less than threshold value specified.</a:t>
            </a:r>
            <a:endParaRPr sz="14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0" name="Shape 220"/>
        <p:cNvGrpSpPr/>
        <p:nvPr/>
      </p:nvGrpSpPr>
      <p:grpSpPr>
        <a:xfrm>
          <a:off x="0" y="0"/>
          <a:ext cx="0" cy="0"/>
          <a:chOff x="0" y="0"/>
          <a:chExt cx="0" cy="0"/>
        </a:xfrm>
      </p:grpSpPr>
      <p:sp>
        <p:nvSpPr>
          <p:cNvPr id="221" name="Google Shape;221;p25"/>
          <p:cNvSpPr txBox="1"/>
          <p:nvPr>
            <p:ph type="title"/>
          </p:nvPr>
        </p:nvSpPr>
        <p:spPr>
          <a:xfrm>
            <a:off x="675200" y="591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Extra Features</a:t>
            </a:r>
            <a:endParaRPr/>
          </a:p>
        </p:txBody>
      </p:sp>
      <p:sp>
        <p:nvSpPr>
          <p:cNvPr id="222" name="Google Shape;222;p25"/>
          <p:cNvSpPr txBox="1"/>
          <p:nvPr>
            <p:ph idx="1" type="body"/>
          </p:nvPr>
        </p:nvSpPr>
        <p:spPr>
          <a:xfrm>
            <a:off x="727650" y="1430650"/>
            <a:ext cx="7688700" cy="3007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GB" sz="1400"/>
              <a:t>Local Authentication</a:t>
            </a:r>
            <a:endParaRPr sz="1400"/>
          </a:p>
          <a:p>
            <a:pPr indent="-292100" lvl="1" marL="914400" rtl="0" algn="l">
              <a:spcBef>
                <a:spcPts val="0"/>
              </a:spcBef>
              <a:spcAft>
                <a:spcPts val="0"/>
              </a:spcAft>
              <a:buSzPts val="1000"/>
              <a:buChar char="○"/>
            </a:pPr>
            <a:r>
              <a:rPr lang="en-GB" sz="1000"/>
              <a:t>We have implemented a 2-factor authentication where the biometrics/password/pin associated with the phone serves as the first way for the operator to get authenticated. </a:t>
            </a:r>
            <a:endParaRPr sz="1000"/>
          </a:p>
          <a:p>
            <a:pPr indent="-317500" lvl="0" marL="457200" rtl="0" algn="l">
              <a:lnSpc>
                <a:spcPct val="150000"/>
              </a:lnSpc>
              <a:spcBef>
                <a:spcPts val="0"/>
              </a:spcBef>
              <a:spcAft>
                <a:spcPts val="0"/>
              </a:spcAft>
              <a:buSzPts val="1400"/>
              <a:buAutoNum type="arabicPeriod"/>
            </a:pPr>
            <a:r>
              <a:rPr lang="en-GB" sz="1400"/>
              <a:t>Scan barcode for VID</a:t>
            </a:r>
            <a:endParaRPr sz="1400"/>
          </a:p>
          <a:p>
            <a:pPr indent="-292100" lvl="1" marL="914400" rtl="0" algn="l">
              <a:lnSpc>
                <a:spcPct val="150000"/>
              </a:lnSpc>
              <a:spcBef>
                <a:spcPts val="0"/>
              </a:spcBef>
              <a:spcAft>
                <a:spcPts val="0"/>
              </a:spcAft>
              <a:buSzPts val="1000"/>
              <a:buChar char="○"/>
            </a:pPr>
            <a:r>
              <a:rPr lang="en-GB" sz="1000"/>
              <a:t>We can even scan the barcode to get the VID associated with it.</a:t>
            </a:r>
            <a:endParaRPr sz="1000"/>
          </a:p>
          <a:p>
            <a:pPr indent="-317500" lvl="0" marL="457200" rtl="0" algn="l">
              <a:lnSpc>
                <a:spcPct val="150000"/>
              </a:lnSpc>
              <a:spcBef>
                <a:spcPts val="0"/>
              </a:spcBef>
              <a:spcAft>
                <a:spcPts val="0"/>
              </a:spcAft>
              <a:buSzPts val="1400"/>
              <a:buAutoNum type="arabicPeriod"/>
            </a:pPr>
            <a:r>
              <a:rPr lang="en-GB" sz="1400"/>
              <a:t>National Language option</a:t>
            </a:r>
            <a:endParaRPr sz="1400"/>
          </a:p>
          <a:p>
            <a:pPr indent="-292100" lvl="1" marL="914400" rtl="0" algn="l">
              <a:spcBef>
                <a:spcPts val="0"/>
              </a:spcBef>
              <a:spcAft>
                <a:spcPts val="0"/>
              </a:spcAft>
              <a:buSzPts val="1000"/>
              <a:buChar char="○"/>
            </a:pPr>
            <a:r>
              <a:rPr lang="en-GB" sz="1000"/>
              <a:t>Our App can also work in Hindi Language.</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6" name="Shape 226"/>
        <p:cNvGrpSpPr/>
        <p:nvPr/>
      </p:nvGrpSpPr>
      <p:grpSpPr>
        <a:xfrm>
          <a:off x="0" y="0"/>
          <a:ext cx="0" cy="0"/>
          <a:chOff x="0" y="0"/>
          <a:chExt cx="0" cy="0"/>
        </a:xfrm>
      </p:grpSpPr>
      <p:sp>
        <p:nvSpPr>
          <p:cNvPr id="227" name="Google Shape;227;p26"/>
          <p:cNvSpPr txBox="1"/>
          <p:nvPr>
            <p:ph type="title"/>
          </p:nvPr>
        </p:nvSpPr>
        <p:spPr>
          <a:xfrm>
            <a:off x="729450" y="656625"/>
            <a:ext cx="7688400" cy="4245900"/>
          </a:xfrm>
          <a:prstGeom prst="rect">
            <a:avLst/>
          </a:prstGeom>
        </p:spPr>
        <p:txBody>
          <a:bodyPr anchorCtr="0" anchor="t" bIns="91425" lIns="91425" spcFirstLastPara="1" rIns="91425" wrap="square" tIns="91425">
            <a:normAutofit/>
          </a:bodyPr>
          <a:lstStyle/>
          <a:p>
            <a:pPr indent="457200" lvl="0" marL="2286000" rtl="0" algn="l">
              <a:spcBef>
                <a:spcPts val="0"/>
              </a:spcBef>
              <a:spcAft>
                <a:spcPts val="0"/>
              </a:spcAft>
              <a:buNone/>
            </a:pPr>
            <a:r>
              <a:rPr lang="en-GB" sz="3400"/>
              <a:t>Thank You</a:t>
            </a:r>
            <a:endParaRPr sz="3400"/>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Team - Tech Wazeer</a:t>
            </a:r>
            <a:endParaRPr/>
          </a:p>
          <a:p>
            <a:pPr indent="0" lvl="0" marL="0" rtl="0" algn="l">
              <a:spcBef>
                <a:spcPts val="0"/>
              </a:spcBef>
              <a:spcAft>
                <a:spcPts val="0"/>
              </a:spcAft>
              <a:buNone/>
            </a:pPr>
            <a:r>
              <a:rPr lang="en-GB"/>
              <a:t>					-	Himanshu Behl</a:t>
            </a:r>
            <a:endParaRPr/>
          </a:p>
          <a:p>
            <a:pPr indent="0" lvl="0" marL="0" rtl="0" algn="l">
              <a:spcBef>
                <a:spcPts val="0"/>
              </a:spcBef>
              <a:spcAft>
                <a:spcPts val="0"/>
              </a:spcAft>
              <a:buNone/>
            </a:pPr>
            <a:r>
              <a:rPr lang="en-GB"/>
              <a:t>					-	I Muni Sai Haneesh</a:t>
            </a:r>
            <a:endParaRPr/>
          </a:p>
          <a:p>
            <a:pPr indent="0" lvl="0" marL="0" rtl="0" algn="l">
              <a:spcBef>
                <a:spcPts val="0"/>
              </a:spcBef>
              <a:spcAft>
                <a:spcPts val="0"/>
              </a:spcAft>
              <a:buNone/>
            </a:pPr>
            <a:r>
              <a:rPr lang="en-GB"/>
              <a:t>					-	Amith Shubhan</a:t>
            </a:r>
            <a:endParaRPr/>
          </a:p>
          <a:p>
            <a:pPr indent="0" lvl="0" marL="0" rtl="0" algn="l">
              <a:spcBef>
                <a:spcPts val="0"/>
              </a:spcBef>
              <a:spcAft>
                <a:spcPts val="0"/>
              </a:spcAft>
              <a:buNone/>
            </a:pP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664050" y="577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Problem Statement</a:t>
            </a:r>
            <a:endParaRPr sz="2840"/>
          </a:p>
        </p:txBody>
      </p:sp>
      <p:sp>
        <p:nvSpPr>
          <p:cNvPr id="94" name="Google Shape;94;p14"/>
          <p:cNvSpPr txBox="1"/>
          <p:nvPr>
            <p:ph idx="1" type="body"/>
          </p:nvPr>
        </p:nvSpPr>
        <p:spPr>
          <a:xfrm>
            <a:off x="910025" y="1766375"/>
            <a:ext cx="7688700" cy="34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Theme 1:  </a:t>
            </a:r>
            <a:r>
              <a:rPr lang="en-GB" sz="2500"/>
              <a:t>Address</a:t>
            </a:r>
            <a:r>
              <a:rPr lang="en-GB" sz="2500"/>
              <a:t> Update</a:t>
            </a:r>
            <a:endParaRPr sz="2500"/>
          </a:p>
          <a:p>
            <a:pPr indent="-387350" lvl="0" marL="457200" rtl="0" algn="l">
              <a:spcBef>
                <a:spcPts val="1200"/>
              </a:spcBef>
              <a:spcAft>
                <a:spcPts val="0"/>
              </a:spcAft>
              <a:buSzPts val="2500"/>
              <a:buChar char="-"/>
            </a:pPr>
            <a:r>
              <a:rPr lang="en-GB" sz="2500"/>
              <a:t>Statement 2:  Address Update Using Supporting Documents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664050" y="577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Problem Statement</a:t>
            </a:r>
            <a:endParaRPr sz="2840"/>
          </a:p>
        </p:txBody>
      </p:sp>
      <p:sp>
        <p:nvSpPr>
          <p:cNvPr id="100" name="Google Shape;100;p15"/>
          <p:cNvSpPr txBox="1"/>
          <p:nvPr>
            <p:ph idx="1" type="body"/>
          </p:nvPr>
        </p:nvSpPr>
        <p:spPr>
          <a:xfrm>
            <a:off x="727650" y="1525600"/>
            <a:ext cx="7688700" cy="346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1500"/>
              <a:t>Address Update Using Supporting Documents...</a:t>
            </a:r>
            <a:endParaRPr sz="1500"/>
          </a:p>
          <a:p>
            <a:pPr indent="-323850" lvl="0" marL="457200" rtl="0" algn="l">
              <a:spcBef>
                <a:spcPts val="1200"/>
              </a:spcBef>
              <a:spcAft>
                <a:spcPts val="0"/>
              </a:spcAft>
              <a:buSzPts val="1500"/>
              <a:buChar char="●"/>
            </a:pPr>
            <a:r>
              <a:rPr lang="en-GB" sz="1500"/>
              <a:t>There is a situation where the resident has shifted to a new place and he/she needs to update the address in their Aadhar .</a:t>
            </a:r>
            <a:endParaRPr sz="1500"/>
          </a:p>
          <a:p>
            <a:pPr indent="-323850" lvl="0" marL="457200" rtl="0" algn="l">
              <a:spcBef>
                <a:spcPts val="0"/>
              </a:spcBef>
              <a:spcAft>
                <a:spcPts val="0"/>
              </a:spcAft>
              <a:buSzPts val="1500"/>
              <a:buChar char="●"/>
            </a:pPr>
            <a:r>
              <a:rPr lang="en-GB" sz="1500"/>
              <a:t>So they send a request to the UIDAI servers to update their address .</a:t>
            </a:r>
            <a:endParaRPr sz="1500"/>
          </a:p>
          <a:p>
            <a:pPr indent="-323850" lvl="0" marL="457200" rtl="0" algn="l">
              <a:spcBef>
                <a:spcPts val="0"/>
              </a:spcBef>
              <a:spcAft>
                <a:spcPts val="0"/>
              </a:spcAft>
              <a:buSzPts val="1500"/>
              <a:buChar char="●"/>
            </a:pPr>
            <a:r>
              <a:rPr lang="en-GB" sz="1500"/>
              <a:t>They have a supporting Proof Of Address Document which they need to show as a proof .</a:t>
            </a:r>
            <a:endParaRPr sz="1500"/>
          </a:p>
          <a:p>
            <a:pPr indent="-323850" lvl="0" marL="457200" rtl="0" algn="l">
              <a:spcBef>
                <a:spcPts val="0"/>
              </a:spcBef>
              <a:spcAft>
                <a:spcPts val="0"/>
              </a:spcAft>
              <a:buSzPts val="1500"/>
              <a:buChar char="●"/>
            </a:pPr>
            <a:r>
              <a:rPr lang="en-GB" sz="1500"/>
              <a:t>There’s an Operator sent by UIDAI who moves from door to door for Address Update of the residents .</a:t>
            </a:r>
            <a:endParaRPr sz="1500"/>
          </a:p>
          <a:p>
            <a:pPr indent="-323850" lvl="0" marL="457200" rtl="0" algn="l">
              <a:spcBef>
                <a:spcPts val="0"/>
              </a:spcBef>
              <a:spcAft>
                <a:spcPts val="0"/>
              </a:spcAft>
              <a:buSzPts val="1500"/>
              <a:buChar char="●"/>
            </a:pPr>
            <a:r>
              <a:rPr lang="en-GB" sz="1500"/>
              <a:t>So, the operator needs a mobile app that helps him to verify the document and help the resident to validate the address change request securely with ease.</a:t>
            </a:r>
            <a:endParaRPr sz="1500"/>
          </a:p>
          <a:p>
            <a:pPr indent="0" lvl="0" marL="0" rtl="0" algn="l">
              <a:spcBef>
                <a:spcPts val="1200"/>
              </a:spcBef>
              <a:spcAft>
                <a:spcPts val="1200"/>
              </a:spcAft>
              <a:buNone/>
            </a:pPr>
            <a:r>
              <a:rPr lang="en-GB" sz="1500"/>
              <a:t>So we have come up with a solution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62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 to Solution</a:t>
            </a:r>
            <a:endParaRPr/>
          </a:p>
        </p:txBody>
      </p:sp>
      <p:sp>
        <p:nvSpPr>
          <p:cNvPr id="106" name="Google Shape;106;p16"/>
          <p:cNvSpPr txBox="1"/>
          <p:nvPr>
            <p:ph idx="1" type="body"/>
          </p:nvPr>
        </p:nvSpPr>
        <p:spPr>
          <a:xfrm>
            <a:off x="729450" y="1329475"/>
            <a:ext cx="7688700" cy="3010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GB" sz="1500"/>
              <a:t>The Operator has to select the resident from the list of applicants and click on verify.</a:t>
            </a:r>
            <a:endParaRPr sz="1500"/>
          </a:p>
          <a:p>
            <a:pPr indent="-323850" lvl="0" marL="457200" rtl="0" algn="l">
              <a:spcBef>
                <a:spcPts val="0"/>
              </a:spcBef>
              <a:spcAft>
                <a:spcPts val="0"/>
              </a:spcAft>
              <a:buSzPts val="1500"/>
              <a:buAutoNum type="arabicPeriod"/>
            </a:pPr>
            <a:r>
              <a:rPr lang="en-GB" sz="1500"/>
              <a:t>Then The UID linked with that resident will be displayed and an OTP will be generated for the resident.</a:t>
            </a:r>
            <a:endParaRPr sz="1500"/>
          </a:p>
          <a:p>
            <a:pPr indent="-323850" lvl="0" marL="457200" rtl="0" algn="l">
              <a:spcBef>
                <a:spcPts val="0"/>
              </a:spcBef>
              <a:spcAft>
                <a:spcPts val="0"/>
              </a:spcAft>
              <a:buSzPts val="1500"/>
              <a:buAutoNum type="arabicPeriod"/>
            </a:pPr>
            <a:r>
              <a:rPr lang="en-GB" sz="1500"/>
              <a:t>After Entering the correct OTP ... </a:t>
            </a:r>
            <a:endParaRPr sz="1500"/>
          </a:p>
          <a:p>
            <a:pPr indent="-323850" lvl="0" marL="457200" rtl="0" algn="l">
              <a:spcBef>
                <a:spcPts val="0"/>
              </a:spcBef>
              <a:spcAft>
                <a:spcPts val="0"/>
              </a:spcAft>
              <a:buSzPts val="1500"/>
              <a:buAutoNum type="arabicPeriod"/>
            </a:pPr>
            <a:r>
              <a:rPr lang="en-GB" sz="1500"/>
              <a:t>The Operator needs to scan the document of the particular resident .</a:t>
            </a:r>
            <a:endParaRPr sz="1500"/>
          </a:p>
          <a:p>
            <a:pPr indent="-323850" lvl="0" marL="457200" rtl="0" algn="l">
              <a:spcBef>
                <a:spcPts val="0"/>
              </a:spcBef>
              <a:spcAft>
                <a:spcPts val="0"/>
              </a:spcAft>
              <a:buSzPts val="1500"/>
              <a:buAutoNum type="arabicPeriod"/>
            </a:pPr>
            <a:r>
              <a:rPr lang="en-GB" sz="1500"/>
              <a:t>The address extracted from it need to be validated. For this purpose, the location of the mobile of the operator is taken and the coordinates are compared with the coordinates of the given address.</a:t>
            </a:r>
            <a:endParaRPr sz="1500"/>
          </a:p>
          <a:p>
            <a:pPr indent="-323850" lvl="0" marL="457200" rtl="0" algn="l">
              <a:spcBef>
                <a:spcPts val="0"/>
              </a:spcBef>
              <a:spcAft>
                <a:spcPts val="0"/>
              </a:spcAft>
              <a:buSzPts val="1500"/>
              <a:buAutoNum type="arabicPeriod"/>
            </a:pPr>
            <a:r>
              <a:rPr lang="en-GB" sz="1500"/>
              <a:t>The Operator can confirm the changes if the distance between coordinates is less than specified value (say within a range of 100 meters).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664050" y="577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Solution</a:t>
            </a:r>
            <a:endParaRPr sz="2840"/>
          </a:p>
        </p:txBody>
      </p:sp>
      <p:sp>
        <p:nvSpPr>
          <p:cNvPr id="112" name="Google Shape;112;p17"/>
          <p:cNvSpPr txBox="1"/>
          <p:nvPr>
            <p:ph idx="1" type="body"/>
          </p:nvPr>
        </p:nvSpPr>
        <p:spPr>
          <a:xfrm>
            <a:off x="727650" y="1525600"/>
            <a:ext cx="7688700" cy="34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We have developed an Android app for the Operator which does the following activities: </a:t>
            </a:r>
            <a:endParaRPr sz="1400"/>
          </a:p>
          <a:p>
            <a:pPr indent="-317500" lvl="0" marL="457200" rtl="0" algn="l">
              <a:spcBef>
                <a:spcPts val="1200"/>
              </a:spcBef>
              <a:spcAft>
                <a:spcPts val="0"/>
              </a:spcAft>
              <a:buSzPts val="1400"/>
              <a:buChar char="●"/>
            </a:pPr>
            <a:r>
              <a:rPr lang="en-GB" sz="1400"/>
              <a:t>Scans the Proof of Address Document </a:t>
            </a:r>
            <a:endParaRPr sz="1400"/>
          </a:p>
          <a:p>
            <a:pPr indent="-317500" lvl="0" marL="457200" rtl="0" algn="l">
              <a:spcBef>
                <a:spcPts val="0"/>
              </a:spcBef>
              <a:spcAft>
                <a:spcPts val="0"/>
              </a:spcAft>
              <a:buSzPts val="1400"/>
              <a:buChar char="●"/>
            </a:pPr>
            <a:r>
              <a:rPr lang="en-GB" sz="1400"/>
              <a:t>Extracts the Address mentioned in there</a:t>
            </a:r>
            <a:endParaRPr sz="1400"/>
          </a:p>
          <a:p>
            <a:pPr indent="-317500" lvl="0" marL="457200" rtl="0" algn="l">
              <a:spcBef>
                <a:spcPts val="0"/>
              </a:spcBef>
              <a:spcAft>
                <a:spcPts val="0"/>
              </a:spcAft>
              <a:buSzPts val="1400"/>
              <a:buChar char="●"/>
            </a:pPr>
            <a:r>
              <a:rPr lang="en-GB" sz="1400"/>
              <a:t>Auto updates the missing details like city, pincode, district etc.</a:t>
            </a:r>
            <a:endParaRPr sz="1400"/>
          </a:p>
          <a:p>
            <a:pPr indent="-317500" lvl="0" marL="457200" rtl="0" algn="l">
              <a:spcBef>
                <a:spcPts val="0"/>
              </a:spcBef>
              <a:spcAft>
                <a:spcPts val="0"/>
              </a:spcAft>
              <a:buSzPts val="1400"/>
              <a:buChar char="●"/>
            </a:pPr>
            <a:r>
              <a:rPr lang="en-GB" sz="1400"/>
              <a:t>Verifies it with the current location of the operator’s phone </a:t>
            </a:r>
            <a:endParaRPr sz="1400"/>
          </a:p>
          <a:p>
            <a:pPr indent="-317500" lvl="0" marL="457200" rtl="0" algn="l">
              <a:spcBef>
                <a:spcPts val="0"/>
              </a:spcBef>
              <a:spcAft>
                <a:spcPts val="0"/>
              </a:spcAft>
              <a:buSzPts val="1400"/>
              <a:buChar char="●"/>
            </a:pPr>
            <a:r>
              <a:rPr lang="en-GB" sz="1400"/>
              <a:t>And gives the operator the authority to validate the address by giving the a measure of the distance </a:t>
            </a:r>
            <a:r>
              <a:rPr lang="en-GB" sz="1400"/>
              <a:t>between</a:t>
            </a:r>
            <a:r>
              <a:rPr lang="en-GB" sz="1400"/>
              <a:t> the address scanned .</a:t>
            </a:r>
            <a:endParaRPr sz="1400"/>
          </a:p>
          <a:p>
            <a:pPr indent="0" lvl="0" marL="45720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18"/>
          <p:cNvSpPr txBox="1"/>
          <p:nvPr>
            <p:ph type="title"/>
          </p:nvPr>
        </p:nvSpPr>
        <p:spPr>
          <a:xfrm>
            <a:off x="566000" y="5994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API’s Used</a:t>
            </a:r>
            <a:endParaRPr/>
          </a:p>
        </p:txBody>
      </p:sp>
      <p:pic>
        <p:nvPicPr>
          <p:cNvPr id="118" name="Google Shape;118;p18"/>
          <p:cNvPicPr preferRelativeResize="0"/>
          <p:nvPr/>
        </p:nvPicPr>
        <p:blipFill>
          <a:blip r:embed="rId3">
            <a:alphaModFix/>
          </a:blip>
          <a:stretch>
            <a:fillRect/>
          </a:stretch>
        </p:blipFill>
        <p:spPr>
          <a:xfrm>
            <a:off x="605413" y="1331000"/>
            <a:ext cx="1966500" cy="983250"/>
          </a:xfrm>
          <a:prstGeom prst="rect">
            <a:avLst/>
          </a:prstGeom>
          <a:noFill/>
          <a:ln>
            <a:noFill/>
          </a:ln>
        </p:spPr>
      </p:pic>
      <p:pic>
        <p:nvPicPr>
          <p:cNvPr id="119" name="Google Shape;119;p18"/>
          <p:cNvPicPr preferRelativeResize="0"/>
          <p:nvPr/>
        </p:nvPicPr>
        <p:blipFill>
          <a:blip r:embed="rId4">
            <a:alphaModFix/>
          </a:blip>
          <a:stretch>
            <a:fillRect/>
          </a:stretch>
        </p:blipFill>
        <p:spPr>
          <a:xfrm>
            <a:off x="566009" y="2510646"/>
            <a:ext cx="2045325" cy="1134750"/>
          </a:xfrm>
          <a:prstGeom prst="rect">
            <a:avLst/>
          </a:prstGeom>
          <a:noFill/>
          <a:ln>
            <a:noFill/>
          </a:ln>
        </p:spPr>
      </p:pic>
      <p:sp>
        <p:nvSpPr>
          <p:cNvPr id="120" name="Google Shape;120;p18"/>
          <p:cNvSpPr txBox="1"/>
          <p:nvPr/>
        </p:nvSpPr>
        <p:spPr>
          <a:xfrm>
            <a:off x="4014950" y="1514825"/>
            <a:ext cx="394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FIrebase ML kit : Used for Scanning barcodes and text extraction from images</a:t>
            </a:r>
            <a:endParaRPr>
              <a:latin typeface="Lato"/>
              <a:ea typeface="Lato"/>
              <a:cs typeface="Lato"/>
              <a:sym typeface="Lato"/>
            </a:endParaRPr>
          </a:p>
        </p:txBody>
      </p:sp>
      <p:sp>
        <p:nvSpPr>
          <p:cNvPr id="121" name="Google Shape;121;p18"/>
          <p:cNvSpPr txBox="1"/>
          <p:nvPr/>
        </p:nvSpPr>
        <p:spPr>
          <a:xfrm>
            <a:off x="3966125" y="2877925"/>
            <a:ext cx="38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GeoLocator and Geocoding for Location access</a:t>
            </a:r>
            <a:endParaRPr>
              <a:latin typeface="Lato"/>
              <a:ea typeface="Lato"/>
              <a:cs typeface="Lato"/>
              <a:sym typeface="Lato"/>
            </a:endParaRPr>
          </a:p>
        </p:txBody>
      </p:sp>
      <p:sp>
        <p:nvSpPr>
          <p:cNvPr id="122" name="Google Shape;122;p18"/>
          <p:cNvSpPr txBox="1"/>
          <p:nvPr/>
        </p:nvSpPr>
        <p:spPr>
          <a:xfrm>
            <a:off x="4042100" y="4383925"/>
            <a:ext cx="38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OTP authentication API</a:t>
            </a:r>
            <a:endParaRPr>
              <a:latin typeface="Lato"/>
              <a:ea typeface="Lato"/>
              <a:cs typeface="Lato"/>
              <a:sym typeface="Lato"/>
            </a:endParaRPr>
          </a:p>
        </p:txBody>
      </p:sp>
      <p:sp>
        <p:nvSpPr>
          <p:cNvPr id="123" name="Google Shape;123;p18"/>
          <p:cNvSpPr/>
          <p:nvPr/>
        </p:nvSpPr>
        <p:spPr>
          <a:xfrm>
            <a:off x="454550" y="4160088"/>
            <a:ext cx="2898469" cy="7610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434343"/>
                </a:solidFill>
                <a:latin typeface="Arial"/>
              </a:rPr>
              <a:t>UIDAI Aadhar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642625" y="580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Language and IDEs  Used</a:t>
            </a:r>
            <a:endParaRPr/>
          </a:p>
        </p:txBody>
      </p:sp>
      <p:pic>
        <p:nvPicPr>
          <p:cNvPr id="129" name="Google Shape;129;p19"/>
          <p:cNvPicPr preferRelativeResize="0"/>
          <p:nvPr/>
        </p:nvPicPr>
        <p:blipFill>
          <a:blip r:embed="rId3">
            <a:alphaModFix/>
          </a:blip>
          <a:stretch>
            <a:fillRect/>
          </a:stretch>
        </p:blipFill>
        <p:spPr>
          <a:xfrm>
            <a:off x="434150" y="1347775"/>
            <a:ext cx="3005700" cy="1223975"/>
          </a:xfrm>
          <a:prstGeom prst="rect">
            <a:avLst/>
          </a:prstGeom>
          <a:noFill/>
          <a:ln>
            <a:noFill/>
          </a:ln>
        </p:spPr>
      </p:pic>
      <p:pic>
        <p:nvPicPr>
          <p:cNvPr id="130" name="Google Shape;130;p19"/>
          <p:cNvPicPr preferRelativeResize="0"/>
          <p:nvPr/>
        </p:nvPicPr>
        <p:blipFill>
          <a:blip r:embed="rId4">
            <a:alphaModFix/>
          </a:blip>
          <a:stretch>
            <a:fillRect/>
          </a:stretch>
        </p:blipFill>
        <p:spPr>
          <a:xfrm>
            <a:off x="390650" y="3804698"/>
            <a:ext cx="3121425" cy="1165175"/>
          </a:xfrm>
          <a:prstGeom prst="rect">
            <a:avLst/>
          </a:prstGeom>
          <a:noFill/>
          <a:ln>
            <a:noFill/>
          </a:ln>
        </p:spPr>
      </p:pic>
      <p:pic>
        <p:nvPicPr>
          <p:cNvPr id="131" name="Google Shape;131;p19"/>
          <p:cNvPicPr preferRelativeResize="0"/>
          <p:nvPr/>
        </p:nvPicPr>
        <p:blipFill>
          <a:blip r:embed="rId5">
            <a:alphaModFix/>
          </a:blip>
          <a:stretch>
            <a:fillRect/>
          </a:stretch>
        </p:blipFill>
        <p:spPr>
          <a:xfrm>
            <a:off x="1234620" y="2571745"/>
            <a:ext cx="1223975" cy="1223975"/>
          </a:xfrm>
          <a:prstGeom prst="rect">
            <a:avLst/>
          </a:prstGeom>
          <a:noFill/>
          <a:ln>
            <a:noFill/>
          </a:ln>
        </p:spPr>
      </p:pic>
      <p:sp>
        <p:nvSpPr>
          <p:cNvPr id="132" name="Google Shape;132;p19"/>
          <p:cNvSpPr txBox="1"/>
          <p:nvPr/>
        </p:nvSpPr>
        <p:spPr>
          <a:xfrm>
            <a:off x="4177725" y="1747050"/>
            <a:ext cx="30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3" name="Google Shape;133;p19"/>
          <p:cNvSpPr txBox="1"/>
          <p:nvPr/>
        </p:nvSpPr>
        <p:spPr>
          <a:xfrm>
            <a:off x="4286225" y="1759663"/>
            <a:ext cx="346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Used flutter language</a:t>
            </a:r>
            <a:endParaRPr>
              <a:latin typeface="Lato"/>
              <a:ea typeface="Lato"/>
              <a:cs typeface="Lato"/>
              <a:sym typeface="Lato"/>
            </a:endParaRPr>
          </a:p>
        </p:txBody>
      </p:sp>
      <p:sp>
        <p:nvSpPr>
          <p:cNvPr id="134" name="Google Shape;134;p19"/>
          <p:cNvSpPr txBox="1"/>
          <p:nvPr/>
        </p:nvSpPr>
        <p:spPr>
          <a:xfrm>
            <a:off x="4259075" y="2847625"/>
            <a:ext cx="32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VS code as IDE</a:t>
            </a:r>
            <a:endParaRPr>
              <a:latin typeface="Lato"/>
              <a:ea typeface="Lato"/>
              <a:cs typeface="Lato"/>
              <a:sym typeface="Lato"/>
            </a:endParaRPr>
          </a:p>
        </p:txBody>
      </p:sp>
      <p:sp>
        <p:nvSpPr>
          <p:cNvPr id="135" name="Google Shape;135;p19"/>
          <p:cNvSpPr txBox="1"/>
          <p:nvPr/>
        </p:nvSpPr>
        <p:spPr>
          <a:xfrm>
            <a:off x="4286225" y="4096238"/>
            <a:ext cx="32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Android Studio as IDE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9" name="Shape 139"/>
        <p:cNvGrpSpPr/>
        <p:nvPr/>
      </p:nvGrpSpPr>
      <p:grpSpPr>
        <a:xfrm>
          <a:off x="0" y="0"/>
          <a:ext cx="0" cy="0"/>
          <a:chOff x="0" y="0"/>
          <a:chExt cx="0" cy="0"/>
        </a:xfrm>
      </p:grpSpPr>
      <p:sp>
        <p:nvSpPr>
          <p:cNvPr id="140" name="Google Shape;140;p20"/>
          <p:cNvSpPr txBox="1"/>
          <p:nvPr>
            <p:ph type="title"/>
          </p:nvPr>
        </p:nvSpPr>
        <p:spPr>
          <a:xfrm>
            <a:off x="664350" y="548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External</a:t>
            </a:r>
            <a:r>
              <a:rPr lang="en-GB"/>
              <a:t> </a:t>
            </a:r>
            <a:r>
              <a:rPr lang="en-GB"/>
              <a:t>Tools Used</a:t>
            </a:r>
            <a:endParaRPr/>
          </a:p>
        </p:txBody>
      </p:sp>
      <p:pic>
        <p:nvPicPr>
          <p:cNvPr id="141" name="Google Shape;141;p20"/>
          <p:cNvPicPr preferRelativeResize="0"/>
          <p:nvPr/>
        </p:nvPicPr>
        <p:blipFill>
          <a:blip r:embed="rId3">
            <a:alphaModFix/>
          </a:blip>
          <a:stretch>
            <a:fillRect/>
          </a:stretch>
        </p:blipFill>
        <p:spPr>
          <a:xfrm>
            <a:off x="501263" y="2032788"/>
            <a:ext cx="2857500" cy="1600200"/>
          </a:xfrm>
          <a:prstGeom prst="rect">
            <a:avLst/>
          </a:prstGeom>
          <a:noFill/>
          <a:ln>
            <a:noFill/>
          </a:ln>
        </p:spPr>
      </p:pic>
      <p:sp>
        <p:nvSpPr>
          <p:cNvPr id="142" name="Google Shape;142;p20"/>
          <p:cNvSpPr txBox="1"/>
          <p:nvPr/>
        </p:nvSpPr>
        <p:spPr>
          <a:xfrm>
            <a:off x="3939025" y="2632800"/>
            <a:ext cx="358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Github</a:t>
            </a:r>
            <a:r>
              <a:rPr lang="en-GB">
                <a:latin typeface="Lato"/>
                <a:ea typeface="Lato"/>
                <a:cs typeface="Lato"/>
                <a:sym typeface="Lato"/>
              </a:rPr>
              <a:t> for Version Control Sharing and Saving Code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sp>
        <p:nvSpPr>
          <p:cNvPr id="147" name="Google Shape;147;p21"/>
          <p:cNvSpPr txBox="1"/>
          <p:nvPr>
            <p:ph type="title"/>
          </p:nvPr>
        </p:nvSpPr>
        <p:spPr>
          <a:xfrm>
            <a:off x="566675" y="591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Operations</a:t>
            </a:r>
            <a:endParaRPr/>
          </a:p>
        </p:txBody>
      </p:sp>
      <p:grpSp>
        <p:nvGrpSpPr>
          <p:cNvPr id="148" name="Google Shape;148;p21"/>
          <p:cNvGrpSpPr/>
          <p:nvPr/>
        </p:nvGrpSpPr>
        <p:grpSpPr>
          <a:xfrm>
            <a:off x="234113" y="1723650"/>
            <a:ext cx="8675762" cy="2784350"/>
            <a:chOff x="234113" y="1723650"/>
            <a:chExt cx="8675762" cy="2784350"/>
          </a:xfrm>
        </p:grpSpPr>
        <p:grpSp>
          <p:nvGrpSpPr>
            <p:cNvPr id="149" name="Google Shape;149;p21"/>
            <p:cNvGrpSpPr/>
            <p:nvPr/>
          </p:nvGrpSpPr>
          <p:grpSpPr>
            <a:xfrm>
              <a:off x="234125" y="1723650"/>
              <a:ext cx="8675747" cy="535208"/>
              <a:chOff x="146400" y="1853850"/>
              <a:chExt cx="8675747" cy="535208"/>
            </a:xfrm>
          </p:grpSpPr>
          <p:sp>
            <p:nvSpPr>
              <p:cNvPr id="150" name="Google Shape;150;p21"/>
              <p:cNvSpPr/>
              <p:nvPr/>
            </p:nvSpPr>
            <p:spPr>
              <a:xfrm>
                <a:off x="146400" y="1853850"/>
                <a:ext cx="2240700" cy="5352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Authentication</a:t>
                </a:r>
                <a:endParaRPr>
                  <a:solidFill>
                    <a:srgbClr val="FFFFFF"/>
                  </a:solidFill>
                  <a:latin typeface="Roboto"/>
                  <a:ea typeface="Roboto"/>
                  <a:cs typeface="Roboto"/>
                  <a:sym typeface="Roboto"/>
                </a:endParaRPr>
              </a:p>
            </p:txBody>
          </p:sp>
          <p:sp>
            <p:nvSpPr>
              <p:cNvPr id="151" name="Google Shape;151;p21"/>
              <p:cNvSpPr/>
              <p:nvPr/>
            </p:nvSpPr>
            <p:spPr>
              <a:xfrm>
                <a:off x="2093375" y="1853850"/>
                <a:ext cx="2640900" cy="535200"/>
              </a:xfrm>
              <a:prstGeom prst="chevron">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Entry of Details</a:t>
                </a:r>
                <a:endParaRPr>
                  <a:solidFill>
                    <a:srgbClr val="FFFFFF"/>
                  </a:solidFill>
                  <a:latin typeface="Roboto"/>
                  <a:ea typeface="Roboto"/>
                  <a:cs typeface="Roboto"/>
                  <a:sym typeface="Roboto"/>
                </a:endParaRPr>
              </a:p>
            </p:txBody>
          </p:sp>
          <p:sp>
            <p:nvSpPr>
              <p:cNvPr id="152" name="Google Shape;152;p21"/>
              <p:cNvSpPr/>
              <p:nvPr/>
            </p:nvSpPr>
            <p:spPr>
              <a:xfrm>
                <a:off x="4435911" y="1853858"/>
                <a:ext cx="2347200" cy="5352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Validate Data</a:t>
                </a:r>
                <a:endParaRPr>
                  <a:solidFill>
                    <a:srgbClr val="FFFFFF"/>
                  </a:solidFill>
                  <a:latin typeface="Roboto"/>
                  <a:ea typeface="Roboto"/>
                  <a:cs typeface="Roboto"/>
                  <a:sym typeface="Roboto"/>
                </a:endParaRPr>
              </a:p>
            </p:txBody>
          </p:sp>
          <p:sp>
            <p:nvSpPr>
              <p:cNvPr id="153" name="Google Shape;153;p21"/>
              <p:cNvSpPr/>
              <p:nvPr/>
            </p:nvSpPr>
            <p:spPr>
              <a:xfrm>
                <a:off x="6474947" y="1853858"/>
                <a:ext cx="2347200" cy="535200"/>
              </a:xfrm>
              <a:prstGeom prst="chevron">
                <a:avLst>
                  <a:gd fmla="val 50000" name="adj"/>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Save</a:t>
                </a:r>
                <a:endParaRPr>
                  <a:solidFill>
                    <a:srgbClr val="FFFFFF"/>
                  </a:solidFill>
                  <a:latin typeface="Roboto"/>
                  <a:ea typeface="Roboto"/>
                  <a:cs typeface="Roboto"/>
                  <a:sym typeface="Roboto"/>
                </a:endParaRPr>
              </a:p>
            </p:txBody>
          </p:sp>
        </p:grpSp>
        <p:pic>
          <p:nvPicPr>
            <p:cNvPr id="154" name="Google Shape;154;p21"/>
            <p:cNvPicPr preferRelativeResize="0"/>
            <p:nvPr/>
          </p:nvPicPr>
          <p:blipFill>
            <a:blip r:embed="rId3">
              <a:alphaModFix/>
            </a:blip>
            <a:stretch>
              <a:fillRect/>
            </a:stretch>
          </p:blipFill>
          <p:spPr>
            <a:xfrm>
              <a:off x="234113" y="2364863"/>
              <a:ext cx="2143125" cy="2143125"/>
            </a:xfrm>
            <a:prstGeom prst="rect">
              <a:avLst/>
            </a:prstGeom>
            <a:noFill/>
            <a:ln>
              <a:noFill/>
            </a:ln>
          </p:spPr>
        </p:pic>
        <p:pic>
          <p:nvPicPr>
            <p:cNvPr id="155" name="Google Shape;155;p21"/>
            <p:cNvPicPr preferRelativeResize="0"/>
            <p:nvPr/>
          </p:nvPicPr>
          <p:blipFill>
            <a:blip r:embed="rId4">
              <a:alphaModFix/>
            </a:blip>
            <a:stretch>
              <a:fillRect/>
            </a:stretch>
          </p:blipFill>
          <p:spPr>
            <a:xfrm>
              <a:off x="4583150" y="2364875"/>
              <a:ext cx="2076450" cy="2143125"/>
            </a:xfrm>
            <a:prstGeom prst="rect">
              <a:avLst/>
            </a:prstGeom>
            <a:noFill/>
            <a:ln>
              <a:noFill/>
            </a:ln>
          </p:spPr>
        </p:pic>
        <p:pic>
          <p:nvPicPr>
            <p:cNvPr id="156" name="Google Shape;156;p21"/>
            <p:cNvPicPr preferRelativeResize="0"/>
            <p:nvPr/>
          </p:nvPicPr>
          <p:blipFill rotWithShape="1">
            <a:blip r:embed="rId5">
              <a:alphaModFix/>
            </a:blip>
            <a:srcRect b="5338" l="0" r="0" t="0"/>
            <a:stretch/>
          </p:blipFill>
          <p:spPr>
            <a:xfrm>
              <a:off x="6771125" y="2364875"/>
              <a:ext cx="2138750" cy="2143125"/>
            </a:xfrm>
            <a:prstGeom prst="rect">
              <a:avLst/>
            </a:prstGeom>
            <a:noFill/>
            <a:ln>
              <a:noFill/>
            </a:ln>
          </p:spPr>
        </p:pic>
        <p:pic>
          <p:nvPicPr>
            <p:cNvPr id="157" name="Google Shape;157;p21"/>
            <p:cNvPicPr preferRelativeResize="0"/>
            <p:nvPr/>
          </p:nvPicPr>
          <p:blipFill>
            <a:blip r:embed="rId6">
              <a:alphaModFix/>
            </a:blip>
            <a:stretch>
              <a:fillRect/>
            </a:stretch>
          </p:blipFill>
          <p:spPr>
            <a:xfrm>
              <a:off x="2573125" y="2364875"/>
              <a:ext cx="1898475" cy="2143125"/>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