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2ED286-E9EF-47E2-AD5B-700DD5EA722D}">
          <p14:sldIdLst>
            <p14:sldId id="256"/>
            <p14:sldId id="265"/>
            <p14:sldId id="258"/>
            <p14:sldId id="259"/>
            <p14:sldId id="260"/>
            <p14:sldId id="269"/>
            <p14:sldId id="261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gdc.noaa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1791" y="230660"/>
            <a:ext cx="12695583" cy="14789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Based Resolution Improvement of Geophysical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692" y="1874958"/>
            <a:ext cx="4920617" cy="10116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 Jain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20MC0039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6164" y="5544066"/>
            <a:ext cx="6059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(Indian School of Mines), Dhanbad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6370" y="3255972"/>
            <a:ext cx="50799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Swarandeep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Sahoo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Applied Geophysics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854" y="2886640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</p:txBody>
      </p:sp>
      <p:pic>
        <p:nvPicPr>
          <p:cNvPr id="4098" name="Picture 2" descr="Na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2" t="31432" r="42410" b="2440"/>
          <a:stretch/>
        </p:blipFill>
        <p:spPr bwMode="auto">
          <a:xfrm>
            <a:off x="5554946" y="4510991"/>
            <a:ext cx="1082105" cy="11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24778"/>
          </a:xfrm>
        </p:spPr>
        <p:txBody>
          <a:bodyPr/>
          <a:lstStyle/>
          <a:p>
            <a:r>
              <a:rPr lang="en-US" dirty="0"/>
              <a:t>Total Magnetic field: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899" y="10333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4069" y="10333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3668" y="34425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671" y="4339568"/>
            <a:ext cx="3520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(a) corresponds to the total magnetic field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available coefficients,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Corresponds to the total magnetic field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predicted coefficients,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The difference between predicted and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magnetic field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5" y="846729"/>
            <a:ext cx="5114422" cy="2464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51" y="846729"/>
            <a:ext cx="5038215" cy="24281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187" y="3315376"/>
            <a:ext cx="7322820" cy="354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9594F-864F-4645-0686-C202E8F50F58}"/>
              </a:ext>
            </a:extLst>
          </p:cNvPr>
          <p:cNvSpPr txBox="1"/>
          <p:nvPr/>
        </p:nvSpPr>
        <p:spPr>
          <a:xfrm>
            <a:off x="5743614" y="58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8200-F0BA-51E2-E289-C89356417D28}"/>
              </a:ext>
            </a:extLst>
          </p:cNvPr>
          <p:cNvSpPr txBox="1"/>
          <p:nvPr/>
        </p:nvSpPr>
        <p:spPr>
          <a:xfrm>
            <a:off x="11276662" y="591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FB797-9EEB-CECD-8937-A3BE5951D0AE}"/>
              </a:ext>
            </a:extLst>
          </p:cNvPr>
          <p:cNvSpPr txBox="1"/>
          <p:nvPr/>
        </p:nvSpPr>
        <p:spPr>
          <a:xfrm>
            <a:off x="10857958" y="3096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49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31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19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lvl="0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Adams, J., 2007. Fisher statistics.</a:t>
            </a:r>
          </a:p>
          <a:p>
            <a:pPr lvl="0"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Thébault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C.D., Amit, H.,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Baerenzung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T.N., Brown, W.J.,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Chambodut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Chulliat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2021. International geomagnetic reference field: the thirteenth generation.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Earth, Planets and 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pp.1-25. </a:t>
            </a:r>
          </a:p>
          <a:p>
            <a:pPr lvl="0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Olsen, N.,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-Christensen, 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Floberghagen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C.D.,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Chulliat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Doornbos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Encarnação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J.T., Hamilton, B.,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and van den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IJssel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2013. The Swarm satellite constellation application and research facility (SCARF) and Swarm data products.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Earth, Planets and 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pp.1189-1200. </a:t>
            </a:r>
          </a:p>
          <a:p>
            <a:pPr lvl="0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Sprain, C.J.,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A.J., Davies, C.J., Bono, R.K.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D.G., 2019. An assessment of long duration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geodynamo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simulations using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paleomagnetic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modeling criteria (QPM).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and Planetary Science Letters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p.115758. </a:t>
            </a:r>
          </a:p>
          <a:p>
            <a:pPr lvl="0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Sutton, R.S.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A.G., 2018.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An introduction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MIT press. </a:t>
            </a:r>
          </a:p>
          <a:p>
            <a:pPr lvl="0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https://www.ngdc.noaa.gov/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9829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837"/>
            <a:ext cx="10515600" cy="56879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6032"/>
            <a:ext cx="10515600" cy="2012634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magnetic potential due to the internal origin: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1900 to 1995 we have IGRF constants till n=10 only.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2000 we have IGRF constants till n=13.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16921" y="3221587"/>
                <a:ext cx="7558158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21" y="3221587"/>
                <a:ext cx="7558158" cy="958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838200" y="181283"/>
            <a:ext cx="10515600" cy="578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829443"/>
            <a:ext cx="10515600" cy="139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predict unknown IGRF coefficients for the epoch 1900 to 1995 for degree n = 11 to n=13.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 specifically for the IGRF values using different methodologies to predict the best possible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9F0A3-CDCF-87F8-937C-18B579F841AE}"/>
              </a:ext>
            </a:extLst>
          </p:cNvPr>
          <p:cNvSpPr txBox="1"/>
          <p:nvPr/>
        </p:nvSpPr>
        <p:spPr>
          <a:xfrm>
            <a:off x="838200" y="4845865"/>
            <a:ext cx="108502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machine learning 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to be predicted is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should satisfy the laws of Physics.</a:t>
            </a:r>
          </a:p>
        </p:txBody>
      </p:sp>
    </p:spTree>
    <p:extLst>
      <p:ext uri="{BB962C8B-B14F-4D97-AF65-F5344CB8AC3E}">
        <p14:creationId xmlns:p14="http://schemas.microsoft.com/office/powerpoint/2010/main" val="40394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093"/>
            <a:ext cx="10515600" cy="137184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C345D-8160-B9C0-63FE-9D29B1AC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21" y="3896863"/>
            <a:ext cx="4568687" cy="2596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FABD3-8E98-4A30-0C87-2BC21A7B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50" y="1273846"/>
            <a:ext cx="5776484" cy="2229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328060-8FBF-302F-089A-C4895E257FBC}"/>
              </a:ext>
            </a:extLst>
          </p:cNvPr>
          <p:cNvSpPr txBox="1"/>
          <p:nvPr/>
        </p:nvSpPr>
        <p:spPr>
          <a:xfrm>
            <a:off x="6096000" y="3395683"/>
            <a:ext cx="468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a) Working of reinforcement learning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584B7-41FE-ED25-577D-934ED3C17842}"/>
              </a:ext>
            </a:extLst>
          </p:cNvPr>
          <p:cNvSpPr txBox="1"/>
          <p:nvPr/>
        </p:nvSpPr>
        <p:spPr>
          <a:xfrm>
            <a:off x="6138403" y="6473224"/>
            <a:ext cx="405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b) Example of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0403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09" y="351873"/>
            <a:ext cx="1040308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0417" y="1677436"/>
                <a:ext cx="10262152" cy="2748789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defined by the tuple of 5 elements: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(S)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(A)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Probability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 Function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Discount factor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0417" y="1677436"/>
                <a:ext cx="10262152" cy="2748789"/>
              </a:xfrm>
              <a:blipFill>
                <a:blip r:embed="rId2"/>
                <a:stretch>
                  <a:fillRect l="-474" t="-19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A083CF-C08B-EAFC-DE78-D76F32B96F2A}"/>
              </a:ext>
            </a:extLst>
          </p:cNvPr>
          <p:cNvSpPr txBox="1"/>
          <p:nvPr/>
        </p:nvSpPr>
        <p:spPr>
          <a:xfrm>
            <a:off x="970375" y="4664765"/>
            <a:ext cx="103834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Converges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working of the algorithm.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provide each state before the execution of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41439-4CDE-FBDA-7218-A6A39561B51E}"/>
              </a:ext>
            </a:extLst>
          </p:cNvPr>
          <p:cNvCxnSpPr>
            <a:cxnSpLocks/>
          </p:cNvCxnSpPr>
          <p:nvPr/>
        </p:nvCxnSpPr>
        <p:spPr>
          <a:xfrm>
            <a:off x="6003234" y="4664765"/>
            <a:ext cx="0" cy="1938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071"/>
            <a:ext cx="10515600" cy="74698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 Learning: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37" y="3409317"/>
            <a:ext cx="4598504" cy="304650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449860"/>
            <a:ext cx="10515600" cy="186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free reinforcement learning algorithm.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every state of the environment and available actions in each state.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(matrix) of shape [state, actions].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Q-Learning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12" y="3428999"/>
            <a:ext cx="3026827" cy="302682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2849"/>
              </p:ext>
            </p:extLst>
          </p:nvPr>
        </p:nvGraphicFramePr>
        <p:xfrm>
          <a:off x="4459419" y="5836604"/>
          <a:ext cx="1038311" cy="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Agent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F9569D-CDA3-FD3E-2A9D-CE50BA70000A}"/>
              </a:ext>
            </a:extLst>
          </p:cNvPr>
          <p:cNvSpPr txBox="1"/>
          <p:nvPr/>
        </p:nvSpPr>
        <p:spPr>
          <a:xfrm>
            <a:off x="1567690" y="645582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a) Q-learning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B689-CFF2-71BD-ED13-EDF3D42A3DF3}"/>
              </a:ext>
            </a:extLst>
          </p:cNvPr>
          <p:cNvSpPr txBox="1"/>
          <p:nvPr/>
        </p:nvSpPr>
        <p:spPr>
          <a:xfrm>
            <a:off x="7157420" y="629905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b) Reward vs episode in Q-learning</a:t>
            </a:r>
          </a:p>
        </p:txBody>
      </p:sp>
    </p:spTree>
    <p:extLst>
      <p:ext uri="{BB962C8B-B14F-4D97-AF65-F5344CB8AC3E}">
        <p14:creationId xmlns:p14="http://schemas.microsoft.com/office/powerpoint/2010/main" val="333527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3371-3CCC-AD42-7645-06835B94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2" y="4966341"/>
            <a:ext cx="10515600" cy="575779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Total magnetic field: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D012-DEA5-1B3E-BA41-FAA42319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575384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change in total magnetic field due to coefficients of degree n=10 and n=13 is 27nT for the year 2000 to 2020.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try to reduce error to 30nT to satisfies the criteria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1C7D6E-C7E3-18FC-6740-1B6C55A974EA}"/>
              </a:ext>
            </a:extLst>
          </p:cNvPr>
          <p:cNvSpPr txBox="1">
            <a:spLocks/>
          </p:cNvSpPr>
          <p:nvPr/>
        </p:nvSpPr>
        <p:spPr>
          <a:xfrm>
            <a:off x="284922" y="753190"/>
            <a:ext cx="10515600" cy="64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Agent: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C43C8-815E-8DAB-51A9-7D341F1BDDB2}"/>
              </a:ext>
            </a:extLst>
          </p:cNvPr>
          <p:cNvSpPr txBox="1">
            <a:spLocks/>
          </p:cNvSpPr>
          <p:nvPr/>
        </p:nvSpPr>
        <p:spPr>
          <a:xfrm>
            <a:off x="800100" y="1378326"/>
            <a:ext cx="10363200" cy="92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to be predicted will work as agent for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agent will be a number which will work in environment.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9E150D-4DE8-8D91-9771-1B117D05812E}"/>
              </a:ext>
            </a:extLst>
          </p:cNvPr>
          <p:cNvSpPr txBox="1">
            <a:spLocks/>
          </p:cNvSpPr>
          <p:nvPr/>
        </p:nvSpPr>
        <p:spPr>
          <a:xfrm>
            <a:off x="284922" y="2142353"/>
            <a:ext cx="10515600" cy="743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FE8461-8425-675F-9E97-3B790FBD93F9}"/>
              </a:ext>
            </a:extLst>
          </p:cNvPr>
          <p:cNvSpPr txBox="1">
            <a:spLocks/>
          </p:cNvSpPr>
          <p:nvPr/>
        </p:nvSpPr>
        <p:spPr>
          <a:xfrm>
            <a:off x="800101" y="2753495"/>
            <a:ext cx="10515599" cy="96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actions are allowed for each agent. It can be increased or decreased by a factor.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974D57-1A09-C88B-5AC7-EFFCD29DB933}"/>
              </a:ext>
            </a:extLst>
          </p:cNvPr>
          <p:cNvSpPr txBox="1">
            <a:spLocks/>
          </p:cNvSpPr>
          <p:nvPr/>
        </p:nvSpPr>
        <p:spPr>
          <a:xfrm>
            <a:off x="284922" y="3560672"/>
            <a:ext cx="10515600" cy="455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Reward: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D735DE-0A73-1B97-CB61-3784BD98CDDB}"/>
              </a:ext>
            </a:extLst>
          </p:cNvPr>
          <p:cNvSpPr txBox="1">
            <a:spLocks/>
          </p:cNvSpPr>
          <p:nvPr/>
        </p:nvSpPr>
        <p:spPr>
          <a:xfrm>
            <a:off x="800100" y="4048158"/>
            <a:ext cx="10439400" cy="74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will be based on how much criteria a set of agents follow.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59246-4C43-2D61-331D-0A1E7DF320C2}"/>
              </a:ext>
            </a:extLst>
          </p:cNvPr>
          <p:cNvSpPr txBox="1"/>
          <p:nvPr/>
        </p:nvSpPr>
        <p:spPr>
          <a:xfrm>
            <a:off x="284922" y="4361684"/>
            <a:ext cx="344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Environment: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B4C61-1F58-2C2A-C210-1F6A61B8B05C}"/>
              </a:ext>
            </a:extLst>
          </p:cNvPr>
          <p:cNvSpPr txBox="1"/>
          <p:nvPr/>
        </p:nvSpPr>
        <p:spPr>
          <a:xfrm>
            <a:off x="284922" y="133297"/>
            <a:ext cx="462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Formulation:</a:t>
            </a:r>
          </a:p>
        </p:txBody>
      </p:sp>
    </p:spTree>
    <p:extLst>
      <p:ext uri="{BB962C8B-B14F-4D97-AF65-F5344CB8AC3E}">
        <p14:creationId xmlns:p14="http://schemas.microsoft.com/office/powerpoint/2010/main" val="30087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18" y="6540"/>
            <a:ext cx="10515600" cy="7850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Inclination anomaly: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5340" y="708518"/>
                <a:ext cx="10515600" cy="4351338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Inclination due to geocentric axial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dipole is given by: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𝐺𝐴𝐷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func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340" y="708518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AYcAAAEWCAYAAACNJFuYAAAAOXRFWHRTb2Z0d2FyZQBNYXRwbG90bGliIHZlcnNpb24zLjUuMSwgaHR0cHM6Ly9tYXRwbG90bGliLm9yZy/YYfK9AAAACXBIWXMAAAsTAAALEwEAmpwYAAAw0klEQVR4nO3dd3gc1dXH8e9xN664V7kXbOMqmxa6KQYMAUJvpsTUQN4QEkJIICSE0ElISOimGpvQwfTQA9iSu3HvsmS523JTPe8fMyKLmle2pFlJv8/z6NHM3ClnZ2f37Nw7c8fcHRERkVh1og5AREQSj5KDiIgUo+QgIiLFKDmIiEgxSg4iIlKMkoOIiBSj5FDJzOx2M3s+6jhKY2bbzaznPq5jgpn9qaJi2sO23jWzS/Zy2aTw9dat6Lj2sN32Zva5mWWZ2f0llP/LzH63j9vobmZuZvXC8b3eT3Fs6xYze6Iy1l0Rwv3Qey+XvcDMPqjAWMaZ2ZcVtb6qVC/qAKo7M9seM7ofkA3kh+NXVn1EpTOzT4Hn3f37D7a7N40uovJz9zHxzmtmK4Ar3P2jcNlVQBSvdzywAWjuJdxY5O5XVfQGy7OfymJmRxEcM11i1v3nilh31MysO7AcqO/ueQDu/gLwQsw8DvRx9yWRBBkhnTnsI3dvWvgHrALGxkx7YU/LV5TCX4w1lQWq6/HaDfiupMQgkqiq64etumlgZs+G1QrzzCy5sMDMOpnZK2a23syWm9n1MWUNzewhM0sP/x4ys4Zh2VFmlmZmvzaztcDTZra/mb0drmtzONwlnP9O4HDg72HVyt/D6d+fgptZYzO738xWmtlWM/vSzBqHZS+b2dpw+udmNnBPLzqMf4uZDYqZ1tbMdplZu7LiDef91MzuNLOvgJ1Az3DaFWF5LzP7j5ltNLMNZvaCmbUMy54DkoC3wtf7qxKqXjqZ2ZtmtsnMlpjZT2O2fbuZTS7tfSvhtR5qZtPC/TPNzA4Np08ALgF+FcYxuoRlv6+Wi3lfbzSzdWaWYWaXxsxb6ntUZJ2x+2lcON994X5ebmZjYua91Mzmh69zmZldGU5vArwLdApj3x7usx9UlZrZqeH+2RJu94CYshVm9kszmx3GO8nMGpUQ756OlTbh8bElfL++sDh+LJjZyWY2w8y2mdlqM7s9pvjz8P+W8LUdYjHVQGZWWD4rLD/HSqgmsh9+hlqHx9Q2M5sK9Coyb38z+zB8DQvN7Ow9vYbIuLv+KugPWAGMLjLtdmA3cBJQF7gL+CYsqwOkAr8HGgA9gWXACWH5HcA3QDugLfBf4I9h2VFAHnA30BBoDLQGziSo3moGvAy8HhPLpwTVLLHxOdA7HP5HOE/nMNZDgYZh2WXhOhsCDwEzY9YxAfhTKfvkKeDOmPFrgffC4XjiXQUMJKgCrR/7GoDewHFhTG0JPuwPlfZ+AN3D11svHP8MeARoBAwF1gPH7ul9K+E1tgI2AxeFcZ4Xjrfe0/4pWh7zvt4Rvt6TCBLj/mW9RyW8ttj9NA7IBX4aLnM1kA5YWH4ywZeYAUeG2xseE09aCcf08+FwX2BH+D7UB34FLAEaxLwHU4FO4X6aD1y1F8fKXcC/wm3UJ/ihY6WsJ/aYPgo4kOCzNhjIBH5c0vEQs6++LGldJZWXsL2XgMlAE2AQsKZw/nDaauBSguNkOEF148Cov7tK3I9RB1CT/ig9OXwUMz4A2BUOHwSsKjL/b4Cnw+GlwEkxZScAK8Lho4AcoFEZ8QwFNseMf0opySH88OwChsTxOluGy7UIxydQenIYDSyLGf8KuLgc8d5RZJ5iryGm7MfAjNLej9gvA6ArQdtQs5jyu4AJe3rfStjuRcDUItO+Bsbtaf8ULQ/f11388AtrHXBwWe8Re04OS2Lm3S+ct0Mp8bwO3BATT1nJ4XfA5JiyOgRfiEfFvAcXxpTfA/yrvMcKQbJ8g5gv6jL2p5c2H8EPmwdL2mcx+2qvkgNB4s0F+seU/Zn/JYdzgC+KLPsocNueXlMUf6pWqhprY4Z3Ao3Cqo1uBKfsWwr/gFuA9uG8nYCVMcuuDKcVWu/uuwtHzGw/M3s0rHLYRvBLuqXFd3VOG4Jf0EuLFphZXTP7i5ktDde7ImaZPfkP0NjMDjKzbgQJ4LVyxLu6tBWH1Q0vmdmacPnn44wJgv24yd2zYqatJPhFXqi0962kda0sMq3ouspjo4cNpDHbbkoZ71Ecvn8t7r4zHGwKYGZjzOybsKpjC8HZSnn24/ev3d0LCN6zsvZjaRcFlHqsAPcSnJF8EFZ93RxPcOG6PrGg6nIrcBXxv7byakvwwyP2mI09LroBBxX5vF8AdKikePaJkkO0VgPL3b1lzF8zdz8pLE8nOKAKJYXTChVt4LwR6Acc5O7NgSPC6VbK/LE2EFSj9Cqh7HzgNIJfdi0IfnHFrrdU4ZfFZIKqlvOBt2O+kPcU755ivissHxwuf2E5lk0HWplZs5hpSQS/esur6Pu0L+sqS1nv0V6xoA3rFeA+oL27twSmEN8xA0Veu5kZwVlZuV97WceKu2e5+43u3hMYC/zCzI6NY7UvAm8CXd29BUHVVLyvrSQ7CM68ADCz2C/29QRVgl1jpiXFDK8GPivyeW/q7lfvRRyVTskhWlOBbRY0KjcOf6EPMrORYflE4NawYa4NQdtEWfdMNCOodthiZq2A24qUZxK0axQTfjCfAh4IGx3rhg10DcP1ZgMbCT4Y5b2U8UWCU+oLwuF4492TZsD2cPnOwE1Fyst6vasJ2nDuMrNGZjYYuJyYyxjLYQrQ18zON7N6ZnYOQTXU23uxrlLt4T3aWw0I2izWA3kWNFQfH1OeCbQ2sxalLD8ZONnMjjWz+gQJP5tg3+6NEo8VMzvFzHqHyWcbQZVgfsmr+IFmBGeIu81sFEHSKbQeKKCUYyRU9BiaBQw0s6Fhw/rthQXung+8CtwenhUPILgYodDbBMfJRWZWP/wbaTEN+IlEySFC4cE0luD0eTnBL8MnCH6dA/wJSAFmA3OA6eG00jxE0DC9gaAh+70i5X8FfmLBFSt/K2H5X4bbmQZsImjsrgM8S3B6vAb4Llx33Nz9W4JfXJ0Irn6JN949+QNBo95W4B2CD2asuwiS6xYz+2UJy59HcBaUTlB9cZu7f1jOGHD3jcApBF+MGwkaZU9x9w3lXVccSnuP9kr4y/x6gi/5zQRfnm/GlC8g+JGyLNyPnYosv5DgjO1hgvdxLMHl3Dl7GU9px0of4COCHwNfA4+4+6dxrPIa4A4zyyL4cTU5Zls7gTuBr8LXdnAJy98OPBOWn+3uiwjaPz4CFgNFb3C7jqDabC1BW9LTMdvLIki85xIcc2v53wUlCafwagUREZHv6cxBRESKUXIQEZFilBxERKQYJQcRESmmRnTW1qZNG+/evXvUYYiIVCupqakb3L1tSWU1Ijl0796dlJSUqMMQEalWzKzonf3fU7WSiIgUo+QgIiLFKDmIiEgxSg4iIlKMkoOIiBSj5CAiIsUoOYiISDE14j4HEZHaJnPbbt6ft5Y2TRty0oEdK3z9Sg4iItVE2uadvDd3Le/OXUvqys0AjB3SSclBRKS2WbFhB1PmZvDunLXMWbMVgAM6NucXx/VlzKAO9GnfbA9r2DtKDiIiCWbZ+u1MmZPBO3PWMj9jGwBDurbk5jH9OXFgB7q3aVLpMSg5iIgkgCXrgoQwZU4GC9ZmATA8qSW3nnwAYw7sSOeWjas0HiUHEZGILM7MYsqctUyZk8HCzCAhJHfbn9+fMoAxB3agY4uqTQixlBxERKrQosws3pkdnCEsXrcdsyAh3DZ2AGMGdaRDi0ZRhwgoOYiIVLqFa7N4Z3Y6U+auZUmYEEZ2b8UfTh3IiYM60L55YiSEWEoOIiKVYNXGnbw5aw1vzQqqjOoYjOrRiosPGciJAzvQLgETQiwlBxGRCrJu227emp3Bm7PSmbV6CxBUGd1xWnCG0K5ZYieEWEoOIiL7YOvOXN6dGySEr5dtxB0GdGzOzWP6c8rgjnTZf7+oQ9wrSg4iIuW0MyePD7/L5K1Z6Xy2aD25+U6PNk342TF9OHVIJ3q3axp1iPtMyUFEJA4FBc43yzby7+lpvDd3LTtz8unQvBHjDu3OqUM6M6hzc8ws6jArjJKDiEgZlq7fzqvT03ht+hrSt+6mWcN6nDqkE6cP68zI7q2oU6fmJIRYkSUHM+sHTIqZ1BP4PdAS+CmwPpx+i7tPqdroRKQ227Izh7dmZ/BKahozV2+hjsHhfdpy80kHcPyA9jSqXzfqECtdZMnB3RcCQwHMrC6wBngNuBR40N3viyo2Eal98vIL+GzRel6ZnsZH360jJ7+Afu2bcctJ/fnx0M4Jf+lpRUuUaqVjgaXuvrIm1dmJSOJL27yTydNWMyllNZnbsmndpAEXHJzEmcO7MLBTzWpHKI9ESQ7nAhNjxq8zs4uBFOBGd99cdAEzGw+MB0hKSqqSIEWkZsjNL+Dj+ZlMnLqazxcHNdhH9m3LH05N4tgD2lG/rh6Sae4ebQBmDYB0YKC7Z5pZe2AD4MAfgY7ufllZ60hOTvaUlJTKD1ZEqrWVG3fw0rTVvJySxobt2XRs0YizkrtydnKXans/wr4ws1R3Ty6pLBHOHMYA0909E6DwP4CZPQ68HVVgIlL9FRQ4nyxcx4T/ruCLxRuoW8c4ul87zj+oK0f2bUfdGnq10b5KhORwHjFVSmbW0d0zwtHTgbmRRCUi1drWXbm8nLKaZ79eyapNO2nfvCG/OK4vZyd3TZieTxNZpMnBzPYDjgOujJl8j5kNJahWWlGkTESkTIszs5jw3xW8On0Nu3LzSe62P786sR8nDOygtoRyiDQ5uPtOoHWRaRdFFI6IVFMFBc7HC9Yx4b/L+WrJRhrUq8NpQzpxyaHdGdS5RdThVUuJUK0kIrJXsvPyeW36Gh77YhnL1u+gY4tG3HRCP84blUSrJg2iDq9aU3IQkWpn665cXvh2JU9/tYL1WdkM7NScv503jJMGdaCeqo4qhJKDiFQba7fu5qmvlvPit6vYnp3H4X3a8NA5Qzm0V+tae7NaZVFyEJGEl75lF498uoTJ09LId+eUwR0Zf0RPBnZSe0JlUXIQkYS1ZssuHvlkCZNTVgNwVnJXrj6yF11b1b4b1qqakoOIJJy0zTt55NOlvBwmhbOTu3LN0b3p3LJxxJHVHkoOIpIw1mXt5m8fL2bStNUYxjkju3L1UUoKUVByEJHIZe3O5fHPl/H4F8vJzS/g3FFdueao3nRSUoiMkoOIRCYnr4AXv13Jw/9ZwsYdOZw8uCM3Hd+P7m2aRB1arafkICJVrqDAeXtOBve9v5BVm3ZySM/W3DymP0O6tow6NAkpOYhIlZq1egu3vzWPGau20L9DMyZcOpIj+7bVfQoJRslBRKrEhu3Z3PveQianrqZ1k4bc+5PBnDG8i7rMTlBKDiJSqXLzC3j265U89OEiduflM/7wnlx3TG+aNaofdWhSBiUHEak0qSs3c8urc1iYmcWRfdvy+7ED6NW2adRhSRyUHESkwm3dlcu97y/ghW9X0bF5Ix67aATHDWivdoVqRMlBRCqMuzNlzlpuf2seG7dnc+mhPfjF8X1p2lBfNdWN3jERqRDrsnbz29fm8uF3mQzs1JwnL0lmcJeWUYcle0nJQUT22Vuz0vndG3PZmZPPLSf157LDeui5CtWckoOI7LVNO3L43RtzeWd2BkO6tuT+s4bQu50anGuCSJODma0AsoB8IM/dk82sFTAJ6A6sAM52981RxSgiJfvou0xufnU2W3flctMJ/bjyiJ46W6hBEuGdPNrdh7p7cjh+M/Cxu/cBPg7HRSRB7M7N57Y35nLFsym0bdaIN6/7Edce3VuJoYZJxGql04CjwuFngE+BX0cVjIj8z5J12/nZxBnMz9jGZYf14Ndj+tGwXt2ow5JKEHVycOADM3PgUXd/DGjv7hkA7p5hZu1KWtDMxgPjAZKSkqoqXpFayd15OTWN296YR+MGdXlqXDLH9G8fdVhSiaJODoe5e3qYAD40swXxLhgmkscAkpOTvbICFKntdubkccurc3h9ZjqH9GzNQ+cOpX3zRlGHJZUs0uTg7unh/3Vm9howCsg0s47hWUNHYF2UMYrUZis27ODK51JZvC6LG4/ryzVH91ZHebVEZC1IZtbEzJoVDgPHA3OBN4FLwtkuAd6IJkKR2u0/CzIZ+/cvyczazYRLR/GzY/soMdQiUZ45tAdeC/taqQe86O7vmdk0YLKZXQ6sAs6KMEaRWqegwHn4P0t46ONFHNChOY9eNIKurfaLOiypYpElB3dfBgwpYfpG4Niqj0hEtmfn8fOXZvLR/EzOGNaZO08/kMYNdDVSbRR1g7SIJIiMrbu4bEIKizKzuG3sAMYd2l29qNZiSg4iwpy0rVz+zDR25uTz5CXJHNWvxCvIpRZRchCp5T6Yt5YbXppJqyYN+PfVo+jfoXnUIUkCUHIQqcWe+GIZd06Zz+DOLXj8kmTaNdP9CxJQchCphdydv7y7gEc/X8aJAzvw4DlD1fAsP6DkIFLL5OUXcMtrc5icksbFh3Tj9rEDqaP7F6QIJQeRWmR3bj43vDSD9+dlcsOxffj56D66IklKpOQgUktk7c5l/LOpfL1sI7eNHcClh/WIOiRJYEoOIrXA5h05XPL0VOalb+Ohc4by42Gdow5JEpySg0gNt3lHDhc88S1L1m/nsYtGcOwB6mpb9kzJQaQG2xQmhqXrt/P4xckc2bdt1CFJNaHkIFJDbdqRw/mPf8PyDTt44uJkjlBikHJQchCpgTZuz+aCJ75l+YYdPHnJSH7Up03UIUk1o+QgUsMEZwzfsnLTDp4aN5LDeisxSPlF9rAfEal423bncvFT37JiY3DGoMQge0vJQaSG2JWTzxUTUliQkcW/LhyhxCD7RNVKIjVATl4BV7+QyrSVm/jbucM4ur+63JZ9E/eZg5l1MN1nL5Jw8gucX0yeyacL1/Pn0w9k7JBOUYckNUBcycHM9geWAadW1IbNrKuZfWJm881snpndEE6/3czWmNnM8O+kitqmSE3j7tz6+hzenp3BLSf157xRSVGHJDVEvNVKFwAfAlcAb1TQtvOAG919upk1A1LN7MOw7EF3v6+CtiNSY933wUImTl3NdUf3ZvwRvaIOR2qQeKuVLgWuA7qaWceK2LC7Z7j79HA4C5gPqMMXkTi98O1K/vHJUs4blcSNx/eNOhypYfaYHMwsGdjg7quBZwkSRYUys+7AMODbcNJ1ZjbbzJ4Kq7RKWma8maWYWcr69esrOiSRhPbx/Ex+9/pcjunfjj+eNlDdbkuFi+fM4XLgyXD4OeDCigzAzJoCrwA/d/dtwD+BXsBQIAO4v6Tl3P0xd0929+S2bdUtgNQes1Zv4boXZzCwUwsePm8Y9erqinSpeGUeVWa2H3Ai8BqAu68HFprZURWxcTOrT5AYXnD3V8NtZLp7vrsXAI8DoypiWyI1waqNO7n8mWm0adaAp8aNpElDXY0ulWNPR1YucJC758ZMu6QiNhxeFvskMN/dH4iZ3tHdM8LR04G5FbE9kepu844cxj09lbwCZ8Klo2jbrGHUIUkNVmZyCJPCusJxMzvF3d+uoG0fBlwEzDGzmeG0W4DzzGwo4MAK4MoK2p5ItZWTV8CVz6eStmUXL15xEL3aNo06JKnhyntOegdQIcnB3b8ESmpFm1IR6xepKQrvZZi6fBN/PXcoyd1bRR2S1ALlbcnSJREiVezJL5czOSWN64/pzWlDdbW3VI3yJgdV8YhUoY/nZ3LnlPmcdGAHfj5a9zJI1SlXcnD3qZUViIj80MK1WVw/cQYDOzXn/rOGUqeOTtyl6ugCaZEEtGF7Npc/M40mDevx+MXJNG5QN+qQpJbRRdIiCSY3v4BrX5jO+qxsJl95CB1bNI46JKmF4koOZtYZ6BY7v7t/XllBidRmd7+7gG+Xb+LBc4YwpGvLqMORWmqPycHM7gbOAb4D8sPJDig5iFSwt2en88SXy7n4kG6cPqxL1OFILRbPmcOPgX7unl3JsYjUaosys/jVv2czPKklt548IOpwpJaLp0F6GVC/sgMRqc2ydudy1XOp7NegLo9cMIIG9XStiEQrnjOHncBMM/sY+P7swd2vr7SoRGoRd+eXL89i5aadvHDFQXRo0SjqkETiSg5vhn8iUgn+9dky3p+Xya0nH8DBPVtHHY4IEEdycPdnzKwBUHh75sIivbSKyF76askG7n1/AScP7sjlP+oRdTgi34vnaqWjgGcIekg1gkeFXqJLWUX2zZotu/jZxBn0bNuUe84crKe5SUKJp1rpfuB4d18IYGZ9gYnAiMoMTKQm252bzzXPp5KTV8CjF43QQ3sk4cRzSUT9wsQA4O6L0NVLIvvkD299x6y0rdx31hA9m0ESUjw/V1LM7EmC50cDXACkVl5IIjXb5GmrmTh1FVcd2YsTB3WIOhyREsWTHK4GrgWuJ2hz+Bx4pDKDEqmp5qRt5dY35nJY79b88nh1wS2JK56rlbKBB8I/EdlLm3fkcNXzqbRp0oC/nTuMenV1o5skrlKTg5lNdvezzWwOQV9KP+Dugys1MpEaJL/Auf6lGUFPq1cdQuumDaMOSaRMZZ053BD+P6UqAinKzE4E/grUBZ5w979EEYdIRXjww0V8sXgDfz79QIaqp1WpBko9r3X3jHDwGndfGfsHXFOZQZlZXeAfwBhgAHCemaknMqmWPvwuk79/soSzk7tw3qiuUYcjEpd4Kj2PK2HamIoOpIhRwBJ3X+buOcBLwGmVvE2RCrd8ww5+MWkmgzo3547TBulGN6k2ympzuJrgDKGnmc2OKWoGfFXJcXUGVseMpwEHFYlvPDAeICkpqZLDESm/nTl5XPVcKnXrGv+8YASN6utRn1J9lNXm8CLwLnAXcHPM9Cx331SpUQWXzBb1g0Zxd38MeAwgOTm5WIO5SJTcnd+8OodF67KYcOkourbaL+qQRMql1OTg7luBrcB5AGbWDmgENDWzpu6+qhLjSgNiK2e7AOmVuD2RCjXhvyt4Y2Y6Nx7XlyP7to06HJFy22Obg5mNNbPFwHLgM4IO+N6t5LimAX3MrEfYI+y5qNtwqSamrdjEne/MZ/QB7bj26N5RhyOyV+JpkP4TcDCwyN17AMdSyW0O7p4HXAe8D8wHJrv7vMrcpkhFWLdtN9e8MJ0u+zfm/rOHUqeOGqCleoqn+4xcd99oZnXMrI67f2Jmd1d2YO4+BZhS2dsRqSi5+QVc++J0snbn8tzlo2jRWP1TSvUVT3LYYmZNCfpUesHM1gF5lRuWSPXz5ynzmbZiM389dyj9OzSPOhyRfRJPtdJpwC7g/4D3gKXA2MoMSqS6eWPmGp7+agXjDu3OaUM7Rx2OyD6Lp+O9HTGjz1RiLCLV0vyMbdz8yhySu+3PLScdEHU4IhUinquVzjCzxWa21cy2mVmWmW2riuBEEt2WnTlc+VwqzRrV45ELhtOgnnpalZohnjaHe4Cx7j6/soMRqU7yC5yfTZxBxtZdvDT+ENo1bxR1SCIVJp7kkKnEIFLcfR8s/L6n1RHd9o86HJEKFe9jQicBrwPZhRPd/dXKCkok0b0zO4N/frqU80Ylcf5B6ttLap54kkNzYCdwfMw0B5QcpFZauDaLm/49i+FJLbn9VPUkLzVTPFcrXVoVgYhUB1t35jL+uRSaNKzHPy8cQcN66mlVaqayuuz+lbvfY2YPU/JjQq+v1MhEEkx+gXPDpBmkb9nFxJ8eTHs1QEsNVtaZQ2EjdEpVBCKS6B74cCGfLlzPn348iOTuraIOR6RSldVl91vhf934JrXeGzPX8I9PlnLuyK5coAZoqQXKqlZ6ixKqkwq5+6mVEpFIgpmxajM3/Xs2o3q00qM+pdYoq1rpviqLQiRBpW/ZxU+fTaVD80b868IRugNaao2yqpU+AzCzJsAudy8Ix+sCDasmPJHo7MjO4/JnUsjOzWfiTw+iVZMGUYckUmXi+Rn0MRD7ANzGwEeVE45IYigocP5v0kwWrt3Gw+cPo0/7ZlGHJFKl4kkOjdx9e+FIOKynpUuNdu8HC/ngu0xuPXkAR/VrF3U4IlUunuSww8yGF46Y2QiC5zuI1Egvfrvq+64xLj2se9ThiEQinu4zfg68bGbp4XhH4Jx92aiZ3UvwwKAcgocHXeruW8ysO8H9FQvDWb9x96v2ZVsi5fGfBZnc+vocju7Xlj+eNlBXJkmtFU/3GdPMrD/QDzBggbvn7uN2PwR+4+554fOofwP8Oixb6u5D93H9IuU2O20L174wg4GdWvD384dTr66uTJLaK54zB4CRQPdw/mFmhrs/u7cbdfcPYka/AX6yt+sSqQirNu7ksgnTaN20AU+OS6ZJw3g/GiI10x4/AWb2HNALmAnkh5Md2OvkUMRlwKSY8R5mNgPYBtzq7l+UEtd4YDxAUpLuWJW9t3lHDuOenkpuvvPS+FG0a6Y+k0Ti+XmUDAxw91Lvli6JmX0EdCih6Lfu/kY4z2+BPOCFsCwDSHL3jWHD9+tmNtDdiz2W1N0fAx4DSE5OLldsIoV25eRzxbMppG3ZxQtXHETvdk2jDkkkIcSTHOYSfMlnlGfF7j66rHIzuwQ4BTi2MPG4ezbhA4XcPdXMlgJ9Ued/Ugly8gq46vlUZqzazD/OH85IdaYn8r14kkMb4Dszm8oPnwS3130rmdmJBA3QR7r7zpjpbYFN7p5vZj2BPsCyvd2OSGnyw5vcPlu0nrvPPJAxB3aMOiSRhBJPcri9Erb7d4IuOD4MLxUsvGT1COAOM8sjaN+4yt03VcL2pRZzd255dQ7vzMng1pMP4JyRarMSKSqeS1k/q+iNunvvUqa/ArxS0dsTKeTu3PnOfCalrOb6Y/twxeE9ow5JJCGV1WV3FiV32W2Au3vzSotKpJL8/T9LeOLL5Yw7tDv/N7pP1OGIJKyyemVVT2NSozzy6RLu/3ARZw7vwu9PGaC7n0XKoDt9pFb4xydLuPf9hZw2tBN3n3kgdeooMYiURclBarzCxPDjoZ24/+yh1FViENkjJQep0R7+eDH3f7iIM4Z15t6zhigxiMRJyUFqrL99vJgHPlzEGcM7c+9PlBhEykPJQWocd+fu9xbyr8+WcubwLtzzk8FKDCLlpOQgNUp+gfPb1+bw0rTVXHhwEn84dZASg8heUHKQGiM7L58bJs7kvXlruf6Y3vzfcX11uarIXlJykBphe3YeVz6XwldLNvL7UwZw2Y96RB2SSLWm5CDV3sbt2Vw2YRpz07fxwNlDOGN4l6hDEqn2lBykWluyLotLJ0xj3bZsHr1wBKMHtI86JJEaQclBqq2vlmzgqudTaVivLpOuPIShXVtGHZJIjaHkINXSpGmr+O1rc+nZtglPjRtJl/33izokkRpFyUGqlYIC594PFvLPT5dyeJ82/OOC4TRvVD/qsERqHCUHqTa27c7lF5Nm8dH8TM4/KIk/nDqQ+nXrRB2WSI2k5CDVwqLMLK58LpXVm3Zy+9gBXHJod93DIFKJlBwk4b0zO4Ob/j2L/RrU48WfHsyoHq2iDkmkxlNykISVl1/AvR8s5NHPljE8qSX/vHAE7Zs3ijoskVohkgpbM7vdzNaY2czw76SYst+Y2RIzW2hmJ0QRn0QvY+suzn/iWx79bBkXHdyNl8YfosQgUoWiPHN40N3vi51gZgOAc4GBQCfgIzPr6+75UQQo0fhg3lp+9cpscvMKdMezSEQSrVrpNOAld88GlpvZEmAU8HW0YUlV2J2bz11T5vPM1ysZ1Lk5D583nB5tmkQdlkitFGVyuM7MLgZSgBvdfTPQGfgmZp60cFoxZjYeGA+QlJRUyaFKZVuyLoufTZzJ/IxtXP6jHvzqxH40rFc36rBEaq1KSw5m9hHQoYSi3wL/BP4IePj/fuAyoKRrE72k9bv7Y8BjAMnJySXOI4kvv8B56svl3PvBQpo2rMfT40ZydP92UYclUutVWnJw99HxzGdmjwNvh6NpQNeY4i5AegWHJglixYYd/PLlWaSs3MxxA9rz59MPpG2zhlGHJSJEVK1kZh3dPSMcPR2YGw6/CbxoZg8QNEj3AaZGEKJUooIC5/lvV3LXlAXUq2s8cPYQTh/WWTe1iSSQqNoc7jGzoQRVRiuAKwHcfZ6ZTQa+A/KAa3WlUs2ybP12bnltDt8s28QRfdty95kH0rFF46jDEpEiIkkO7n5RGWV3AndWYThSBbLz8vnXp8v4xydLaFi/DnedcSDnjuyqswWRBJVol7JKDTR1+SZueW0OS9Zt55TBHfn92AG0a6Yb2kQSmZKDVJoN27O5972FTEpZTeeWjXn60pEc3U9XIolUB0oOUuFy8wt47uuVPPjRInbl5DP+iJ78fHQf9mugw02kutCnVSrUl4s38Ie35rF43XYO79OG28YOpHe7plGHJSLlpOQgFWLp+u3c/e4CPvguk6RW+/H4xcmMPqCdGpxFqiklB9kn67bt5sGPFjM5ZTWN6tXhphP6cfmPetCovrq+EKnOlBxkr2TtzuXRz5bx5JfLySso4KKDu3HdMb1p01R3OIvUBEoOUi45eQU8/81K/v7JEjbtyGHskE788vi+dGut3lNFahIlB4lLTl4BL6eu5pFPlrJmyy4O7dWam8f0Z3CXllGHJiKVQMlBypSdl8/LKWk88skS0rfuZlhSS+4640AO79NGjc0iNZiSg5QoOy+fydNW88inS8nYupvhSS35y5mDlRREagklB/mBHdl5TJq2mse/WEbG1t0kd9ufe34ymB/1VlIQqU2UHAQIurp45r8rePbrlWzdlcuo7q2476whHNqrtZKCSC2k5FDLrdiwg8e/WMa/U9PIyS/g+AHtGX9EL0Z02z/q0EQkQkoOtZC7k7pyM099tZx3566lfp06nDmiM1cc3pNebdXVhYgoOdQqu3PzeWtWOhP+u4J56dto1qgeVx/Zi3GHdqddc3WhLSL/o+RQC6Rv2cXz36zkpWmr2bQjhz7tmvKnHw/i9GGdadJQh4CIFKdvhhrK3Zm6fBPPfL2C9+dl4u6MPqA94w7tziFqZBaRPYgkOZjZJKBfONoS2OLuQ82sOzAfWBiWfePuV1V9hNXX1p25vD5zDROnrmLB2ixaNK7PFT/qwYUHd6Nrq/2iDk9EqomoniF9TuGwmd0PbI0pXuruQ6s8qGrM3Zm2YjMvTV3FO3MyyM4r4MDOLfjLGQdy2tDONG6gHlJFpHwirVayoG7jbOCYKOOorjbtyOHV6WlMnLqKpet30LRhPc5K7sK5I5MY1LlF1OGJSDUWdZvD4UCmuy+OmdbDzGYA24Bb3f2LkhY0s/HAeICkpKRKDzRR5Bc4Xy3ZwMupabw/dy05+QUMS2rJPT8ZzCmDO+pRnCJSISrtm8TMPgI6lFD0W3d/Ixw+D5gYU5YBJLn7RjMbAbxuZgPdfVvRlbj7Y8BjAMnJyV6x0SeexZlZ/Ht6Gq/PWEPmtmyaN6rH+Qclce6orvTv0Dzq8ESkhqm05ODuo8sqN7N6wBnAiJhlsoHscDjVzJYCfYGUyoozkW3akcObM9fwyvQ1zFmzlbp1jKP6tuW2sV04pn87PW1NRCpNlHUQo4EF7p5WOMHM2gKb3D3fzHoCfYBlUQUYhZy8Aj5ZuI5XUtP4ZOE6cvOdAR2b87tTBnDqkE60baYnrYlI5YsyOZzLD6uUAI4A7jCzPCAfuMrdN1V5ZFWsoMBJWbmZN2et4Z3ZGWzemUubpg0Zd2h3zhjehQM6qtpIRKpWZMnB3ceVMO0V4JWqj6bquTvz0rfx5qx03p6VTvrW3TSqX4fRB7TnzOFdOLxPG+rVrRN1mCJSS+nSliq2dP123pyZzluz0lm2YQf16hhH9m3Lr8f0Z/QB7dWdhYgkBH0TVYH0Lbt4a1Y6b85KZ176NszgoB6tuOLwnowZ1IH9mzSIOkQRkR9Qcqgkmdt2897ctbw9O51pKzYDMKRLC249+QBOGdyJDi3UC6qIJC4lhwqUvmUX785dy7tzMkhZGSSEvu2bcuNxfRk7pBPd2zSJOEIRkfgoOeyj1Zt28t7ctbwzJ4OZq7cA0L9DM248ri9jDuxA73bNog1QRGQvKDnshZUbdzBlzlrenZvB7LSgz8BBnZtz0wn9GDOoAz31NDURqeaUHOK0bP123p27lndmZ/BdRtCbx5CuLfnNmP6MGdSRpNbqDltEag4lhzIszsz6/gxhwdosAIYnteTWkw/gxEEd6LK/EoKI1ExKDjHcnYVhQpgyJ4Ml67ZjBiO7teK2sQM4cVAHOrZoHHWYIiKVrtYnh8I7ld+dm8G7c9aybMMO6hiM6tGKiw8ZyAkDO9C+uS47FZHapVYnh9lpW/jZxBms3LiTunWMg3u24vLDe3D8gA7q4E5EarVanRy67r8f3Vs34eoje3HcgPa0bqqEICICtTw57N+kAc9cNirqMEREEo66/RQRkWKUHEREpBglBxERKUbJQUREilFyEBGRYpQcRESkGCUHEREpRslBRESKMXePOoZ9ZmbrgZVRx7EHbYANUQcRp+oSa3WJE6pPrNUlTqg+sSZynN3cvW1JBTUiOVQHZpbi7slRxxGP6hJrdYkTqk+s1SVOqD6xVpc4i1K1koiIFKPkICIixSg5VJ3Hog6gHKpLrNUlTqg+sVaXOKH6xFpd4vwBtTmIiEgxOnMQEZFilBxERKQYJYdKZmaTzGxm+LfCzGaG07ub2a6Ysn9FHOftZrYmJp6TYsp+Y2ZLzGyhmZ0QZZxhPPea2QIzm21mr5lZy3B6Qu3TMKYTw/22xMxujjqeQmbW1cw+MbP5ZjbPzG4Ip5d6HEQp/OzMCWNKCae1MrMPzWxx+H//BIizX8y+m2lm28zs54m6X8uiNocqZGb3A1vd/Q4z6w687e6DIg4LCL4UgO3ufl+R6QOAicAooBPwEdDX3fOrPMj/xXQ88B93zzOzuwHc/dcJuE/rAouA44A0YBpwnrt/F2lggJl1BDq6+3QzawakAj8GzqaE4yBqZrYCSHb3DTHT7gE2uftfwsS7v7v/OqoYiwrf/zXAQcClJOB+LYvOHKqImRnBB29i1LGU02nAS+6e7e7LgSUEiSIy7v6Bu+eFo98AXaKMpwyjgCXuvszdc4CXCPZn5Nw9w92nh8NZwHygc7RRldtpwDPh8DMEyS2RHAssdfdE772hREoOVedwINPdF8dM62FmM8zsMzM7PKrAYlwXVtU8FXOK3hlYHTNPGon1JXIZ8G7MeCLt00Tfd0BQHQcMA74NJ5V0HETNgQ/MLNXMxofT2rt7BgTJDmgXWXQlO5cf/hhMxP1aKiWHCmBmH5nZ3BL+Yn8lnscPD5QMIMndhwG/AF40s+YRxvlPoBcwNIzt/sLFSlhVpddFxrNPzey3QB7wQjipyvfpHkSy78rDzJoCrwA/d/dtlH4cRO0wdx8OjAGuNbMjog6oLGbWADgVeDmclKj7tVT1og6gJnD30WWVm1k94AxgRMwy2UB2OJxqZkuBvkBKVHEWMrPHgbfD0TSga0xxFyC9gkMrJo59eglwCnCshw1nUezTPYhk38XLzOoTJIYX3P1VAHfPjCmPPQ4i5e7p4f91ZvYaQZVdppl1dPeMsA1lXaRB/tAYYHrh/kzU/VoWnTlUjdHAAndPK5xgZm3DBivMrCfQB1gWUXyFDZSFTgfmhsNvAueaWUMz60EQ59Sqji+WmZ0I/Bo41d13xkxPqH1K0ADdx8x6hL8kzyXYn5EL28CeBOa7+wMx00s7DiJjZk3CRnPMrAlwPEFcbwKXhLNdArwRTYQl+kFNQSLu1z3RmUPVKFr3CHAEcIeZ5QH5wFXuvqnKI/ufe8xsKEG1xwrgSgB3n2dmk4HvCKpwro3ySqXQ34GGwIfBdxzfuPtVJNg+Da+mug54H6gLPOXu86KKp4jDgIuAORZeXg3cApxX0nEQsfbAa+F7XQ940d3fM7NpwGQzuxxYBZwVYYzfM7P9CK5Qi913JX6+EpkuZRURkWJUrSQiIsUoOYiISDFKDiIiUoySg4iIFKPkICIixSg5SK1lZtv3UN7SzK6JGe9kZv8Oh4fuTc+aYe+cvyx/tCJVS8lBpHQtge+Tg7unu/tPwtGhQJV3u1wd+uSRmkHJQWo9M2tqZh+b2XQLnhlQ2H/TX4BeYf/791rwvIi54d3OdwDnhGXnFD0jCOfrHg7/1oJnOnwE9IuZp5eZvRd2JveFmfWPI9yHLXgOwwVm1qjCdoJIEUoOIrAbOD3s2O1o4P6we4mbCbpcHuruNxXOHHa//XtgUlg2qbQVm9kIgjvkhxH0rzUypvgx4GfuPgL4JfDIngJ19wvDeQ8F5pnZw2Y2pHwvV2TP1H2GSNB76p/Dnj4LCLrVbl9B6z4ceK2wDygzezP835TgC/7lsFsICLoE2SN3TwVSwzOHK4GpZvab2D6SRPaVkoMIXAC0BUa4e64FTx0rb5VNHj88E49dvqQ+auoAW9x9aFkrNbP3CRJVirtfEU6rR9DecSlB54K/B54vZ7wiZVK1kgi0ANaFieFooFs4PQtoVsoyRctWAMMBzGw40COc/jlwupk1DnsWHQsQPjthuZmdFS5jJVUPufsJYdVVYWL4BcGjR88EHnT3Qe5+t7snUnfVUgMoOYgEDwtKtuDB9RcACwDcfSPwVdi4fG+RZT4BBhQ2SBM8F6FV2MPp1QRf4ISP4pwEzAzn+SJmHRcAl5vZLGAe8T1CdDYw1N0vcffP9+bFisRDvbKKiEgxOnMQEZFilBxERKQYJQcRESlGyUFERIpRchARkWKUHEREpBglBxERKeb/AUycp4DJvwuSAAAAAElFTkSuQmCC"/>
          <p:cNvSpPr>
            <a:spLocks noChangeAspect="1" noChangeArrowheads="1"/>
          </p:cNvSpPr>
          <p:nvPr/>
        </p:nvSpPr>
        <p:spPr bwMode="auto">
          <a:xfrm>
            <a:off x="2379791" y="3231356"/>
            <a:ext cx="5166068" cy="51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data:image/png;base64,iVBORw0KGgoAAAANSUhEUgAAAYcAAAEWCAYAAACNJFuYAAAAOXRFWHRTb2Z0d2FyZQBNYXRwbG90bGliIHZlcnNpb24zLjUuMSwgaHR0cHM6Ly9tYXRwbG90bGliLm9yZy/YYfK9AAAACXBIWXMAAAsTAAALEwEAmpwYAAAw0klEQVR4nO3dd3gc1dXH8e9xN664V7kXbOMqmxa6KQYMAUJvpsTUQN4QEkJIICSE0ElISOimGpvQwfTQA9iSu3HvsmS523JTPe8fMyKLmle2pFlJv8/z6NHM3ClnZ2f37Nw7c8fcHRERkVh1og5AREQSj5KDiIgUo+QgIiLFKDmIiEgxSg4iIlKMkoOIiBSj5FDJzOx2M3s+6jhKY2bbzaznPq5jgpn9qaJi2sO23jWzS/Zy2aTw9dat6Lj2sN32Zva5mWWZ2f0llP/LzH63j9vobmZuZvXC8b3eT3Fs6xYze6Iy1l0Rwv3Qey+XvcDMPqjAWMaZ2ZcVtb6qVC/qAKo7M9seM7ofkA3kh+NXVn1EpTOzT4Hn3f37D7a7N40uovJz9zHxzmtmK4Ar3P2jcNlVQBSvdzywAWjuJdxY5O5XVfQGy7OfymJmRxEcM11i1v3nilh31MysO7AcqO/ueQDu/gLwQsw8DvRx9yWRBBkhnTnsI3dvWvgHrALGxkx7YU/LV5TCX4w1lQWq6/HaDfiupMQgkqiq64etumlgZs+G1QrzzCy5sMDMOpnZK2a23syWm9n1MWUNzewhM0sP/x4ys4Zh2VFmlmZmvzaztcDTZra/mb0drmtzONwlnP9O4HDg72HVyt/D6d+fgptZYzO738xWmtlWM/vSzBqHZS+b2dpw+udmNnBPLzqMf4uZDYqZ1tbMdplZu7LiDef91MzuNLOvgJ1Az3DaFWF5LzP7j5ltNLMNZvaCmbUMy54DkoC3wtf7qxKqXjqZ2ZtmtsnMlpjZT2O2fbuZTS7tfSvhtR5qZtPC/TPNzA4Np08ALgF+FcYxuoRlv6+Wi3lfbzSzdWaWYWaXxsxb6ntUZJ2x+2lcON994X5ebmZjYua91Mzmh69zmZldGU5vArwLdApj3x7usx9UlZrZqeH+2RJu94CYshVm9kszmx3GO8nMGpUQ756OlTbh8bElfL++sDh+LJjZyWY2w8y2mdlqM7s9pvjz8P+W8LUdYjHVQGZWWD4rLD/HSqgmsh9+hlqHx9Q2M5sK9Coyb38z+zB8DQvN7Ow9vYbIuLv+KugPWAGMLjLtdmA3cBJQF7gL+CYsqwOkAr8HGgA9gWXACWH5HcA3QDugLfBf4I9h2VFAHnA30BBoDLQGziSo3moGvAy8HhPLpwTVLLHxOdA7HP5HOE/nMNZDgYZh2WXhOhsCDwEzY9YxAfhTKfvkKeDOmPFrgffC4XjiXQUMJKgCrR/7GoDewHFhTG0JPuwPlfZ+AN3D11svHP8MeARoBAwF1gPH7ul9K+E1tgI2AxeFcZ4Xjrfe0/4pWh7zvt4Rvt6TCBLj/mW9RyW8ttj9NA7IBX4aLnM1kA5YWH4ywZeYAUeG2xseE09aCcf08+FwX2BH+D7UB34FLAEaxLwHU4FO4X6aD1y1F8fKXcC/wm3UJ/ihY6WsJ/aYPgo4kOCzNhjIBH5c0vEQs6++LGldJZWXsL2XgMlAE2AQsKZw/nDaauBSguNkOEF148Cov7tK3I9RB1CT/ig9OXwUMz4A2BUOHwSsKjL/b4Cnw+GlwEkxZScAK8Lho4AcoFEZ8QwFNseMf0opySH88OwChsTxOluGy7UIxydQenIYDSyLGf8KuLgc8d5RZJ5iryGm7MfAjNLej9gvA6ArQdtQs5jyu4AJe3rfStjuRcDUItO+Bsbtaf8ULQ/f11388AtrHXBwWe8Re04OS2Lm3S+ct0Mp8bwO3BATT1nJ4XfA5JiyOgRfiEfFvAcXxpTfA/yrvMcKQbJ8g5gv6jL2p5c2H8EPmwdL2mcx+2qvkgNB4s0F+seU/Zn/JYdzgC+KLPsocNueXlMUf6pWqhprY4Z3Ao3Cqo1uBKfsWwr/gFuA9uG8nYCVMcuuDKcVWu/uuwtHzGw/M3s0rHLYRvBLuqXFd3VOG4Jf0EuLFphZXTP7i5ktDde7ImaZPfkP0NjMDjKzbgQJ4LVyxLu6tBWH1Q0vmdmacPnn44wJgv24yd2zYqatJPhFXqi0962kda0sMq3ouspjo4cNpDHbbkoZ71Ecvn8t7r4zHGwKYGZjzOybsKpjC8HZSnn24/ev3d0LCN6zsvZjaRcFlHqsAPcSnJF8EFZ93RxPcOG6PrGg6nIrcBXxv7byakvwwyP2mI09LroBBxX5vF8AdKikePaJkkO0VgPL3b1lzF8zdz8pLE8nOKAKJYXTChVt4LwR6Acc5O7NgSPC6VbK/LE2EFSj9Cqh7HzgNIJfdi0IfnHFrrdU4ZfFZIKqlvOBt2O+kPcU755ivissHxwuf2E5lk0HWplZs5hpSQS/esur6Pu0L+sqS1nv0V6xoA3rFeA+oL27twSmEN8xA0Veu5kZwVlZuV97WceKu2e5+43u3hMYC/zCzI6NY7UvAm8CXd29BUHVVLyvrSQ7CM68ADCz2C/29QRVgl1jpiXFDK8GPivyeW/q7lfvRRyVTskhWlOBbRY0KjcOf6EPMrORYflE4NawYa4NQdtEWfdMNCOodthiZq2A24qUZxK0axQTfjCfAh4IGx3rhg10DcP1ZgMbCT4Y5b2U8UWCU+oLwuF4492TZsD2cPnOwE1Fyst6vasJ2nDuMrNGZjYYuJyYyxjLYQrQ18zON7N6ZnYOQTXU23uxrlLt4T3aWw0I2izWA3kWNFQfH1OeCbQ2sxalLD8ZONnMjjWz+gQJP5tg3+6NEo8VMzvFzHqHyWcbQZVgfsmr+IFmBGeIu81sFEHSKbQeKKCUYyRU9BiaBQw0s6Fhw/rthQXung+8CtwenhUPILgYodDbBMfJRWZWP/wbaTEN+IlEySFC4cE0luD0eTnBL8MnCH6dA/wJSAFmA3OA6eG00jxE0DC9gaAh+70i5X8FfmLBFSt/K2H5X4bbmQZsImjsrgM8S3B6vAb4Llx33Nz9W4JfXJ0Irn6JN949+QNBo95W4B2CD2asuwiS6xYz+2UJy59HcBaUTlB9cZu7f1jOGHD3jcApBF+MGwkaZU9x9w3lXVccSnuP9kr4y/x6gi/5zQRfnm/GlC8g+JGyLNyPnYosv5DgjO1hgvdxLMHl3Dl7GU9px0of4COCHwNfA4+4+6dxrPIa4A4zyyL4cTU5Zls7gTuBr8LXdnAJy98OPBOWn+3uiwjaPz4CFgNFb3C7jqDabC1BW9LTMdvLIki85xIcc2v53wUlCafwagUREZHv6cxBRESKUXIQEZFilBxERKQYJQcRESmmRnTW1qZNG+/evXvUYYiIVCupqakb3L1tSWU1Ijl0796dlJSUqMMQEalWzKzonf3fU7WSiIgUo+QgIiLFKDmIiEgxSg4iIlKMkoOIiBSj5CAiIsUoOYiISDE14j4HEZHaJnPbbt6ft5Y2TRty0oEdK3z9Sg4iItVE2uadvDd3Le/OXUvqys0AjB3SSclBRKS2WbFhB1PmZvDunLXMWbMVgAM6NucXx/VlzKAO9GnfbA9r2DtKDiIiCWbZ+u1MmZPBO3PWMj9jGwBDurbk5jH9OXFgB7q3aVLpMSg5iIgkgCXrgoQwZU4GC9ZmATA8qSW3nnwAYw7sSOeWjas0HiUHEZGILM7MYsqctUyZk8HCzCAhJHfbn9+fMoAxB3agY4uqTQixlBxERKrQosws3pkdnCEsXrcdsyAh3DZ2AGMGdaRDi0ZRhwgoOYiIVLqFa7N4Z3Y6U+auZUmYEEZ2b8UfTh3IiYM60L55YiSEWEoOIiKVYNXGnbw5aw1vzQqqjOoYjOrRiosPGciJAzvQLgETQiwlBxGRCrJu227emp3Bm7PSmbV6CxBUGd1xWnCG0K5ZYieEWEoOIiL7YOvOXN6dGySEr5dtxB0GdGzOzWP6c8rgjnTZf7+oQ9wrSg4iIuW0MyePD7/L5K1Z6Xy2aD25+U6PNk342TF9OHVIJ3q3axp1iPtMyUFEJA4FBc43yzby7+lpvDd3LTtz8unQvBHjDu3OqUM6M6hzc8ws6jArjJKDiEgZlq7fzqvT03ht+hrSt+6mWcN6nDqkE6cP68zI7q2oU6fmJIRYkSUHM+sHTIqZ1BP4PdAS+CmwPpx+i7tPqdroRKQ227Izh7dmZ/BKahozV2+hjsHhfdpy80kHcPyA9jSqXzfqECtdZMnB3RcCQwHMrC6wBngNuBR40N3viyo2Eal98vIL+GzRel6ZnsZH360jJ7+Afu2bcctJ/fnx0M4Jf+lpRUuUaqVjgaXuvrIm1dmJSOJL27yTydNWMyllNZnbsmndpAEXHJzEmcO7MLBTzWpHKI9ESQ7nAhNjxq8zs4uBFOBGd99cdAEzGw+MB0hKSqqSIEWkZsjNL+Dj+ZlMnLqazxcHNdhH9m3LH05N4tgD2lG/rh6Sae4ebQBmDYB0YKC7Z5pZe2AD4MAfgY7ufllZ60hOTvaUlJTKD1ZEqrWVG3fw0rTVvJySxobt2XRs0YizkrtydnKXans/wr4ws1R3Ty6pLBHOHMYA0909E6DwP4CZPQ68HVVgIlL9FRQ4nyxcx4T/ruCLxRuoW8c4ul87zj+oK0f2bUfdGnq10b5KhORwHjFVSmbW0d0zwtHTgbmRRCUi1drWXbm8nLKaZ79eyapNO2nfvCG/OK4vZyd3TZieTxNZpMnBzPYDjgOujJl8j5kNJahWWlGkTESkTIszs5jw3xW8On0Nu3LzSe62P786sR8nDOygtoRyiDQ5uPtOoHWRaRdFFI6IVFMFBc7HC9Yx4b/L+WrJRhrUq8NpQzpxyaHdGdS5RdThVUuJUK0kIrJXsvPyeW36Gh77YhnL1u+gY4tG3HRCP84blUSrJg2iDq9aU3IQkWpn665cXvh2JU9/tYL1WdkM7NScv503jJMGdaCeqo4qhJKDiFQba7fu5qmvlvPit6vYnp3H4X3a8NA5Qzm0V+tae7NaZVFyEJGEl75lF498uoTJ09LId+eUwR0Zf0RPBnZSe0JlUXIQkYS1ZssuHvlkCZNTVgNwVnJXrj6yF11b1b4b1qqakoOIJJy0zTt55NOlvBwmhbOTu3LN0b3p3LJxxJHVHkoOIpIw1mXt5m8fL2bStNUYxjkju3L1UUoKUVByEJHIZe3O5fHPl/H4F8vJzS/g3FFdueao3nRSUoiMkoOIRCYnr4AXv13Jw/9ZwsYdOZw8uCM3Hd+P7m2aRB1arafkICJVrqDAeXtOBve9v5BVm3ZySM/W3DymP0O6tow6NAkpOYhIlZq1egu3vzWPGau20L9DMyZcOpIj+7bVfQoJRslBRKrEhu3Z3PveQianrqZ1k4bc+5PBnDG8i7rMTlBKDiJSqXLzC3j265U89OEiduflM/7wnlx3TG+aNaofdWhSBiUHEak0qSs3c8urc1iYmcWRfdvy+7ED6NW2adRhSRyUHESkwm3dlcu97y/ghW9X0bF5Ix67aATHDWivdoVqRMlBRCqMuzNlzlpuf2seG7dnc+mhPfjF8X1p2lBfNdWN3jERqRDrsnbz29fm8uF3mQzs1JwnL0lmcJeWUYcle0nJQUT22Vuz0vndG3PZmZPPLSf157LDeui5CtWckoOI7LVNO3L43RtzeWd2BkO6tuT+s4bQu50anGuCSJODma0AsoB8IM/dk82sFTAJ6A6sAM52981RxSgiJfvou0xufnU2W3flctMJ/bjyiJ46W6hBEuGdPNrdh7p7cjh+M/Cxu/cBPg7HRSRB7M7N57Y35nLFsym0bdaIN6/7Edce3VuJoYZJxGql04CjwuFngE+BX0cVjIj8z5J12/nZxBnMz9jGZYf14Ndj+tGwXt2ow5JKEHVycOADM3PgUXd/DGjv7hkA7p5hZu1KWtDMxgPjAZKSkqoqXpFayd15OTWN296YR+MGdXlqXDLH9G8fdVhSiaJODoe5e3qYAD40swXxLhgmkscAkpOTvbICFKntdubkccurc3h9ZjqH9GzNQ+cOpX3zRlGHJZUs0uTg7unh/3Vm9howCsg0s47hWUNHYF2UMYrUZis27ODK51JZvC6LG4/ryzVH91ZHebVEZC1IZtbEzJoVDgPHA3OBN4FLwtkuAd6IJkKR2u0/CzIZ+/cvyczazYRLR/GzY/soMdQiUZ45tAdeC/taqQe86O7vmdk0YLKZXQ6sAs6KMEaRWqegwHn4P0t46ONFHNChOY9eNIKurfaLOiypYpElB3dfBgwpYfpG4Niqj0hEtmfn8fOXZvLR/EzOGNaZO08/kMYNdDVSbRR1g7SIJIiMrbu4bEIKizKzuG3sAMYd2l29qNZiSg4iwpy0rVz+zDR25uTz5CXJHNWvxCvIpRZRchCp5T6Yt5YbXppJqyYN+PfVo+jfoXnUIUkCUHIQqcWe+GIZd06Zz+DOLXj8kmTaNdP9CxJQchCphdydv7y7gEc/X8aJAzvw4DlD1fAsP6DkIFLL5OUXcMtrc5icksbFh3Tj9rEDqaP7F6QIJQeRWmR3bj43vDSD9+dlcsOxffj56D66IklKpOQgUktk7c5l/LOpfL1sI7eNHcClh/WIOiRJYEoOIrXA5h05XPL0VOalb+Ohc4by42Gdow5JEpySg0gNt3lHDhc88S1L1m/nsYtGcOwB6mpb9kzJQaQG2xQmhqXrt/P4xckc2bdt1CFJNaHkIFJDbdqRw/mPf8PyDTt44uJkjlBikHJQchCpgTZuz+aCJ75l+YYdPHnJSH7Up03UIUk1o+QgUsMEZwzfsnLTDp4aN5LDeisxSPlF9rAfEal423bncvFT37JiY3DGoMQge0vJQaSG2JWTzxUTUliQkcW/LhyhxCD7RNVKIjVATl4BV7+QyrSVm/jbucM4ur+63JZ9E/eZg5l1MN1nL5Jw8gucX0yeyacL1/Pn0w9k7JBOUYckNUBcycHM9geWAadW1IbNrKuZfWJm881snpndEE6/3czWmNnM8O+kitqmSE3j7tz6+hzenp3BLSf157xRSVGHJDVEvNVKFwAfAlcAb1TQtvOAG919upk1A1LN7MOw7EF3v6+CtiNSY933wUImTl3NdUf3ZvwRvaIOR2qQeKuVLgWuA7qaWceK2LC7Z7j79HA4C5gPqMMXkTi98O1K/vHJUs4blcSNx/eNOhypYfaYHMwsGdjg7quBZwkSRYUys+7AMODbcNJ1ZjbbzJ4Kq7RKWma8maWYWcr69esrOiSRhPbx/Ex+9/pcjunfjj+eNlDdbkuFi+fM4XLgyXD4OeDCigzAzJoCrwA/d/dtwD+BXsBQIAO4v6Tl3P0xd0929+S2bdUtgNQes1Zv4boXZzCwUwsePm8Y9erqinSpeGUeVWa2H3Ai8BqAu68HFprZURWxcTOrT5AYXnD3V8NtZLp7vrsXAI8DoypiWyI1waqNO7n8mWm0adaAp8aNpElDXY0ulWNPR1YucJC758ZMu6QiNhxeFvskMN/dH4iZ3tHdM8LR04G5FbE9kepu844cxj09lbwCZ8Klo2jbrGHUIUkNVmZyCJPCusJxMzvF3d+uoG0fBlwEzDGzmeG0W4DzzGwo4MAK4MoK2p5ItZWTV8CVz6eStmUXL15xEL3aNo06JKnhyntOegdQIcnB3b8ESmpFm1IR6xepKQrvZZi6fBN/PXcoyd1bRR2S1ALlbcnSJREiVezJL5czOSWN64/pzWlDdbW3VI3yJgdV8YhUoY/nZ3LnlPmcdGAHfj5a9zJI1SlXcnD3qZUViIj80MK1WVw/cQYDOzXn/rOGUqeOTtyl6ugCaZEEtGF7Npc/M40mDevx+MXJNG5QN+qQpJbRRdIiCSY3v4BrX5jO+qxsJl95CB1bNI46JKmF4koOZtYZ6BY7v7t/XllBidRmd7+7gG+Xb+LBc4YwpGvLqMORWmqPycHM7gbOAb4D8sPJDig5iFSwt2en88SXy7n4kG6cPqxL1OFILRbPmcOPgX7unl3JsYjUaosys/jVv2czPKklt548IOpwpJaLp0F6GVC/sgMRqc2ydudy1XOp7NegLo9cMIIG9XStiEQrnjOHncBMM/sY+P7swd2vr7SoRGoRd+eXL89i5aadvHDFQXRo0SjqkETiSg5vhn8iUgn+9dky3p+Xya0nH8DBPVtHHY4IEEdycPdnzKwBUHh75sIivbSKyF76askG7n1/AScP7sjlP+oRdTgi34vnaqWjgGcIekg1gkeFXqJLWUX2zZotu/jZxBn0bNuUe84crKe5SUKJp1rpfuB4d18IYGZ9gYnAiMoMTKQm252bzzXPp5KTV8CjF43QQ3sk4cRzSUT9wsQA4O6L0NVLIvvkD299x6y0rdx31hA9m0ESUjw/V1LM7EmC50cDXACkVl5IIjXb5GmrmTh1FVcd2YsTB3WIOhyREsWTHK4GrgWuJ2hz+Bx4pDKDEqmp5qRt5dY35nJY79b88nh1wS2JK56rlbKBB8I/EdlLm3fkcNXzqbRp0oC/nTuMenV1o5skrlKTg5lNdvezzWwOQV9KP+Dugys1MpEaJL/Auf6lGUFPq1cdQuumDaMOSaRMZZ053BD+P6UqAinKzE4E/grUBZ5w979EEYdIRXjww0V8sXgDfz79QIaqp1WpBko9r3X3jHDwGndfGfsHXFOZQZlZXeAfwBhgAHCemaknMqmWPvwuk79/soSzk7tw3qiuUYcjEpd4Kj2PK2HamIoOpIhRwBJ3X+buOcBLwGmVvE2RCrd8ww5+MWkmgzo3547TBulGN6k2ympzuJrgDKGnmc2OKWoGfFXJcXUGVseMpwEHFYlvPDAeICkpqZLDESm/nTl5XPVcKnXrGv+8YASN6utRn1J9lNXm8CLwLnAXcHPM9Cx331SpUQWXzBb1g0Zxd38MeAwgOTm5WIO5SJTcnd+8OodF67KYcOkourbaL+qQRMql1OTg7luBrcB5AGbWDmgENDWzpu6+qhLjSgNiK2e7AOmVuD2RCjXhvyt4Y2Y6Nx7XlyP7to06HJFy22Obg5mNNbPFwHLgM4IO+N6t5LimAX3MrEfYI+y5qNtwqSamrdjEne/MZ/QB7bj26N5RhyOyV+JpkP4TcDCwyN17AMdSyW0O7p4HXAe8D8wHJrv7vMrcpkhFWLdtN9e8MJ0u+zfm/rOHUqeOGqCleoqn+4xcd99oZnXMrI67f2Jmd1d2YO4+BZhS2dsRqSi5+QVc++J0snbn8tzlo2jRWP1TSvUVT3LYYmZNCfpUesHM1gF5lRuWSPXz5ynzmbZiM389dyj9OzSPOhyRfRJPtdJpwC7g/4D3gKXA2MoMSqS6eWPmGp7+agXjDu3OaUM7Rx2OyD6Lp+O9HTGjz1RiLCLV0vyMbdz8yhySu+3PLScdEHU4IhUinquVzjCzxWa21cy2mVmWmW2riuBEEt2WnTlc+VwqzRrV45ELhtOgnnpalZohnjaHe4Cx7j6/soMRqU7yC5yfTZxBxtZdvDT+ENo1bxR1SCIVJp7kkKnEIFLcfR8s/L6n1RHd9o86HJEKFe9jQicBrwPZhRPd/dXKCkok0b0zO4N/frqU80Ylcf5B6ttLap54kkNzYCdwfMw0B5QcpFZauDaLm/49i+FJLbn9VPUkLzVTPFcrXVoVgYhUB1t35jL+uRSaNKzHPy8cQcN66mlVaqayuuz+lbvfY2YPU/JjQq+v1MhEEkx+gXPDpBmkb9nFxJ8eTHs1QEsNVtaZQ2EjdEpVBCKS6B74cCGfLlzPn348iOTuraIOR6RSldVl91vhf934JrXeGzPX8I9PlnLuyK5coAZoqQXKqlZ6ixKqkwq5+6mVEpFIgpmxajM3/Xs2o3q00qM+pdYoq1rpviqLQiRBpW/ZxU+fTaVD80b868IRugNaao2yqpU+AzCzJsAudy8Ix+sCDasmPJHo7MjO4/JnUsjOzWfiTw+iVZMGUYckUmXi+Rn0MRD7ANzGwEeVE45IYigocP5v0kwWrt3Gw+cPo0/7ZlGHJFKl4kkOjdx9e+FIOKynpUuNdu8HC/ngu0xuPXkAR/VrF3U4IlUunuSww8yGF46Y2QiC5zuI1Egvfrvq+64xLj2se9ThiEQinu4zfg68bGbp4XhH4Jx92aiZ3UvwwKAcgocHXeruW8ysO8H9FQvDWb9x96v2ZVsi5fGfBZnc+vocju7Xlj+eNlBXJkmtFU/3GdPMrD/QDzBggbvn7uN2PwR+4+554fOofwP8Oixb6u5D93H9IuU2O20L174wg4GdWvD384dTr66uTJLaK54zB4CRQPdw/mFmhrs/u7cbdfcPYka/AX6yt+sSqQirNu7ksgnTaN20AU+OS6ZJw3g/GiI10x4/AWb2HNALmAnkh5Md2OvkUMRlwKSY8R5mNgPYBtzq7l+UEtd4YDxAUpLuWJW9t3lHDuOenkpuvvPS+FG0a6Y+k0Ti+XmUDAxw91Lvli6JmX0EdCih6Lfu/kY4z2+BPOCFsCwDSHL3jWHD9+tmNtDdiz2W1N0fAx4DSE5OLldsIoV25eRzxbMppG3ZxQtXHETvdk2jDkkkIcSTHOYSfMlnlGfF7j66rHIzuwQ4BTi2MPG4ezbhA4XcPdXMlgJ9Ued/Ugly8gq46vlUZqzazD/OH85IdaYn8r14kkMb4Dszm8oPnwS3130rmdmJBA3QR7r7zpjpbYFN7p5vZj2BPsCyvd2OSGnyw5vcPlu0nrvPPJAxB3aMOiSRhBJPcri9Erb7d4IuOD4MLxUsvGT1COAOM8sjaN+4yt03VcL2pRZzd255dQ7vzMng1pMP4JyRarMSKSqeS1k/q+iNunvvUqa/ArxS0dsTKeTu3PnOfCalrOb6Y/twxeE9ow5JJCGV1WV3FiV32W2Au3vzSotKpJL8/T9LeOLL5Yw7tDv/N7pP1OGIJKyyemVVT2NSozzy6RLu/3ARZw7vwu9PGaC7n0XKoDt9pFb4xydLuPf9hZw2tBN3n3kgdeooMYiURclBarzCxPDjoZ24/+yh1FViENkjJQep0R7+eDH3f7iIM4Z15t6zhigxiMRJyUFqrL99vJgHPlzEGcM7c+9PlBhEykPJQWocd+fu9xbyr8+WcubwLtzzk8FKDCLlpOQgNUp+gfPb1+bw0rTVXHhwEn84dZASg8heUHKQGiM7L58bJs7kvXlruf6Y3vzfcX11uarIXlJykBphe3YeVz6XwldLNvL7UwZw2Y96RB2SSLWm5CDV3sbt2Vw2YRpz07fxwNlDOGN4l6hDEqn2lBykWluyLotLJ0xj3bZsHr1wBKMHtI86JJEaQclBqq2vlmzgqudTaVivLpOuPIShXVtGHZJIjaHkINXSpGmr+O1rc+nZtglPjRtJl/33izokkRpFyUGqlYIC594PFvLPT5dyeJ82/OOC4TRvVD/qsERqHCUHqTa27c7lF5Nm8dH8TM4/KIk/nDqQ+nXrRB2WSI2k5CDVwqLMLK58LpXVm3Zy+9gBXHJod93DIFKJlBwk4b0zO4Ob/j2L/RrU48WfHsyoHq2iDkmkxlNykISVl1/AvR8s5NHPljE8qSX/vHAE7Zs3ijoskVohkgpbM7vdzNaY2czw76SYst+Y2RIzW2hmJ0QRn0QvY+suzn/iWx79bBkXHdyNl8YfosQgUoWiPHN40N3vi51gZgOAc4GBQCfgIzPr6+75UQQo0fhg3lp+9cpscvMKdMezSEQSrVrpNOAld88GlpvZEmAU8HW0YUlV2J2bz11T5vPM1ysZ1Lk5D583nB5tmkQdlkitFGVyuM7MLgZSgBvdfTPQGfgmZp60cFoxZjYeGA+QlJRUyaFKZVuyLoufTZzJ/IxtXP6jHvzqxH40rFc36rBEaq1KSw5m9hHQoYSi3wL/BP4IePj/fuAyoKRrE72k9bv7Y8BjAMnJySXOI4kvv8B56svl3PvBQpo2rMfT40ZydP92UYclUutVWnJw99HxzGdmjwNvh6NpQNeY4i5AegWHJglixYYd/PLlWaSs3MxxA9rz59MPpG2zhlGHJSJEVK1kZh3dPSMcPR2YGw6/CbxoZg8QNEj3AaZGEKJUooIC5/lvV3LXlAXUq2s8cPYQTh/WWTe1iSSQqNoc7jGzoQRVRiuAKwHcfZ6ZTQa+A/KAa3WlUs2ybP12bnltDt8s28QRfdty95kH0rFF46jDEpEiIkkO7n5RGWV3AndWYThSBbLz8vnXp8v4xydLaFi/DnedcSDnjuyqswWRBJVol7JKDTR1+SZueW0OS9Zt55TBHfn92AG0a6Yb2kQSmZKDVJoN27O5972FTEpZTeeWjXn60pEc3U9XIolUB0oOUuFy8wt47uuVPPjRInbl5DP+iJ78fHQf9mugw02kutCnVSrUl4s38Ie35rF43XYO79OG28YOpHe7plGHJSLlpOQgFWLp+u3c/e4CPvguk6RW+/H4xcmMPqCdGpxFqiklB9kn67bt5sGPFjM5ZTWN6tXhphP6cfmPetCovrq+EKnOlBxkr2TtzuXRz5bx5JfLySso4KKDu3HdMb1p01R3OIvUBEoOUi45eQU8/81K/v7JEjbtyGHskE788vi+dGut3lNFahIlB4lLTl4BL6eu5pFPlrJmyy4O7dWam8f0Z3CXllGHJiKVQMlBypSdl8/LKWk88skS0rfuZlhSS+4640AO79NGjc0iNZiSg5QoOy+fydNW88inS8nYupvhSS35y5mDlRREagklB/mBHdl5TJq2mse/WEbG1t0kd9ufe34ymB/1VlIQqU2UHAQIurp45r8rePbrlWzdlcuo7q2476whHNqrtZKCSC2k5FDLrdiwg8e/WMa/U9PIyS/g+AHtGX9EL0Z02z/q0EQkQkoOtZC7k7pyM099tZx3566lfp06nDmiM1cc3pNebdXVhYgoOdQqu3PzeWtWOhP+u4J56dto1qgeVx/Zi3GHdqddc3WhLSL/o+RQC6Rv2cXz36zkpWmr2bQjhz7tmvKnHw/i9GGdadJQh4CIFKdvhhrK3Zm6fBPPfL2C9+dl4u6MPqA94w7tziFqZBaRPYgkOZjZJKBfONoS2OLuQ82sOzAfWBiWfePuV1V9hNXX1p25vD5zDROnrmLB2ixaNK7PFT/qwYUHd6Nrq/2iDk9EqomoniF9TuGwmd0PbI0pXuruQ6s8qGrM3Zm2YjMvTV3FO3MyyM4r4MDOLfjLGQdy2tDONG6gHlJFpHwirVayoG7jbOCYKOOorjbtyOHV6WlMnLqKpet30LRhPc5K7sK5I5MY1LlF1OGJSDUWdZvD4UCmuy+OmdbDzGYA24Bb3f2LkhY0s/HAeICkpKRKDzRR5Bc4Xy3ZwMupabw/dy05+QUMS2rJPT8ZzCmDO+pRnCJSISrtm8TMPgI6lFD0W3d/Ixw+D5gYU5YBJLn7RjMbAbxuZgPdfVvRlbj7Y8BjAMnJyV6x0SeexZlZ/Ht6Gq/PWEPmtmyaN6rH+Qclce6orvTv0Dzq8ESkhqm05ODuo8sqN7N6wBnAiJhlsoHscDjVzJYCfYGUyoozkW3akcObM9fwyvQ1zFmzlbp1jKP6tuW2sV04pn87PW1NRCpNlHUQo4EF7p5WOMHM2gKb3D3fzHoCfYBlUQUYhZy8Aj5ZuI5XUtP4ZOE6cvOdAR2b87tTBnDqkE60baYnrYlI5YsyOZzLD6uUAI4A7jCzPCAfuMrdN1V5ZFWsoMBJWbmZN2et4Z3ZGWzemUubpg0Zd2h3zhjehQM6qtpIRKpWZMnB3ceVMO0V4JWqj6bquTvz0rfx5qx03p6VTvrW3TSqX4fRB7TnzOFdOLxPG+rVrRN1mCJSS+nSliq2dP123pyZzluz0lm2YQf16hhH9m3Lr8f0Z/QB7dWdhYgkBH0TVYH0Lbt4a1Y6b85KZ176NszgoB6tuOLwnowZ1IH9mzSIOkQRkR9Qcqgkmdt2897ctbw9O51pKzYDMKRLC249+QBOGdyJDi3UC6qIJC4lhwqUvmUX785dy7tzMkhZGSSEvu2bcuNxfRk7pBPd2zSJOEIRkfgoOeyj1Zt28t7ctbwzJ4OZq7cA0L9DM248ri9jDuxA73bNog1QRGQvKDnshZUbdzBlzlrenZvB7LSgz8BBnZtz0wn9GDOoAz31NDURqeaUHOK0bP123p27lndmZ/BdRtCbx5CuLfnNmP6MGdSRpNbqDltEag4lhzIszsz6/gxhwdosAIYnteTWkw/gxEEd6LK/EoKI1ExKDjHcnYVhQpgyJ4Ml67ZjBiO7teK2sQM4cVAHOrZoHHWYIiKVrtYnh8I7ld+dm8G7c9aybMMO6hiM6tGKiw8ZyAkDO9C+uS47FZHapVYnh9lpW/jZxBms3LiTunWMg3u24vLDe3D8gA7q4E5EarVanRy67r8f3Vs34eoje3HcgPa0bqqEICICtTw57N+kAc9cNirqMEREEo66/RQRkWKUHEREpBglBxERKUbJQUREilFyEBGRYpQcRESkGCUHEREpRslBRESKMXePOoZ9ZmbrgZVRx7EHbYANUQcRp+oSa3WJE6pPrNUlTqg+sSZynN3cvW1JBTUiOVQHZpbi7slRxxGP6hJrdYkTqk+s1SVOqD6xVpc4i1K1koiIFKPkICIixSg5VJ3Hog6gHKpLrNUlTqg+sVaXOKH6xFpd4vwBtTmIiEgxOnMQEZFilBxERKQYJYdKZmaTzGxm+LfCzGaG07ub2a6Ysn9FHOftZrYmJp6TYsp+Y2ZLzGyhmZ0QZZxhPPea2QIzm21mr5lZy3B6Qu3TMKYTw/22xMxujjqeQmbW1cw+MbP5ZjbPzG4Ip5d6HEQp/OzMCWNKCae1MrMPzWxx+H//BIizX8y+m2lm28zs54m6X8uiNocqZGb3A1vd/Q4z6w687e6DIg4LCL4UgO3ufl+R6QOAicAooBPwEdDX3fOrPMj/xXQ88B93zzOzuwHc/dcJuE/rAouA44A0YBpwnrt/F2lggJl1BDq6+3QzawakAj8GzqaE4yBqZrYCSHb3DTHT7gE2uftfwsS7v7v/OqoYiwrf/zXAQcClJOB+LYvOHKqImRnBB29i1LGU02nAS+6e7e7LgSUEiSIy7v6Bu+eFo98AXaKMpwyjgCXuvszdc4CXCPZn5Nw9w92nh8NZwHygc7RRldtpwDPh8DMEyS2RHAssdfdE772hREoOVedwINPdF8dM62FmM8zsMzM7PKrAYlwXVtU8FXOK3hlYHTNPGon1JXIZ8G7MeCLt00Tfd0BQHQcMA74NJ5V0HETNgQ/MLNXMxofT2rt7BgTJDmgXWXQlO5cf/hhMxP1aKiWHCmBmH5nZ3BL+Yn8lnscPD5QMIMndhwG/AF40s+YRxvlPoBcwNIzt/sLFSlhVpddFxrNPzey3QB7wQjipyvfpHkSy78rDzJoCrwA/d/dtlH4cRO0wdx8OjAGuNbMjog6oLGbWADgVeDmclKj7tVT1og6gJnD30WWVm1k94AxgRMwy2UB2OJxqZkuBvkBKVHEWMrPHgbfD0TSga0xxFyC9gkMrJo59eglwCnCshw1nUezTPYhk38XLzOoTJIYX3P1VAHfPjCmPPQ4i5e7p4f91ZvYaQZVdppl1dPeMsA1lXaRB/tAYYHrh/kzU/VoWnTlUjdHAAndPK5xgZm3DBivMrCfQB1gWUXyFDZSFTgfmhsNvAueaWUMz60EQ59Sqji+WmZ0I/Bo41d13xkxPqH1K0ADdx8x6hL8kzyXYn5EL28CeBOa7+wMx00s7DiJjZk3CRnPMrAlwPEFcbwKXhLNdArwRTYQl+kFNQSLu1z3RmUPVKFr3CHAEcIeZ5QH5wFXuvqnKI/ufe8xsKEG1xwrgSgB3n2dmk4HvCKpwro3ySqXQ34GGwIfBdxzfuPtVJNg+Da+mug54H6gLPOXu86KKp4jDgIuAORZeXg3cApxX0nEQsfbAa+F7XQ940d3fM7NpwGQzuxxYBZwVYYzfM7P9CK5Qi913JX6+EpkuZRURkWJUrSQiIsUoOYiISDFKDiIiUoySg4iIFKPkICIixSg5SK1lZtv3UN7SzK6JGe9kZv8Oh4fuTc+aYe+cvyx/tCJVS8lBpHQtge+Tg7unu/tPwtGhQJV3u1wd+uSRmkHJQWo9M2tqZh+b2XQLnhlQ2H/TX4BeYf/791rwvIi54d3OdwDnhGXnFD0jCOfrHg7/1oJnOnwE9IuZp5eZvRd2JveFmfWPI9yHLXgOwwVm1qjCdoJIEUoOIrAbOD3s2O1o4P6we4mbCbpcHuruNxXOHHa//XtgUlg2qbQVm9kIgjvkhxH0rzUypvgx4GfuPgL4JfDIngJ19wvDeQ8F5pnZw2Y2pHwvV2TP1H2GSNB76p/Dnj4LCLrVbl9B6z4ceK2wDygzezP835TgC/7lsFsICLoE2SN3TwVSwzOHK4GpZvab2D6SRPaVkoMIXAC0BUa4e64FTx0rb5VNHj88E49dvqQ+auoAW9x9aFkrNbP3CRJVirtfEU6rR9DecSlB54K/B54vZ7wiZVK1kgi0ANaFieFooFs4PQtoVsoyRctWAMMBzGw40COc/jlwupk1DnsWHQsQPjthuZmdFS5jJVUPufsJYdVVYWL4BcGjR88EHnT3Qe5+t7snUnfVUgMoOYgEDwtKtuDB9RcACwDcfSPwVdi4fG+RZT4BBhQ2SBM8F6FV2MPp1QRf4ISP4pwEzAzn+SJmHRcAl5vZLGAe8T1CdDYw1N0vcffP9+bFisRDvbKKiEgxOnMQEZFilBxERKQYJQcRESlGyUFERIpRchARkWKUHEREpBglBxERKeb/AUycp4DJvwuSAAAAAElFTkSuQmCC"/>
          <p:cNvSpPr>
            <a:spLocks noChangeAspect="1" noChangeArrowheads="1"/>
          </p:cNvSpPr>
          <p:nvPr/>
        </p:nvSpPr>
        <p:spPr bwMode="auto">
          <a:xfrm>
            <a:off x="3079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7" y="2052654"/>
            <a:ext cx="3022196" cy="2148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8C335C-E6DA-C421-10F1-C367CBADF235}"/>
                  </a:ext>
                </a:extLst>
              </p:cNvPr>
              <p:cNvSpPr txBox="1"/>
              <p:nvPr/>
            </p:nvSpPr>
            <p:spPr>
              <a:xfrm>
                <a:off x="3335413" y="2632026"/>
                <a:ext cx="2578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a) Variation of inclination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with respect to latitude for dipole.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8C335C-E6DA-C421-10F1-C367CBADF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13" y="2632026"/>
                <a:ext cx="2578336" cy="1200329"/>
              </a:xfrm>
              <a:prstGeom prst="rect">
                <a:avLst/>
              </a:prstGeom>
              <a:blipFill>
                <a:blip r:embed="rId4"/>
                <a:stretch>
                  <a:fillRect l="-1891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AA65E-AA2E-B0E7-B4DE-80D59D268552}"/>
                  </a:ext>
                </a:extLst>
              </p:cNvPr>
              <p:cNvSpPr txBox="1"/>
              <p:nvPr/>
            </p:nvSpPr>
            <p:spPr>
              <a:xfrm>
                <a:off x="6096000" y="6286644"/>
                <a:ext cx="6166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d) Inclination anomaly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predicted coefficients.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AA65E-AA2E-B0E7-B4DE-80D59D26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86644"/>
                <a:ext cx="6166560" cy="369332"/>
              </a:xfrm>
              <a:prstGeom prst="rect">
                <a:avLst/>
              </a:prstGeom>
              <a:blipFill>
                <a:blip r:embed="rId5"/>
                <a:stretch>
                  <a:fillRect l="-79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E9A932D-06FB-78D9-8B0B-F10C0C4B6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60" y="246971"/>
            <a:ext cx="4014000" cy="2883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FE43A-BCC8-52A7-6E7E-CA8F91B7D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912" y="3551619"/>
            <a:ext cx="4014135" cy="2839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350F7A-2292-8287-C48E-C57E616F2361}"/>
                  </a:ext>
                </a:extLst>
              </p:cNvPr>
              <p:cNvSpPr txBox="1"/>
              <p:nvPr/>
            </p:nvSpPr>
            <p:spPr>
              <a:xfrm>
                <a:off x="6955182" y="2985764"/>
                <a:ext cx="5236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c) Inclination anomaly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coefficients.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350F7A-2292-8287-C48E-C57E616F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82" y="2985764"/>
                <a:ext cx="5236818" cy="369332"/>
              </a:xfrm>
              <a:prstGeom prst="rect">
                <a:avLst/>
              </a:prstGeom>
              <a:blipFill>
                <a:blip r:embed="rId8"/>
                <a:stretch>
                  <a:fillRect l="-104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6C9134A-8E96-CDB3-8BED-00CDDC57E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93" y="4244140"/>
            <a:ext cx="4975956" cy="2519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D569DA-872D-4CA0-D1CD-57FC5926CFEC}"/>
                  </a:ext>
                </a:extLst>
              </p:cNvPr>
              <p:cNvSpPr txBox="1"/>
              <p:nvPr/>
            </p:nvSpPr>
            <p:spPr>
              <a:xfrm>
                <a:off x="4160137" y="4884550"/>
                <a:ext cx="2683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Fig. b) Fisher mean of </a:t>
                </a:r>
              </a:p>
              <a:p>
                <a:r>
                  <a:rPr lang="en-IN" dirty="0"/>
                  <a:t>inclination anomaly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/>
                  <a:t>with 10’ latitude bins and </a:t>
                </a:r>
              </a:p>
              <a:p>
                <a:r>
                  <a:rPr lang="en-IN" dirty="0"/>
                  <a:t>95% confidence interval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D569DA-872D-4CA0-D1CD-57FC5926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7" y="4884550"/>
                <a:ext cx="2683235" cy="1200329"/>
              </a:xfrm>
              <a:prstGeom prst="rect">
                <a:avLst/>
              </a:prstGeom>
              <a:blipFill>
                <a:blip r:embed="rId10"/>
                <a:stretch>
                  <a:fillRect l="-1814" t="-2538" r="-90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ACFF872-FE9A-4862-0951-2364314B30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4315" y="4484683"/>
            <a:ext cx="2314898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F58C15-CC97-EB0D-13FF-6562F692D6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1817" y="510115"/>
            <a:ext cx="2314898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D97CA4-0B2F-1890-6CA5-D198488FD5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5930" y="3801404"/>
            <a:ext cx="231489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960E-9296-8465-C989-8FCB2D64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Model: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DB720-0D95-0583-4FA3-575EEBDB0792}"/>
              </a:ext>
            </a:extLst>
          </p:cNvPr>
          <p:cNvSpPr txBox="1"/>
          <p:nvPr/>
        </p:nvSpPr>
        <p:spPr>
          <a:xfrm>
            <a:off x="7993415" y="2726781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a) Flow chart of working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17B3-BB71-6014-0172-B945364B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20" y="1041249"/>
            <a:ext cx="9680560" cy="5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9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760"/>
            <a:ext cx="10515600" cy="54107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anomaly: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8" y="1467731"/>
            <a:ext cx="4858751" cy="233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42" y="1467129"/>
            <a:ext cx="4860000" cy="2335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111" y="14997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8717" y="14677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111" y="40123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2491" y="393886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479" y="6336765"/>
            <a:ext cx="1003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Fig: (a) and (c) corresponds to the inclination anomaly of available coefficients and (b) and (d) corresponds to the inclination anomaly for predicted coefficients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87535B-7FA6-1EC5-FEA1-4A59E7DE14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3" y="3996029"/>
            <a:ext cx="4872706" cy="2340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107F64-D3E4-EF99-3F58-E03F10EB4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7" y="4010633"/>
            <a:ext cx="4867200" cy="233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AE94C-F2D8-2C4E-9E94-95B4522AF963}"/>
              </a:ext>
            </a:extLst>
          </p:cNvPr>
          <p:cNvSpPr txBox="1"/>
          <p:nvPr/>
        </p:nvSpPr>
        <p:spPr>
          <a:xfrm>
            <a:off x="291548" y="26769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83BA2-D370-02A9-26C9-C959029A516F}"/>
              </a:ext>
            </a:extLst>
          </p:cNvPr>
          <p:cNvSpPr txBox="1"/>
          <p:nvPr/>
        </p:nvSpPr>
        <p:spPr>
          <a:xfrm>
            <a:off x="291548" y="4943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1970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D007C-BCA3-2B90-CBB6-EECF6A86AAAB}"/>
                  </a:ext>
                </a:extLst>
              </p:cNvPr>
              <p:cNvSpPr txBox="1"/>
              <p:nvPr/>
            </p:nvSpPr>
            <p:spPr>
              <a:xfrm>
                <a:off x="5516888" y="1274396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D007C-BCA3-2B90-CBB6-EECF6A86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274396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174F15-B5D0-D43A-1165-28DAA439EDEB}"/>
                  </a:ext>
                </a:extLst>
              </p:cNvPr>
              <p:cNvSpPr txBox="1"/>
              <p:nvPr/>
            </p:nvSpPr>
            <p:spPr>
              <a:xfrm>
                <a:off x="10730631" y="12632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174F15-B5D0-D43A-1165-28DAA439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631" y="1263204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B727F-0D25-B5CB-2F17-1A05A86B40F6}"/>
                  </a:ext>
                </a:extLst>
              </p:cNvPr>
              <p:cNvSpPr txBox="1"/>
              <p:nvPr/>
            </p:nvSpPr>
            <p:spPr>
              <a:xfrm>
                <a:off x="5518650" y="3817773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B727F-0D25-B5CB-2F17-1A05A86B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50" y="3817773"/>
                <a:ext cx="4912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E9266-913F-4A0B-A19B-2197EF0CBBC8}"/>
                  </a:ext>
                </a:extLst>
              </p:cNvPr>
              <p:cNvSpPr txBox="1"/>
              <p:nvPr/>
            </p:nvSpPr>
            <p:spPr>
              <a:xfrm>
                <a:off x="10765161" y="381996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E9266-913F-4A0B-A19B-2197EF0C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161" y="3819960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2511</TotalTime>
  <Words>901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Reinforcement Learning Based Resolution Improvement of Geophysical Data</vt:lpstr>
      <vt:lpstr>Data:</vt:lpstr>
      <vt:lpstr>Reinforcement learning:</vt:lpstr>
      <vt:lpstr>Markov Decision Process:</vt:lpstr>
      <vt:lpstr>Q- Learning:</vt:lpstr>
      <vt:lpstr>(a) Total magnetic field:</vt:lpstr>
      <vt:lpstr>(b) Inclination anomaly: </vt:lpstr>
      <vt:lpstr>Working of Model:</vt:lpstr>
      <vt:lpstr>Results: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Based Resolution Improvement of Geophysical Data</dc:title>
  <dc:creator>Sahoo</dc:creator>
  <cp:lastModifiedBy>Himanshu Jain</cp:lastModifiedBy>
  <cp:revision>51</cp:revision>
  <dcterms:created xsi:type="dcterms:W3CDTF">2022-09-27T06:49:45Z</dcterms:created>
  <dcterms:modified xsi:type="dcterms:W3CDTF">2022-11-16T10:14:18Z</dcterms:modified>
</cp:coreProperties>
</file>