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70" r:id="rId9"/>
    <p:sldId id="271" r:id="rId10"/>
    <p:sldId id="264" r:id="rId11"/>
    <p:sldId id="265" r:id="rId12"/>
    <p:sldId id="272" r:id="rId13"/>
    <p:sldId id="273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3471AD0E-02F2-B037-E98B-DBB85D9064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347" b="4016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50495" cy="1520987"/>
          </a:xfrm>
        </p:spPr>
        <p:txBody>
          <a:bodyPr anchor="t">
            <a:normAutofit/>
          </a:bodyPr>
          <a:lstStyle/>
          <a:p>
            <a:pPr algn="l"/>
            <a:r>
              <a:rPr lang="en-GB" sz="3500" b="1" dirty="0">
                <a:solidFill>
                  <a:srgbClr val="FFFFFF"/>
                </a:solidFill>
                <a:latin typeface="Amasis MT Pro Medium" panose="02040604050005020304" pitchFamily="18" charset="0"/>
              </a:rPr>
              <a:t>Task 3 – Dashboard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3998068"/>
            <a:ext cx="4721499" cy="1883887"/>
          </a:xfrm>
        </p:spPr>
        <p:txBody>
          <a:bodyPr anchor="b">
            <a:normAutofit fontScale="92500" lnSpcReduction="10000"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 and Visualization Report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Presented by: Himanshu Sareen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Date: 07/06/2025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16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 fontScale="90000"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Key Metrics Summary </a:t>
            </a: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</a:br>
            <a:b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</a:b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(Dashboard 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582360" cy="361314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Total Revenue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Total Profit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- Number of Orders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6D34358-2657-57FF-73A9-E4222FF8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65" r="34285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5" y="385922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967" y="1681652"/>
            <a:ext cx="5350521" cy="4941651"/>
          </a:xfrm>
        </p:spPr>
        <p:txBody>
          <a:bodyPr anchor="ctr">
            <a:normAutofit/>
          </a:bodyPr>
          <a:lstStyle/>
          <a:p>
            <a:r>
              <a:rPr lang="en-US" sz="2100" b="1" dirty="0"/>
              <a:t>📊 Insights Summary:</a:t>
            </a:r>
          </a:p>
          <a:p>
            <a:r>
              <a:rPr lang="en-US" sz="2100" dirty="0"/>
              <a:t>✅ </a:t>
            </a:r>
            <a:r>
              <a:rPr lang="en-US" sz="2100" b="1" dirty="0"/>
              <a:t>Most Sales Region</a:t>
            </a:r>
            <a:r>
              <a:rPr lang="en-US" sz="2100" dirty="0"/>
              <a:t>: West</a:t>
            </a:r>
          </a:p>
          <a:p>
            <a:r>
              <a:rPr lang="en-US" sz="2100" dirty="0"/>
              <a:t>🗽 </a:t>
            </a:r>
            <a:r>
              <a:rPr lang="en-US" sz="2100" b="1" dirty="0"/>
              <a:t>Top City</a:t>
            </a:r>
            <a:r>
              <a:rPr lang="en-US" sz="2100" dirty="0"/>
              <a:t>: New York City</a:t>
            </a:r>
          </a:p>
          <a:p>
            <a:r>
              <a:rPr lang="en-US" sz="2100" dirty="0"/>
              <a:t>🛒 </a:t>
            </a:r>
            <a:r>
              <a:rPr lang="en-US" sz="2100" b="1" dirty="0"/>
              <a:t>Business Model</a:t>
            </a:r>
            <a:r>
              <a:rPr lang="en-US" sz="2100" dirty="0"/>
              <a:t>: Direct-to-Consumer (D2C) dominates</a:t>
            </a:r>
          </a:p>
          <a:p>
            <a:r>
              <a:rPr lang="en-US" sz="2100" dirty="0"/>
              <a:t>📱 </a:t>
            </a:r>
            <a:r>
              <a:rPr lang="en-US" sz="2100" b="1" dirty="0"/>
              <a:t>Top Category</a:t>
            </a:r>
            <a:r>
              <a:rPr lang="en-US" sz="2100" dirty="0"/>
              <a:t>: Technology → Phones</a:t>
            </a:r>
          </a:p>
          <a:p>
            <a:r>
              <a:rPr lang="en-US" sz="2100" dirty="0"/>
              <a:t>📈 </a:t>
            </a:r>
            <a:r>
              <a:rPr lang="en-US" sz="2100" b="1" dirty="0"/>
              <a:t>Peak Sales Year</a:t>
            </a:r>
            <a:r>
              <a:rPr lang="en-US" sz="2100" dirty="0"/>
              <a:t>: 2017</a:t>
            </a:r>
          </a:p>
          <a:p>
            <a:r>
              <a:rPr lang="en-US" sz="2100" dirty="0"/>
              <a:t>📉 </a:t>
            </a:r>
            <a:r>
              <a:rPr lang="en-US" sz="2100" b="1" dirty="0"/>
              <a:t>Major Dip</a:t>
            </a:r>
            <a:r>
              <a:rPr lang="en-US" sz="2100" dirty="0"/>
              <a:t>: 2018</a:t>
            </a:r>
          </a:p>
          <a:p>
            <a:pPr marL="0" indent="0">
              <a:buNone/>
            </a:pPr>
            <a:endParaRPr lang="en-US" sz="2100" dirty="0"/>
          </a:p>
          <a:p>
            <a:pPr marL="514350" indent="-514350">
              <a:buFont typeface="+mj-lt"/>
              <a:buAutoNum type="arabicPeriod"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City">
            <a:extLst>
              <a:ext uri="{FF2B5EF4-FFF2-40B4-BE49-F238E27FC236}">
                <a16:creationId xmlns:a16="http://schemas.microsoft.com/office/drawing/2014/main" id="{6A0D7644-8F96-A892-CBB5-FB7517978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62B0-7366-C130-2B1E-8885B324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60629"/>
            <a:ext cx="8229600" cy="844043"/>
          </a:xfrm>
        </p:spPr>
        <p:txBody>
          <a:bodyPr/>
          <a:lstStyle/>
          <a:p>
            <a:r>
              <a:rPr lang="en-US" dirty="0"/>
              <a:t>Contd.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41F4B-767E-6B54-6E1B-92040E1E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3629"/>
            <a:ext cx="8229600" cy="546954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/>
              <a:t>✅ Data-Driven Decisions Possible:</a:t>
            </a:r>
          </a:p>
          <a:p>
            <a:r>
              <a:rPr lang="en-US" sz="3600" b="1" dirty="0"/>
              <a:t>Region Focus</a:t>
            </a:r>
            <a:r>
              <a:rPr lang="en-US" sz="3600" dirty="0"/>
              <a:t>:</a:t>
            </a:r>
          </a:p>
          <a:p>
            <a:pPr lvl="1"/>
            <a:r>
              <a:rPr lang="en-US" sz="2900" dirty="0"/>
              <a:t>Increase investment and marketing efforts in the West region to further strengthen market share.</a:t>
            </a:r>
          </a:p>
          <a:p>
            <a:pPr lvl="1"/>
            <a:r>
              <a:rPr lang="en-US" sz="2900" dirty="0"/>
              <a:t>Investigate if similar strategies can be replicated in underperforming regions.</a:t>
            </a:r>
          </a:p>
          <a:p>
            <a:r>
              <a:rPr lang="en-US" sz="3600" b="1" dirty="0"/>
              <a:t>City-Centric Strategy</a:t>
            </a:r>
            <a:r>
              <a:rPr lang="en-US" sz="3600" dirty="0"/>
              <a:t>:</a:t>
            </a:r>
          </a:p>
          <a:p>
            <a:pPr lvl="1"/>
            <a:r>
              <a:rPr lang="en-US" sz="2900" dirty="0"/>
              <a:t>Run exclusive promotions or pilot programs in New York City to test new product lines or marketing campaigns.</a:t>
            </a:r>
          </a:p>
          <a:p>
            <a:pPr lvl="1"/>
            <a:r>
              <a:rPr lang="en-US" sz="2900" dirty="0"/>
              <a:t>Explore urban demographics like NYC for market expansion.</a:t>
            </a:r>
          </a:p>
          <a:p>
            <a:r>
              <a:rPr lang="en-US" sz="3600" b="1" dirty="0"/>
              <a:t>D2C Business Model Optimization</a:t>
            </a:r>
            <a:r>
              <a:rPr lang="en-US" sz="3600" dirty="0"/>
              <a:t>:</a:t>
            </a:r>
          </a:p>
          <a:p>
            <a:pPr lvl="1"/>
            <a:r>
              <a:rPr lang="en-US" sz="2900" dirty="0"/>
              <a:t>Enhance the D2C customer experience (personalization, faster shipping, loyalty programs).</a:t>
            </a:r>
          </a:p>
          <a:p>
            <a:pPr lvl="1"/>
            <a:r>
              <a:rPr lang="en-US" sz="2900" dirty="0"/>
              <a:t>Invest in your D2C platform (website/app UX, digital advertising, customer support).</a:t>
            </a:r>
          </a:p>
          <a:p>
            <a:r>
              <a:rPr lang="en-US" sz="3600" b="1" dirty="0"/>
              <a:t>Product Strategy</a:t>
            </a:r>
            <a:r>
              <a:rPr lang="en-US" sz="3600" dirty="0"/>
              <a:t>:</a:t>
            </a:r>
          </a:p>
          <a:p>
            <a:pPr lvl="1"/>
            <a:r>
              <a:rPr lang="en-US" sz="2900" dirty="0"/>
              <a:t>Prioritize inventory, marketing, and innovation around the Phones sub-category.</a:t>
            </a:r>
          </a:p>
          <a:p>
            <a:pPr lvl="1"/>
            <a:r>
              <a:rPr lang="en-US" sz="2900" dirty="0"/>
              <a:t>Explore bundling options or upgrades in the Technology category.</a:t>
            </a:r>
          </a:p>
          <a:p>
            <a:r>
              <a:rPr lang="en-US" sz="3600" b="1" dirty="0"/>
              <a:t>Sales Trend Analysis</a:t>
            </a:r>
            <a:r>
              <a:rPr lang="en-US" sz="3600" dirty="0"/>
              <a:t>:</a:t>
            </a:r>
          </a:p>
          <a:p>
            <a:pPr lvl="1"/>
            <a:r>
              <a:rPr lang="en-US" sz="2900" dirty="0"/>
              <a:t>Analyze root causes for the 2018 sales dip—was it due to market trends, product availability, pricing, or external factors?</a:t>
            </a:r>
          </a:p>
          <a:p>
            <a:pPr lvl="1"/>
            <a:r>
              <a:rPr lang="en-US" sz="2900" dirty="0"/>
              <a:t>Use time series analysis to forecast future demand and avoid similar downturns.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2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C14E-52E6-70FF-7954-CD727F38E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46" y="190394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Contd.</a:t>
            </a:r>
            <a:endParaRPr lang="en-GB" sz="38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510B-07F1-BB3C-C264-1F8BF305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7" y="1284051"/>
            <a:ext cx="5779370" cy="521402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📌 Next Steps / Suggestions: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Drill Down Analysis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Segment sales by customer demographics, pricing tiers, and promotional channels to identify growth levers.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Investigate low-performing regions and years to identify gaps or mistakes.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Enhance Forecasting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historical trends (e.g., dip in 2018) to build more robust forecasting models for 2025 and beyond.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Customer Feedback Loop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Collect and analyze customer feedback on phones &amp; tech products to improve offerings and reduce churn.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Product Lifecycle Management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Review product life cycle of top-selling phones—were 2018 dips due to outdated models or late launches?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Test Expansion Areas</a:t>
            </a:r>
            <a:r>
              <a:rPr lang="en-US" sz="1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Try targeted campaigns in East or Central regions with similar demographics to West for controlled expansion.</a:t>
            </a:r>
          </a:p>
          <a:p>
            <a:pPr marL="0" indent="0">
              <a:lnSpc>
                <a:spcPct val="90000"/>
              </a:lnSpc>
              <a:buNone/>
            </a:pPr>
            <a:endParaRPr lang="en-GB" sz="13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0DD01BCE-BC3E-0D06-2481-E9E049379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300" kern="1200" dirty="0">
                <a:solidFill>
                  <a:srgbClr val="002060"/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Thank</a:t>
            </a:r>
            <a:r>
              <a:rPr lang="en-US" sz="6300" kern="1200" dirty="0">
                <a:solidFill>
                  <a:schemeClr val="tx1"/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6300" kern="1200" dirty="0">
                <a:solidFill>
                  <a:srgbClr val="002060"/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You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GB" sz="35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009" y="2743200"/>
            <a:ext cx="4134255" cy="3613149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Objective: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 analyze and visualize the dataset by creating a dashboard highlighting key metrics.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Tools Used: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Microsoft Excel / Power BI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8289C68-3A46-44BF-A431-320D551BE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52" y="195963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GB" sz="35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Overview of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014" y="2100168"/>
            <a:ext cx="4250984" cy="4427092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GB" sz="2800" dirty="0"/>
              <a:t>Data Source: Sample-superstore.csv (from kaggle.com)</a:t>
            </a:r>
          </a:p>
          <a:p>
            <a:pPr>
              <a:lnSpc>
                <a:spcPct val="120000"/>
              </a:lnSpc>
            </a:pPr>
            <a:r>
              <a:rPr lang="en-GB" sz="2800" dirty="0"/>
              <a:t>Number of Rows and Columns</a:t>
            </a:r>
          </a:p>
          <a:p>
            <a:pPr>
              <a:lnSpc>
                <a:spcPct val="120000"/>
              </a:lnSpc>
            </a:pPr>
            <a:r>
              <a:rPr lang="en-GB" sz="2800" dirty="0"/>
              <a:t>Types of Data Handled</a:t>
            </a:r>
          </a:p>
          <a:p>
            <a:pPr>
              <a:lnSpc>
                <a:spcPct val="120000"/>
              </a:lnSpc>
            </a:pPr>
            <a:r>
              <a:rPr lang="en-GB" sz="2800" dirty="0"/>
              <a:t>Initial Challenges:</a:t>
            </a:r>
            <a:br>
              <a:rPr lang="en-GB" sz="2800" dirty="0"/>
            </a:br>
            <a:r>
              <a:rPr lang="en-GB" sz="2800" dirty="0"/>
              <a:t>- Null values</a:t>
            </a:r>
            <a:br>
              <a:rPr lang="en-GB" sz="2800" dirty="0"/>
            </a:br>
            <a:r>
              <a:rPr lang="en-GB" sz="2800" dirty="0"/>
              <a:t>- Duplicates</a:t>
            </a:r>
            <a:br>
              <a:rPr lang="en-GB" sz="2800" dirty="0"/>
            </a:br>
            <a:r>
              <a:rPr lang="en-GB" sz="2800" dirty="0"/>
              <a:t>- Inconsistent formatting</a:t>
            </a:r>
          </a:p>
        </p:txBody>
      </p:sp>
      <p:pic>
        <p:nvPicPr>
          <p:cNvPr id="5" name="Picture 4" descr="A line of binary code">
            <a:extLst>
              <a:ext uri="{FF2B5EF4-FFF2-40B4-BE49-F238E27FC236}">
                <a16:creationId xmlns:a16="http://schemas.microsoft.com/office/drawing/2014/main" id="{68408996-6442-0B0B-5F14-53AEBCC5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59" r="31260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ngled shot of pen on a graph">
            <a:extLst>
              <a:ext uri="{FF2B5EF4-FFF2-40B4-BE49-F238E27FC236}">
                <a16:creationId xmlns:a16="http://schemas.microsoft.com/office/drawing/2014/main" id="{51DA4F9E-0366-A8C3-B041-8AE867B4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43" r="46508" b="-1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GB" sz="3500" b="1" dirty="0">
                <a:solidFill>
                  <a:schemeClr val="tx2">
                    <a:lumMod val="75000"/>
                  </a:schemeClr>
                </a:solidFill>
                <a:latin typeface="Amasis MT Pro Medium" panose="02040604050005020304" pitchFamily="18" charset="0"/>
              </a:rP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524" y="2614507"/>
            <a:ext cx="3845008" cy="3914981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Steps Taken: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- Removed duplicates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- Handled null values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- Standardized formats (dates, text, etc.)</a:t>
            </a:r>
          </a:p>
          <a:p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Result:</a:t>
            </a:r>
            <a:br>
              <a:rPr lang="en-GB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- Cleaner dataset suitable for analysis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659295-9D9E-A3DB-BC51-EA5DA37A7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345" t="9994" r="10950" b="4250"/>
          <a:stretch>
            <a:fillRect/>
          </a:stretch>
        </p:blipFill>
        <p:spPr>
          <a:xfrm>
            <a:off x="379379" y="330740"/>
            <a:ext cx="8356059" cy="537939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6B0C3-945E-8C44-2FDF-944EF0B6994A}"/>
              </a:ext>
            </a:extLst>
          </p:cNvPr>
          <p:cNvSpPr txBox="1"/>
          <p:nvPr/>
        </p:nvSpPr>
        <p:spPr>
          <a:xfrm>
            <a:off x="1001948" y="5807413"/>
            <a:ext cx="7110919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2060"/>
                </a:solidFill>
                <a:latin typeface="Amasis MT Pro" panose="02040504050005020304" pitchFamily="18" charset="0"/>
              </a:rPr>
              <a:t>Dashboard with KPI and Slicers</a:t>
            </a:r>
            <a:endParaRPr lang="en-GB" sz="2800" u="sng" dirty="0">
              <a:solidFill>
                <a:srgbClr val="00206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5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B112CC96-3479-DC4A-FA6A-045A0E91B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78"/>
          <a:stretch>
            <a:fillRect/>
          </a:stretch>
        </p:blipFill>
        <p:spPr>
          <a:xfrm>
            <a:off x="184825" y="321013"/>
            <a:ext cx="8774349" cy="555449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AA0120-82EA-978E-E64F-7A5E002BB387}"/>
              </a:ext>
            </a:extLst>
          </p:cNvPr>
          <p:cNvSpPr txBox="1"/>
          <p:nvPr/>
        </p:nvSpPr>
        <p:spPr>
          <a:xfrm>
            <a:off x="1113816" y="6013767"/>
            <a:ext cx="6916366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rgbClr val="002060"/>
                </a:solidFill>
                <a:latin typeface="Amasis MT Pro" panose="02040504050005020304" pitchFamily="18" charset="0"/>
              </a:rPr>
              <a:t>Dashboard showing Tooltip</a:t>
            </a:r>
            <a:endParaRPr lang="en-GB" sz="2800" u="sng" dirty="0">
              <a:solidFill>
                <a:srgbClr val="002060"/>
              </a:solidFill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9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02F9A-FE23-8344-033C-17F515BD6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Chart of Sales by category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A4EE0-66EE-F303-01A6-FD08199C4568}"/>
              </a:ext>
            </a:extLst>
          </p:cNvPr>
          <p:cNvSpPr txBox="1"/>
          <p:nvPr/>
        </p:nvSpPr>
        <p:spPr>
          <a:xfrm>
            <a:off x="791786" y="2508105"/>
            <a:ext cx="3780214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Insights Obtained 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Most sold Category is technology.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Focus should be more on increase in production of technology items especially phones.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Highest profit is also there in technology category.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8" name="Picture 7" descr="A graph showing the sum of sales&#10;&#10;AI-generated content may be incorrect.">
            <a:extLst>
              <a:ext uri="{FF2B5EF4-FFF2-40B4-BE49-F238E27FC236}">
                <a16:creationId xmlns:a16="http://schemas.microsoft.com/office/drawing/2014/main" id="{948AF7D0-6ECF-9AF5-22CC-16756B21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10" y="3389055"/>
            <a:ext cx="2798019" cy="258117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8C2F9-BE3C-6542-6626-30655C32A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7" t="3522" r="3764"/>
          <a:stretch>
            <a:fillRect/>
          </a:stretch>
        </p:blipFill>
        <p:spPr>
          <a:xfrm>
            <a:off x="5209999" y="517896"/>
            <a:ext cx="3291840" cy="246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237A5-CCA0-95C4-F49E-09D8D7AC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by City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9A32-5FF4-48C0-5888-E297A6046DC5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Insights 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Top Customers are from New York City.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So we should target customer needs in new York city band sell phones in this city in increased amount to increase our profits.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pie chart with text&#10;&#10;AI-generated content may be incorrect.">
            <a:extLst>
              <a:ext uri="{FF2B5EF4-FFF2-40B4-BE49-F238E27FC236}">
                <a16:creationId xmlns:a16="http://schemas.microsoft.com/office/drawing/2014/main" id="{1A2F7843-7727-DD2A-C44B-35C4C6765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803" y="1835210"/>
            <a:ext cx="4221014" cy="29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8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96193-F9A2-A5C2-1706-6E311AF0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6" y="307447"/>
            <a:ext cx="8020413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Chart of sales by region</a:t>
            </a:r>
          </a:p>
        </p:txBody>
      </p:sp>
      <p:pic>
        <p:nvPicPr>
          <p:cNvPr id="5" name="Content Placeholder 4" descr="A graph with blue lines&#10;&#10;AI-generated content may be incorrect.">
            <a:extLst>
              <a:ext uri="{FF2B5EF4-FFF2-40B4-BE49-F238E27FC236}">
                <a16:creationId xmlns:a16="http://schemas.microsoft.com/office/drawing/2014/main" id="{610D4D32-5779-64A1-DE4D-3FCFCDF2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91" y="2732719"/>
            <a:ext cx="4353716" cy="3025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17862-9226-67D9-E2CC-EF1351F6FC3E}"/>
              </a:ext>
            </a:extLst>
          </p:cNvPr>
          <p:cNvSpPr txBox="1"/>
          <p:nvPr/>
        </p:nvSpPr>
        <p:spPr>
          <a:xfrm>
            <a:off x="5392881" y="2357888"/>
            <a:ext cx="3199028" cy="3902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Key Insights obtained 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Highest sales comes from west region of united states.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Followed by east central and south.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So we should target west region and increase our supply in that region.</a:t>
            </a:r>
          </a:p>
        </p:txBody>
      </p:sp>
    </p:spTree>
    <p:extLst>
      <p:ext uri="{BB962C8B-B14F-4D97-AF65-F5344CB8AC3E}">
        <p14:creationId xmlns:p14="http://schemas.microsoft.com/office/powerpoint/2010/main" val="118878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604</Words>
  <Application>Microsoft Office PowerPoint</Application>
  <PresentationFormat>On-screen Show (4:3)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ADLaM Display</vt:lpstr>
      <vt:lpstr>Amasis MT Pro</vt:lpstr>
      <vt:lpstr>Amasis MT Pro Black</vt:lpstr>
      <vt:lpstr>Amasis MT Pro Medium</vt:lpstr>
      <vt:lpstr>Arial</vt:lpstr>
      <vt:lpstr>Calibri</vt:lpstr>
      <vt:lpstr>Office Theme</vt:lpstr>
      <vt:lpstr>Task 3 – Dashboard Presentation</vt:lpstr>
      <vt:lpstr>Introduction</vt:lpstr>
      <vt:lpstr>Overview of the Dataset</vt:lpstr>
      <vt:lpstr>Data Cleaning Steps</vt:lpstr>
      <vt:lpstr>PowerPoint Presentation</vt:lpstr>
      <vt:lpstr>PowerPoint Presentation</vt:lpstr>
      <vt:lpstr>Chart of Sales by category</vt:lpstr>
      <vt:lpstr>Sales by City</vt:lpstr>
      <vt:lpstr>Chart of sales by region</vt:lpstr>
      <vt:lpstr>Key Metrics Summary   (Dashboard Overview)</vt:lpstr>
      <vt:lpstr>Conclusion</vt:lpstr>
      <vt:lpstr>Contd.</vt:lpstr>
      <vt:lpstr>Contd.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Sareen</cp:lastModifiedBy>
  <cp:revision>14</cp:revision>
  <dcterms:created xsi:type="dcterms:W3CDTF">2013-01-27T09:14:16Z</dcterms:created>
  <dcterms:modified xsi:type="dcterms:W3CDTF">2025-06-08T06:48:23Z</dcterms:modified>
  <cp:category/>
</cp:coreProperties>
</file>