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684485-4168-4770-A54A-4E23F7B870FE}"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4485-4168-4770-A54A-4E23F7B870FE}"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684485-4168-4770-A54A-4E23F7B870FE}" type="datetimeFigureOut">
              <a:rPr lang="en-US" smtClean="0"/>
              <a:pPr/>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4485-4168-4770-A54A-4E23F7B870FE}" type="datetimeFigureOut">
              <a:rPr lang="en-US" smtClean="0"/>
              <a:pPr/>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4485-4168-4770-A54A-4E23F7B870FE}" type="datetimeFigureOut">
              <a:rPr lang="en-US" smtClean="0"/>
              <a:pPr/>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84485-4168-4770-A54A-4E23F7B870FE}"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84485-4168-4770-A54A-4E23F7B870FE}"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4485-4168-4770-A54A-4E23F7B870FE}" type="datetimeFigureOut">
              <a:rPr lang="en-US" smtClean="0"/>
              <a:pPr/>
              <a:t>3/28/2019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51096-4F29-4133-A39B-2AC93EA4A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219200"/>
          </a:xfrm>
        </p:spPr>
        <p:txBody>
          <a:bodyPr/>
          <a:lstStyle/>
          <a:p>
            <a:pPr algn="l"/>
            <a:r>
              <a:rPr lang="en-US" b="1" dirty="0" smtClean="0">
                <a:solidFill>
                  <a:srgbClr val="0070C0"/>
                </a:solidFill>
              </a:rPr>
              <a:t>Introducing Power BI</a:t>
            </a:r>
            <a:endParaRPr lang="en-US" b="1" dirty="0">
              <a:solidFill>
                <a:srgbClr val="0070C0"/>
              </a:solidFill>
            </a:endParaRPr>
          </a:p>
        </p:txBody>
      </p:sp>
      <p:sp>
        <p:nvSpPr>
          <p:cNvPr id="5" name="Content Placeholder 4"/>
          <p:cNvSpPr>
            <a:spLocks noGrp="1"/>
          </p:cNvSpPr>
          <p:nvPr>
            <p:ph idx="1"/>
          </p:nvPr>
        </p:nvSpPr>
        <p:spPr>
          <a:xfrm>
            <a:off x="457200" y="1066800"/>
            <a:ext cx="8229600" cy="5638800"/>
          </a:xfrm>
        </p:spPr>
        <p:txBody>
          <a:bodyPr>
            <a:noAutofit/>
          </a:bodyPr>
          <a:lstStyle/>
          <a:p>
            <a:pPr algn="just"/>
            <a:r>
              <a:rPr lang="en-US" sz="2400" dirty="0" smtClean="0">
                <a:solidFill>
                  <a:schemeClr val="accent1"/>
                </a:solidFill>
              </a:rPr>
              <a:t>David is the manager</a:t>
            </a:r>
            <a:r>
              <a:rPr lang="en-US" sz="2400" dirty="0" smtClean="0"/>
              <a:t> of budgeting at </a:t>
            </a:r>
            <a:r>
              <a:rPr lang="en-US" sz="2400" dirty="0" err="1" smtClean="0"/>
              <a:t>Contoso</a:t>
            </a:r>
            <a:r>
              <a:rPr lang="en-US" sz="2400" dirty="0" smtClean="0"/>
              <a:t>, a company that </a:t>
            </a:r>
            <a:r>
              <a:rPr lang="en-US" sz="2400" dirty="0" smtClean="0">
                <a:solidFill>
                  <a:schemeClr val="accent1"/>
                </a:solidFill>
              </a:rPr>
              <a:t>sells electronic products </a:t>
            </a:r>
            <a:r>
              <a:rPr lang="en-US" sz="2400" dirty="0" smtClean="0"/>
              <a:t>worldwide through several retail shops and a website. Around the globe, </a:t>
            </a:r>
            <a:r>
              <a:rPr lang="en-US" sz="2400" dirty="0" smtClean="0">
                <a:solidFill>
                  <a:schemeClr val="accent1"/>
                </a:solidFill>
              </a:rPr>
              <a:t>country/region managers are responsible for producing figures for next year’s budget </a:t>
            </a:r>
            <a:r>
              <a:rPr lang="en-US" sz="2400" dirty="0" smtClean="0"/>
              <a:t>for their respective countries/regions, which David then aggregates to produce the big picture to show to his boss. </a:t>
            </a:r>
          </a:p>
          <a:p>
            <a:pPr algn="just"/>
            <a:r>
              <a:rPr lang="en-US" sz="2400" dirty="0" smtClean="0"/>
              <a:t>Our scenario begins in October 2015, when David commences working on the budget for 2016. As always, </a:t>
            </a:r>
            <a:r>
              <a:rPr lang="en-US" sz="2400" dirty="0" smtClean="0">
                <a:solidFill>
                  <a:schemeClr val="accent1"/>
                </a:solidFill>
              </a:rPr>
              <a:t>David has a Microsoft Excel workbook </a:t>
            </a:r>
            <a:r>
              <a:rPr lang="en-US" sz="2400" dirty="0" smtClean="0"/>
              <a:t>containing the relevant information to produce the budget. </a:t>
            </a:r>
            <a:r>
              <a:rPr lang="en-US" sz="2400" dirty="0" smtClean="0">
                <a:solidFill>
                  <a:schemeClr val="accent1"/>
                </a:solidFill>
              </a:rPr>
              <a:t>Based on the results </a:t>
            </a:r>
            <a:r>
              <a:rPr lang="en-US" sz="2400" dirty="0" smtClean="0"/>
              <a:t>of the workbook, he would typically </a:t>
            </a:r>
            <a:r>
              <a:rPr lang="en-US" sz="2400" dirty="0" smtClean="0">
                <a:solidFill>
                  <a:schemeClr val="accent1"/>
                </a:solidFill>
              </a:rPr>
              <a:t>create a Microsoft PowerPoint </a:t>
            </a:r>
            <a:r>
              <a:rPr lang="en-US" sz="2400" dirty="0" smtClean="0"/>
              <a:t>presentation to share the results during internal meetings. This year, however, </a:t>
            </a:r>
            <a:r>
              <a:rPr lang="en-US" sz="2400" dirty="0" smtClean="0">
                <a:solidFill>
                  <a:schemeClr val="accent1"/>
                </a:solidFill>
              </a:rPr>
              <a:t>David wants to take advantage of the new Power BI </a:t>
            </a:r>
            <a:r>
              <a:rPr lang="en-US" sz="2400" dirty="0" smtClean="0"/>
              <a:t>service provided by Microsoft. </a:t>
            </a:r>
            <a:endParaRPr lang="en-US" sz="2400" dirty="0"/>
          </a:p>
        </p:txBody>
      </p:sp>
      <p:pic>
        <p:nvPicPr>
          <p:cNvPr id="1026"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b="1" dirty="0">
                <a:solidFill>
                  <a:srgbClr val="0070C0"/>
                </a:solidFill>
              </a:rPr>
              <a:t>Power BI – Architecture</a:t>
            </a:r>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pPr algn="just">
              <a:buNone/>
            </a:pPr>
            <a:r>
              <a:rPr lang="en-US" dirty="0"/>
              <a:t>Power BI includes the following components −</a:t>
            </a:r>
          </a:p>
          <a:p>
            <a:pPr lvl="1" algn="just"/>
            <a:r>
              <a:rPr lang="en-US" dirty="0" smtClean="0"/>
              <a:t>Power </a:t>
            </a:r>
            <a:r>
              <a:rPr lang="en-US" dirty="0"/>
              <a:t>BI Desktop − This is used to create reports and data </a:t>
            </a:r>
            <a:r>
              <a:rPr lang="en-US" dirty="0" smtClean="0"/>
              <a:t>visualizations on </a:t>
            </a:r>
            <a:r>
              <a:rPr lang="en-US" dirty="0"/>
              <a:t>the </a:t>
            </a:r>
            <a:r>
              <a:rPr lang="en-US" dirty="0" smtClean="0"/>
              <a:t>dataset.</a:t>
            </a:r>
          </a:p>
          <a:p>
            <a:pPr lvl="1" algn="just"/>
            <a:r>
              <a:rPr lang="en-US" dirty="0" smtClean="0"/>
              <a:t>Power </a:t>
            </a:r>
            <a:r>
              <a:rPr lang="en-US" dirty="0"/>
              <a:t>BI Gateway − You can use Power BI on-premises gateway to </a:t>
            </a:r>
            <a:r>
              <a:rPr lang="en-US" dirty="0" smtClean="0"/>
              <a:t>keep your </a:t>
            </a:r>
            <a:r>
              <a:rPr lang="en-US" dirty="0"/>
              <a:t>data fresh by connecting to your on-premises data sources without </a:t>
            </a:r>
            <a:r>
              <a:rPr lang="en-US" dirty="0" smtClean="0"/>
              <a:t>the need </a:t>
            </a:r>
            <a:r>
              <a:rPr lang="en-US" dirty="0"/>
              <a:t>to move the data. It allows you to query large datasets and </a:t>
            </a:r>
            <a:r>
              <a:rPr lang="en-US" dirty="0" smtClean="0"/>
              <a:t>benefit from </a:t>
            </a:r>
            <a:r>
              <a:rPr lang="en-US" dirty="0"/>
              <a:t>the existing </a:t>
            </a:r>
            <a:r>
              <a:rPr lang="en-US" dirty="0" smtClean="0"/>
              <a:t>investments.</a:t>
            </a:r>
          </a:p>
          <a:p>
            <a:pPr lvl="1" algn="just"/>
            <a:r>
              <a:rPr lang="en-US" dirty="0" smtClean="0"/>
              <a:t>Power </a:t>
            </a:r>
            <a:r>
              <a:rPr lang="en-US" dirty="0"/>
              <a:t>BI Mobile Apps − Using Power BI mobile apps, you can </a:t>
            </a:r>
            <a:r>
              <a:rPr lang="en-US" dirty="0" smtClean="0"/>
              <a:t>stay connected </a:t>
            </a:r>
            <a:r>
              <a:rPr lang="en-US" dirty="0"/>
              <a:t>to their data from anywhere. Power BI apps are available </a:t>
            </a:r>
            <a:r>
              <a:rPr lang="en-US" dirty="0" smtClean="0"/>
              <a:t>for Windows</a:t>
            </a:r>
            <a:r>
              <a:rPr lang="en-US" dirty="0"/>
              <a:t>, </a:t>
            </a:r>
            <a:r>
              <a:rPr lang="en-US" dirty="0" err="1"/>
              <a:t>iOS</a:t>
            </a:r>
            <a:r>
              <a:rPr lang="en-US" dirty="0"/>
              <a:t>, and Android </a:t>
            </a:r>
            <a:r>
              <a:rPr lang="en-US" dirty="0" smtClean="0"/>
              <a:t>platform.</a:t>
            </a:r>
          </a:p>
          <a:p>
            <a:pPr lvl="1" algn="just"/>
            <a:r>
              <a:rPr lang="en-US" dirty="0" smtClean="0"/>
              <a:t>Power </a:t>
            </a:r>
            <a:r>
              <a:rPr lang="en-US" dirty="0"/>
              <a:t>BI Service − This is a cloud service and is used to publish Power </a:t>
            </a:r>
            <a:r>
              <a:rPr lang="en-US" dirty="0" smtClean="0"/>
              <a:t>BI reports </a:t>
            </a:r>
            <a:r>
              <a:rPr lang="en-US" dirty="0"/>
              <a:t>and data visualizations.</a:t>
            </a:r>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Forsk Technologies\Power bi course kit\Practice\Power Bi Images\power_bi_components.jpg.png"/>
          <p:cNvPicPr>
            <a:picLocks noChangeAspect="1" noChangeArrowheads="1"/>
          </p:cNvPicPr>
          <p:nvPr/>
        </p:nvPicPr>
        <p:blipFill>
          <a:blip r:embed="rId2"/>
          <a:srcRect/>
          <a:stretch>
            <a:fillRect/>
          </a:stretch>
        </p:blipFill>
        <p:spPr bwMode="auto">
          <a:xfrm>
            <a:off x="381000" y="1295400"/>
            <a:ext cx="8497629" cy="4191000"/>
          </a:xfrm>
          <a:prstGeom prst="rect">
            <a:avLst/>
          </a:prstGeom>
          <a:noFill/>
        </p:spPr>
      </p:pic>
      <p:pic>
        <p:nvPicPr>
          <p:cNvPr id="3"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b="1" dirty="0">
                <a:solidFill>
                  <a:srgbClr val="0070C0"/>
                </a:solidFill>
              </a:rPr>
              <a:t>Power BI - Supported Data </a:t>
            </a:r>
            <a:r>
              <a:rPr lang="en-US" b="1" dirty="0" smtClean="0">
                <a:solidFill>
                  <a:srgbClr val="0070C0"/>
                </a:solidFill>
              </a:rPr>
              <a:t>Sources</a:t>
            </a:r>
            <a:endParaRPr lang="en-US" b="1" dirty="0">
              <a:solidFill>
                <a:srgbClr val="0070C0"/>
              </a:solidFill>
            </a:endParaRPr>
          </a:p>
        </p:txBody>
      </p:sp>
      <p:sp>
        <p:nvSpPr>
          <p:cNvPr id="3" name="Content Placeholder 2"/>
          <p:cNvSpPr>
            <a:spLocks noGrp="1"/>
          </p:cNvSpPr>
          <p:nvPr>
            <p:ph idx="1"/>
          </p:nvPr>
        </p:nvSpPr>
        <p:spPr>
          <a:xfrm>
            <a:off x="457200" y="990600"/>
            <a:ext cx="8229600" cy="5562600"/>
          </a:xfrm>
        </p:spPr>
        <p:txBody>
          <a:bodyPr>
            <a:normAutofit/>
          </a:bodyPr>
          <a:lstStyle/>
          <a:p>
            <a:pPr algn="just"/>
            <a:r>
              <a:rPr lang="en-US" sz="2400" dirty="0"/>
              <a:t>Power BI supports large range of data sources. You can click Get data and it </a:t>
            </a:r>
            <a:r>
              <a:rPr lang="en-US" sz="2400" dirty="0" smtClean="0"/>
              <a:t>shows you </a:t>
            </a:r>
            <a:r>
              <a:rPr lang="en-US" sz="2400" dirty="0"/>
              <a:t>all the available data connections. It allows you to connect to different </a:t>
            </a:r>
            <a:r>
              <a:rPr lang="en-US" sz="2400" dirty="0" smtClean="0"/>
              <a:t>flat files</a:t>
            </a:r>
            <a:r>
              <a:rPr lang="en-US" sz="2400" dirty="0"/>
              <a:t>, SQL database, and Azure cloud or even web platforms such as </a:t>
            </a:r>
            <a:r>
              <a:rPr lang="en-US" sz="2400" dirty="0" err="1"/>
              <a:t>Facebook</a:t>
            </a:r>
            <a:r>
              <a:rPr lang="en-US" sz="2400" dirty="0" smtClean="0"/>
              <a:t>, </a:t>
            </a:r>
            <a:r>
              <a:rPr lang="en-US" sz="2400" dirty="0"/>
              <a:t>Google Analytics, and </a:t>
            </a:r>
            <a:r>
              <a:rPr lang="en-US" sz="2400" dirty="0" err="1"/>
              <a:t>Salesforce</a:t>
            </a:r>
            <a:r>
              <a:rPr lang="en-US" sz="2400" dirty="0"/>
              <a:t> objects. It also includes ODBC connection </a:t>
            </a:r>
            <a:r>
              <a:rPr lang="en-US" sz="2400" dirty="0" smtClean="0"/>
              <a:t>to connect </a:t>
            </a:r>
            <a:r>
              <a:rPr lang="en-US" sz="2400" dirty="0"/>
              <a:t>to other ODBC data sources, which are not listed.</a:t>
            </a:r>
          </a:p>
          <a:p>
            <a:pPr algn="just"/>
            <a:r>
              <a:rPr lang="en-US" sz="2400" dirty="0"/>
              <a:t>Following are the available data sources in Power BI −</a:t>
            </a:r>
          </a:p>
          <a:p>
            <a:pPr lvl="1" algn="just"/>
            <a:r>
              <a:rPr lang="en-US" sz="2400" dirty="0" smtClean="0"/>
              <a:t>Flat </a:t>
            </a:r>
            <a:r>
              <a:rPr lang="en-US" sz="2400" dirty="0"/>
              <a:t>Files</a:t>
            </a:r>
          </a:p>
          <a:p>
            <a:pPr lvl="1" algn="just"/>
            <a:r>
              <a:rPr lang="en-US" sz="2400" dirty="0" smtClean="0"/>
              <a:t>SQL </a:t>
            </a:r>
            <a:r>
              <a:rPr lang="en-US" sz="2400" dirty="0"/>
              <a:t>Database</a:t>
            </a:r>
          </a:p>
          <a:p>
            <a:pPr lvl="1" algn="just"/>
            <a:r>
              <a:rPr lang="en-US" sz="2400" dirty="0" smtClean="0"/>
              <a:t>Online </a:t>
            </a:r>
            <a:r>
              <a:rPr lang="en-US" sz="2400" dirty="0"/>
              <a:t>Services</a:t>
            </a:r>
          </a:p>
          <a:p>
            <a:pPr lvl="1" algn="just"/>
            <a:r>
              <a:rPr lang="en-US" sz="2400" dirty="0" smtClean="0"/>
              <a:t>Other </a:t>
            </a:r>
            <a:r>
              <a:rPr lang="en-US" sz="2400" dirty="0"/>
              <a:t>data sources such as </a:t>
            </a:r>
            <a:r>
              <a:rPr lang="en-US" sz="2400" dirty="0" err="1"/>
              <a:t>Hadoop</a:t>
            </a:r>
            <a:r>
              <a:rPr lang="en-US" sz="2400" dirty="0"/>
              <a:t>, Exchange, or Active Directory</a:t>
            </a:r>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lgn="just"/>
            <a:r>
              <a:rPr lang="en-US" sz="2800" dirty="0"/>
              <a:t>To get data in Power BI desktop, you need to click the Get data option in the </a:t>
            </a:r>
            <a:r>
              <a:rPr lang="en-US" sz="2800" dirty="0" smtClean="0"/>
              <a:t>main screen</a:t>
            </a:r>
            <a:r>
              <a:rPr lang="en-US" sz="2800" dirty="0"/>
              <a:t>. It shows you the most common data sources first. Then, click the </a:t>
            </a:r>
            <a:r>
              <a:rPr lang="en-US" sz="2800" dirty="0" smtClean="0"/>
              <a:t>More option </a:t>
            </a:r>
            <a:r>
              <a:rPr lang="en-US" sz="2800" dirty="0"/>
              <a:t>to see a full list of available data sources</a:t>
            </a:r>
            <a:r>
              <a:rPr lang="en-US" sz="2800" dirty="0" smtClean="0"/>
              <a:t>.</a:t>
            </a:r>
          </a:p>
          <a:p>
            <a:pPr algn="just"/>
            <a:endParaRPr lang="en-US" dirty="0" smtClean="0"/>
          </a:p>
          <a:p>
            <a:pPr algn="just"/>
            <a:endParaRPr lang="en-US" dirty="0"/>
          </a:p>
          <a:p>
            <a:pPr>
              <a:buNone/>
            </a:pPr>
            <a:endParaRPr lang="en-US" dirty="0"/>
          </a:p>
        </p:txBody>
      </p:sp>
      <p:pic>
        <p:nvPicPr>
          <p:cNvPr id="6" name="Picture 5" descr="available_data_sources.jpg.png"/>
          <p:cNvPicPr>
            <a:picLocks noChangeAspect="1"/>
          </p:cNvPicPr>
          <p:nvPr/>
        </p:nvPicPr>
        <p:blipFill>
          <a:blip r:embed="rId2"/>
          <a:stretch>
            <a:fillRect/>
          </a:stretch>
        </p:blipFill>
        <p:spPr>
          <a:xfrm>
            <a:off x="2438400" y="2819400"/>
            <a:ext cx="4495800" cy="3596640"/>
          </a:xfrm>
          <a:prstGeom prst="rect">
            <a:avLst/>
          </a:prstGeom>
        </p:spPr>
      </p:pic>
      <p:pic>
        <p:nvPicPr>
          <p:cNvPr id="4"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l"/>
            <a:r>
              <a:rPr lang="en-US" b="1" dirty="0">
                <a:solidFill>
                  <a:srgbClr val="0070C0"/>
                </a:solidFill>
              </a:rPr>
              <a:t>Getting started with Power BI</a:t>
            </a:r>
          </a:p>
        </p:txBody>
      </p:sp>
      <p:sp>
        <p:nvSpPr>
          <p:cNvPr id="3" name="Content Placeholder 2"/>
          <p:cNvSpPr>
            <a:spLocks noGrp="1"/>
          </p:cNvSpPr>
          <p:nvPr>
            <p:ph idx="1"/>
          </p:nvPr>
        </p:nvSpPr>
        <p:spPr>
          <a:xfrm>
            <a:off x="457200" y="1066800"/>
            <a:ext cx="8229600" cy="5791200"/>
          </a:xfrm>
        </p:spPr>
        <p:txBody>
          <a:bodyPr>
            <a:normAutofit/>
          </a:bodyPr>
          <a:lstStyle/>
          <a:p>
            <a:pPr algn="just"/>
            <a:r>
              <a:rPr lang="en-US" sz="2600" dirty="0" smtClean="0"/>
              <a:t>Any journey begins with the first step, so let’s take that step together. </a:t>
            </a:r>
            <a:r>
              <a:rPr lang="en-US" sz="2400" dirty="0" smtClean="0">
                <a:solidFill>
                  <a:schemeClr val="accent1"/>
                </a:solidFill>
              </a:rPr>
              <a:t>David obtained from IT an Excel report </a:t>
            </a:r>
            <a:r>
              <a:rPr lang="en-US" sz="2600" dirty="0" smtClean="0"/>
              <a:t>that contains the sales for the past three years, divided by country/region, brand, and month. </a:t>
            </a:r>
          </a:p>
          <a:p>
            <a:pPr algn="just"/>
            <a:r>
              <a:rPr lang="en-US" sz="2600" dirty="0" smtClean="0"/>
              <a:t>Sales in </a:t>
            </a:r>
            <a:r>
              <a:rPr lang="en-US" sz="2600" dirty="0" err="1" smtClean="0"/>
              <a:t>Contoso</a:t>
            </a:r>
            <a:r>
              <a:rPr lang="en-US" sz="2600" dirty="0" smtClean="0"/>
              <a:t> are strongly brand-oriented, and some brands are prone to </a:t>
            </a:r>
            <a:r>
              <a:rPr lang="en-US" sz="2400" dirty="0" smtClean="0">
                <a:solidFill>
                  <a:schemeClr val="accent1"/>
                </a:solidFill>
              </a:rPr>
              <a:t>seasonal effects that David wants to take into account.</a:t>
            </a:r>
            <a:r>
              <a:rPr lang="en-US" sz="2600" dirty="0" smtClean="0"/>
              <a:t> For this reason, he uses data grouped by month. </a:t>
            </a:r>
          </a:p>
          <a:p>
            <a:pPr algn="just"/>
            <a:r>
              <a:rPr lang="en-US" sz="2600" dirty="0" smtClean="0"/>
              <a:t>Figure 1-1 shows a small portion of the resulting data, which he stores in an Excel file. If you would like to become more familiar with David’s data, you can open 2015 Sales.xlsx from the book’s companion content. </a:t>
            </a:r>
          </a:p>
          <a:p>
            <a:pPr algn="just"/>
            <a:endParaRPr lang="en-US" dirty="0"/>
          </a:p>
        </p:txBody>
      </p:sp>
      <p:pic>
        <p:nvPicPr>
          <p:cNvPr id="5"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vid-Sales.PNG"/>
          <p:cNvPicPr>
            <a:picLocks noGrp="1" noChangeAspect="1"/>
          </p:cNvPicPr>
          <p:nvPr>
            <p:ph idx="1"/>
          </p:nvPr>
        </p:nvPicPr>
        <p:blipFill>
          <a:blip r:embed="rId2"/>
          <a:stretch>
            <a:fillRect/>
          </a:stretch>
        </p:blipFill>
        <p:spPr>
          <a:xfrm>
            <a:off x="442137" y="1143000"/>
            <a:ext cx="8701863" cy="5257800"/>
          </a:xfrm>
        </p:spPr>
      </p:pic>
      <p:pic>
        <p:nvPicPr>
          <p:cNvPr id="5"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592763"/>
          </a:xfrm>
        </p:spPr>
        <p:txBody>
          <a:bodyPr>
            <a:normAutofit/>
          </a:bodyPr>
          <a:lstStyle/>
          <a:p>
            <a:pPr algn="just"/>
            <a:r>
              <a:rPr lang="en-US" sz="2400" dirty="0" smtClean="0"/>
              <a:t>Every year, </a:t>
            </a:r>
            <a:r>
              <a:rPr lang="en-US" sz="2400" dirty="0" smtClean="0">
                <a:solidFill>
                  <a:schemeClr val="accent1"/>
                </a:solidFill>
              </a:rPr>
              <a:t>David makes some considerations on these numbers</a:t>
            </a:r>
            <a:r>
              <a:rPr lang="en-US" sz="2400" dirty="0" smtClean="0"/>
              <a:t> and then he shares his findings with the country/region managers, who then send back to him workbooks with their numbers for the next year. </a:t>
            </a:r>
          </a:p>
          <a:p>
            <a:pPr algn="just"/>
            <a:r>
              <a:rPr lang="en-US" sz="2400" dirty="0" smtClean="0"/>
              <a:t>Figure 1-1 shows some data from China, but there are several other countries/regions, as well. </a:t>
            </a:r>
            <a:r>
              <a:rPr lang="en-US" sz="2400" dirty="0" smtClean="0">
                <a:solidFill>
                  <a:schemeClr val="accent1"/>
                </a:solidFill>
              </a:rPr>
              <a:t>During the process of computing those numbers, there are many meetings and discussions in which the managers bring their experience </a:t>
            </a:r>
            <a:r>
              <a:rPr lang="en-US" sz="2400" dirty="0" smtClean="0"/>
              <a:t>and knowledge to bear on the process, adding their own versions of the original workbooks, each displaying various charts and calculations, which must all be explained to others.</a:t>
            </a:r>
          </a:p>
          <a:p>
            <a:pPr algn="just"/>
            <a:r>
              <a:rPr lang="en-US" sz="2400" dirty="0" smtClean="0">
                <a:solidFill>
                  <a:schemeClr val="accent1"/>
                </a:solidFill>
              </a:rPr>
              <a:t>This is a daunting task</a:t>
            </a:r>
            <a:r>
              <a:rPr lang="en-US" sz="2400" dirty="0" smtClean="0"/>
              <a:t>, to be certain, and one that David would like to streamline.</a:t>
            </a:r>
            <a:endParaRPr lang="en-US" sz="2400" dirty="0"/>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r>
              <a:rPr lang="en-US" sz="2400" dirty="0" smtClean="0"/>
              <a:t>Fortunately, </a:t>
            </a:r>
            <a:r>
              <a:rPr lang="en-US" sz="2400" dirty="0" smtClean="0">
                <a:solidFill>
                  <a:schemeClr val="accent1"/>
                </a:solidFill>
              </a:rPr>
              <a:t>David heard about an interesting tool called Power BI </a:t>
            </a:r>
            <a:r>
              <a:rPr lang="en-US" sz="2400" dirty="0" smtClean="0"/>
              <a:t>that Microsoft created in 2015 that might be helpful toward creating a collaborative environment in which any stakeholder of the budgeting process can share his findings with others, working together on the goal. But, at this point, the name and maybe a marketing video is all that David knows about Power BI.</a:t>
            </a:r>
          </a:p>
          <a:p>
            <a:pPr algn="just"/>
            <a:endParaRPr lang="en-US" sz="2400" dirty="0"/>
          </a:p>
        </p:txBody>
      </p:sp>
      <p:pic>
        <p:nvPicPr>
          <p:cNvPr id="4" name="Picture 3" descr="power bi window.PNG"/>
          <p:cNvPicPr>
            <a:picLocks noChangeAspect="1"/>
          </p:cNvPicPr>
          <p:nvPr/>
        </p:nvPicPr>
        <p:blipFill>
          <a:blip r:embed="rId2"/>
          <a:stretch>
            <a:fillRect/>
          </a:stretch>
        </p:blipFill>
        <p:spPr>
          <a:xfrm>
            <a:off x="1600200" y="3429000"/>
            <a:ext cx="5948906" cy="3256315"/>
          </a:xfrm>
          <a:prstGeom prst="rect">
            <a:avLst/>
          </a:prstGeom>
        </p:spPr>
      </p:pic>
      <p:pic>
        <p:nvPicPr>
          <p:cNvPr id="5"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417638"/>
          </a:xfrm>
        </p:spPr>
        <p:txBody>
          <a:bodyPr>
            <a:normAutofit/>
          </a:bodyPr>
          <a:lstStyle/>
          <a:p>
            <a:pPr algn="l"/>
            <a:r>
              <a:rPr lang="en-US" b="1" dirty="0">
                <a:solidFill>
                  <a:srgbClr val="0070C0"/>
                </a:solidFill>
              </a:rPr>
              <a:t>What is Power </a:t>
            </a:r>
            <a:r>
              <a:rPr lang="en-US" b="1" dirty="0" smtClean="0">
                <a:solidFill>
                  <a:srgbClr val="0070C0"/>
                </a:solidFill>
              </a:rPr>
              <a:t>BI</a:t>
            </a:r>
            <a:r>
              <a:rPr lang="en-US" sz="2400" b="1" dirty="0" smtClean="0">
                <a:solidFill>
                  <a:schemeClr val="accent1"/>
                </a:solidFill>
                <a:latin typeface="+mn-lt"/>
                <a:ea typeface="+mn-ea"/>
                <a:cs typeface="+mn-cs"/>
              </a:rPr>
              <a:t> (Business Intelligence)</a:t>
            </a:r>
            <a:r>
              <a:rPr lang="en-US" b="1" dirty="0" smtClean="0">
                <a:solidFill>
                  <a:srgbClr val="0070C0"/>
                </a:solidFill>
              </a:rPr>
              <a:t>?</a:t>
            </a:r>
            <a:endParaRPr lang="en-US" b="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a:t>Power BI is a Data Visualization and Business Intelligence tool that converts data </a:t>
            </a:r>
            <a:r>
              <a:rPr lang="en-US" dirty="0" smtClean="0"/>
              <a:t>from different </a:t>
            </a:r>
            <a:r>
              <a:rPr lang="en-US" dirty="0"/>
              <a:t>data sources to interactive dashboards and BI reports. </a:t>
            </a:r>
            <a:endParaRPr lang="en-US" dirty="0" smtClean="0"/>
          </a:p>
          <a:p>
            <a:pPr algn="just"/>
            <a:r>
              <a:rPr lang="en-US" dirty="0" smtClean="0"/>
              <a:t>Power </a:t>
            </a:r>
            <a:r>
              <a:rPr lang="en-US" dirty="0"/>
              <a:t>BI suite </a:t>
            </a:r>
            <a:r>
              <a:rPr lang="en-US" dirty="0" smtClean="0"/>
              <a:t>provides multiple </a:t>
            </a:r>
            <a:r>
              <a:rPr lang="en-US" dirty="0"/>
              <a:t>software, connector, and services </a:t>
            </a:r>
            <a:r>
              <a:rPr lang="en-US" dirty="0" smtClean="0"/>
              <a:t>–</a:t>
            </a:r>
          </a:p>
          <a:p>
            <a:pPr lvl="1" algn="just"/>
            <a:r>
              <a:rPr lang="en-US" dirty="0"/>
              <a:t>P</a:t>
            </a:r>
            <a:r>
              <a:rPr lang="en-US" dirty="0" smtClean="0"/>
              <a:t>ower </a:t>
            </a:r>
            <a:r>
              <a:rPr lang="en-US" dirty="0"/>
              <a:t>BI </a:t>
            </a:r>
            <a:r>
              <a:rPr lang="en-US" dirty="0" smtClean="0"/>
              <a:t>desktop</a:t>
            </a:r>
          </a:p>
          <a:p>
            <a:pPr lvl="1" algn="just"/>
            <a:r>
              <a:rPr lang="en-US" dirty="0" smtClean="0"/>
              <a:t>Power </a:t>
            </a:r>
            <a:r>
              <a:rPr lang="en-US" dirty="0"/>
              <a:t>BI service based </a:t>
            </a:r>
            <a:r>
              <a:rPr lang="en-US" dirty="0" smtClean="0"/>
              <a:t>on </a:t>
            </a:r>
            <a:r>
              <a:rPr lang="en-US" dirty="0" err="1" smtClean="0"/>
              <a:t>Saas</a:t>
            </a:r>
            <a:r>
              <a:rPr lang="en-US" dirty="0" smtClean="0"/>
              <a:t> (Cloud)</a:t>
            </a:r>
          </a:p>
          <a:p>
            <a:pPr lvl="1" algn="just"/>
            <a:r>
              <a:rPr lang="en-US" dirty="0" smtClean="0"/>
              <a:t>Power </a:t>
            </a:r>
            <a:r>
              <a:rPr lang="en-US" dirty="0"/>
              <a:t>BI </a:t>
            </a:r>
            <a:r>
              <a:rPr lang="en-US" dirty="0" smtClean="0"/>
              <a:t>mobile apps </a:t>
            </a:r>
          </a:p>
          <a:p>
            <a:pPr marL="346075" lvl="1" indent="-1588" algn="just">
              <a:buNone/>
            </a:pPr>
            <a:r>
              <a:rPr lang="en-US" dirty="0" smtClean="0"/>
              <a:t>These </a:t>
            </a:r>
            <a:r>
              <a:rPr lang="en-US" dirty="0"/>
              <a:t>set of services </a:t>
            </a:r>
            <a:r>
              <a:rPr lang="en-US" dirty="0" smtClean="0"/>
              <a:t>are used by business users to consume data and build BI reports.</a:t>
            </a:r>
            <a:endParaRPr lang="en-US" dirty="0"/>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417638"/>
          </a:xfrm>
        </p:spPr>
        <p:txBody>
          <a:bodyPr>
            <a:normAutofit/>
          </a:bodyPr>
          <a:lstStyle/>
          <a:p>
            <a:pPr algn="l"/>
            <a:r>
              <a:rPr lang="en-US" b="1" dirty="0" smtClean="0">
                <a:solidFill>
                  <a:srgbClr val="0070C0"/>
                </a:solidFill>
              </a:rPr>
              <a:t>Power BI - Components</a:t>
            </a:r>
            <a:endParaRPr lang="en-US" b="1" dirty="0">
              <a:solidFill>
                <a:srgbClr val="0070C0"/>
              </a:solidFill>
            </a:endParaRPr>
          </a:p>
        </p:txBody>
      </p:sp>
      <p:sp>
        <p:nvSpPr>
          <p:cNvPr id="3" name="Content Placeholder 2"/>
          <p:cNvSpPr>
            <a:spLocks noGrp="1"/>
          </p:cNvSpPr>
          <p:nvPr>
            <p:ph idx="1"/>
          </p:nvPr>
        </p:nvSpPr>
        <p:spPr/>
        <p:txBody>
          <a:bodyPr>
            <a:normAutofit/>
          </a:bodyPr>
          <a:lstStyle/>
          <a:p>
            <a:pPr algn="just" fontAlgn="base"/>
            <a:r>
              <a:rPr lang="en-US" dirty="0" smtClean="0"/>
              <a:t>Power Query: Data mash up and transformation tool.</a:t>
            </a:r>
          </a:p>
          <a:p>
            <a:pPr algn="just" fontAlgn="base"/>
            <a:r>
              <a:rPr lang="en-US" dirty="0" smtClean="0"/>
              <a:t>Power Pivot: Tabular data modeling tool</a:t>
            </a:r>
          </a:p>
          <a:p>
            <a:pPr algn="just" fontAlgn="base"/>
            <a:r>
              <a:rPr lang="en-US" dirty="0" smtClean="0"/>
              <a:t>Power View: Data visualization tool</a:t>
            </a:r>
          </a:p>
          <a:p>
            <a:pPr algn="just" fontAlgn="base"/>
            <a:r>
              <a:rPr lang="en-US" dirty="0" smtClean="0"/>
              <a:t>Power Map: Visualizing Geo-spatial information in 3D mode</a:t>
            </a:r>
          </a:p>
          <a:p>
            <a:pPr algn="just" fontAlgn="base"/>
            <a:r>
              <a:rPr lang="en-US" dirty="0" smtClean="0"/>
              <a:t>Power Q&amp;A: Natural language question and answering engine.</a:t>
            </a:r>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l"/>
            <a:r>
              <a:rPr lang="en-US" b="1" dirty="0">
                <a:solidFill>
                  <a:srgbClr val="0070C0"/>
                </a:solidFill>
              </a:rPr>
              <a:t>Power BI - Installation Steps</a:t>
            </a:r>
          </a:p>
        </p:txBody>
      </p:sp>
      <p:pic>
        <p:nvPicPr>
          <p:cNvPr id="1026" name="Picture 2" descr="D:\Forsk Technologies\Power bi course kit\Practice\Power Bi Images\installation_file.jpg.png"/>
          <p:cNvPicPr>
            <a:picLocks noChangeAspect="1" noChangeArrowheads="1"/>
          </p:cNvPicPr>
          <p:nvPr/>
        </p:nvPicPr>
        <p:blipFill>
          <a:blip r:embed="rId2"/>
          <a:srcRect/>
          <a:stretch>
            <a:fillRect/>
          </a:stretch>
        </p:blipFill>
        <p:spPr bwMode="auto">
          <a:xfrm>
            <a:off x="685800" y="1371600"/>
            <a:ext cx="8001000" cy="5203825"/>
          </a:xfrm>
          <a:prstGeom prst="rect">
            <a:avLst/>
          </a:prstGeom>
          <a:noFill/>
        </p:spPr>
      </p:pic>
      <p:pic>
        <p:nvPicPr>
          <p:cNvPr id="4"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l"/>
            <a:r>
              <a:rPr lang="en-US" b="1" dirty="0">
                <a:solidFill>
                  <a:srgbClr val="0070C0"/>
                </a:solidFill>
              </a:rPr>
              <a:t>Power BI Desktop - Welcome Screen</a:t>
            </a:r>
          </a:p>
        </p:txBody>
      </p:sp>
      <p:pic>
        <p:nvPicPr>
          <p:cNvPr id="2050" name="Picture 2" descr="D:\Forsk Technologies\Power bi course kit\Practice\Power Bi Images\welcome_screen.jpg.png"/>
          <p:cNvPicPr>
            <a:picLocks noChangeAspect="1" noChangeArrowheads="1"/>
          </p:cNvPicPr>
          <p:nvPr/>
        </p:nvPicPr>
        <p:blipFill>
          <a:blip r:embed="rId2"/>
          <a:srcRect/>
          <a:stretch>
            <a:fillRect/>
          </a:stretch>
        </p:blipFill>
        <p:spPr bwMode="auto">
          <a:xfrm>
            <a:off x="304800" y="1600200"/>
            <a:ext cx="8612001" cy="4419600"/>
          </a:xfrm>
          <a:prstGeom prst="rect">
            <a:avLst/>
          </a:prstGeom>
          <a:noFill/>
        </p:spPr>
      </p:pic>
      <p:pic>
        <p:nvPicPr>
          <p:cNvPr id="4"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874</Words>
  <Application>Microsoft Office PowerPoint</Application>
  <PresentationFormat>On-screen Show (4:3)</PresentationFormat>
  <Paragraphs>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Introducing Power BI</vt:lpstr>
      <vt:lpstr>Getting started with Power BI</vt:lpstr>
      <vt:lpstr>Slide 3</vt:lpstr>
      <vt:lpstr>Slide 4</vt:lpstr>
      <vt:lpstr>Slide 5</vt:lpstr>
      <vt:lpstr>What is Power BI (Business Intelligence)?</vt:lpstr>
      <vt:lpstr>Power BI - Components</vt:lpstr>
      <vt:lpstr>Power BI - Installation Steps</vt:lpstr>
      <vt:lpstr>Power BI Desktop - Welcome Screen</vt:lpstr>
      <vt:lpstr>Power BI – Architecture</vt:lpstr>
      <vt:lpstr>Slide 11</vt:lpstr>
      <vt:lpstr>Power BI - Supported Data Sources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 Natani</dc:creator>
  <cp:lastModifiedBy>Pradeep Natani</cp:lastModifiedBy>
  <cp:revision>59</cp:revision>
  <dcterms:created xsi:type="dcterms:W3CDTF">2019-03-26T05:15:05Z</dcterms:created>
  <dcterms:modified xsi:type="dcterms:W3CDTF">2019-03-28T07:47:07Z</dcterms:modified>
</cp:coreProperties>
</file>