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7" r:id="rId9"/>
    <p:sldId id="263" r:id="rId10"/>
    <p:sldId id="275" r:id="rId11"/>
    <p:sldId id="264" r:id="rId12"/>
    <p:sldId id="276" r:id="rId13"/>
    <p:sldId id="265" r:id="rId14"/>
    <p:sldId id="278" r:id="rId15"/>
    <p:sldId id="266" r:id="rId16"/>
    <p:sldId id="279" r:id="rId17"/>
    <p:sldId id="267" r:id="rId18"/>
    <p:sldId id="268" r:id="rId19"/>
    <p:sldId id="269" r:id="rId20"/>
  </p:sldIdLst>
  <p:sldSz cx="9144000" cy="6858000" type="screen4x3"/>
  <p:notesSz cx="6858000" cy="9144000"/>
  <p:defaultTextStyle>
    <a:lvl1pPr>
      <a:defRPr>
        <a:latin typeface="Verdana"/>
        <a:ea typeface="Verdana"/>
        <a:cs typeface="Verdana"/>
        <a:sym typeface="Verdana"/>
      </a:defRPr>
    </a:lvl1pPr>
    <a:lvl2pPr indent="457200">
      <a:defRPr>
        <a:latin typeface="Verdana"/>
        <a:ea typeface="Verdana"/>
        <a:cs typeface="Verdana"/>
        <a:sym typeface="Verdana"/>
      </a:defRPr>
    </a:lvl2pPr>
    <a:lvl3pPr indent="914400">
      <a:defRPr>
        <a:latin typeface="Verdana"/>
        <a:ea typeface="Verdana"/>
        <a:cs typeface="Verdana"/>
        <a:sym typeface="Verdana"/>
      </a:defRPr>
    </a:lvl3pPr>
    <a:lvl4pPr indent="1371600">
      <a:defRPr>
        <a:latin typeface="Verdana"/>
        <a:ea typeface="Verdana"/>
        <a:cs typeface="Verdana"/>
        <a:sym typeface="Verdana"/>
      </a:defRPr>
    </a:lvl4pPr>
    <a:lvl5pPr indent="1828800">
      <a:defRPr>
        <a:latin typeface="Verdana"/>
        <a:ea typeface="Verdana"/>
        <a:cs typeface="Verdana"/>
        <a:sym typeface="Verdana"/>
      </a:defRPr>
    </a:lvl5pPr>
    <a:lvl6pPr>
      <a:defRPr>
        <a:latin typeface="Verdana"/>
        <a:ea typeface="Verdana"/>
        <a:cs typeface="Verdana"/>
        <a:sym typeface="Verdana"/>
      </a:defRPr>
    </a:lvl6pPr>
    <a:lvl7pPr>
      <a:defRPr>
        <a:latin typeface="Verdana"/>
        <a:ea typeface="Verdana"/>
        <a:cs typeface="Verdana"/>
        <a:sym typeface="Verdana"/>
      </a:defRPr>
    </a:lvl7pPr>
    <a:lvl8pPr>
      <a:defRPr>
        <a:latin typeface="Verdana"/>
        <a:ea typeface="Verdana"/>
        <a:cs typeface="Verdana"/>
        <a:sym typeface="Verdana"/>
      </a:defRPr>
    </a:lvl8pPr>
    <a:lvl9pPr>
      <a:defRPr>
        <a:latin typeface="Verdana"/>
        <a:ea typeface="Verdana"/>
        <a:cs typeface="Verdana"/>
        <a:sym typeface="Verdana"/>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ECEC"/>
          </a:solidFill>
        </a:fill>
      </a:tcStyle>
    </a:wholeTbl>
    <a:band2H>
      <a:tcTxStyle/>
      <a:tcStyle>
        <a:tcBdr/>
        <a:fill>
          <a:solidFill>
            <a:srgbClr val="E7F6F6"/>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CCCC"/>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CCCC"/>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CCCC"/>
          </a:solidFill>
        </a:fill>
      </a:tcStyle>
    </a:firstRow>
  </a:tblStyle>
  <a:tblStyle styleId="{C7B018BB-80A7-4F77-B60F-C8B233D01FF8}"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6E6"/>
          </a:solidFill>
        </a:fill>
      </a:tcStyle>
    </a:wholeTbl>
    <a:band2H>
      <a:tcTxStyle/>
      <a:tcStyle>
        <a:tcBdr/>
        <a:fill>
          <a:solidFill>
            <a:srgbClr val="EDF3F3"/>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B9B9"/>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B9B9"/>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B9B9"/>
          </a:solidFill>
        </a:fill>
      </a:tcStyle>
    </a:firstRow>
  </a:tblStyle>
  <a:tblStyle styleId="{CF821DB8-F4EB-4A41-A1BA-3FCAFE7338EE}" styleName="">
    <a:tblBg/>
    <a:wholeTbl>
      <a:tcTxStyle b="on" i="on">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3CCCC"/>
          </a:solidFill>
        </a:fill>
      </a:tcStyle>
    </a:firstCol>
    <a:lastRow>
      <a:tcTxStyle b="on" i="on">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3CCCC"/>
          </a:solidFill>
        </a:fill>
      </a:tcStyle>
    </a:firstRow>
  </a:tblStyle>
  <a:tblStyle styleId="{33BA23B1-9221-436E-865A-0063620EA4FD}"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Verdana"/>
          <a:ea typeface="Verdana"/>
          <a:cs typeface="Verdan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Verdana"/>
          <a:ea typeface="Verdana"/>
          <a:cs typeface="Verdan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Verdana"/>
          <a:ea typeface="Verdana"/>
          <a:cs typeface="Verdan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Verdana"/>
          <a:ea typeface="Verdana"/>
          <a:cs typeface="Verdan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07508731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grpSp>
        <p:nvGrpSpPr>
          <p:cNvPr id="13" name="Group 13"/>
          <p:cNvGrpSpPr/>
          <p:nvPr/>
        </p:nvGrpSpPr>
        <p:grpSpPr>
          <a:xfrm>
            <a:off x="-4808" y="698942"/>
            <a:ext cx="8691609" cy="4194927"/>
            <a:chOff x="0" y="0"/>
            <a:chExt cx="8691607" cy="4194926"/>
          </a:xfrm>
        </p:grpSpPr>
        <p:sp>
          <p:nvSpPr>
            <p:cNvPr id="10" name="Shape 10"/>
            <p:cNvSpPr/>
            <p:nvPr/>
          </p:nvSpPr>
          <p:spPr>
            <a:xfrm>
              <a:off x="1452607" y="1815657"/>
              <a:ext cx="7239001"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11" name="Shape 11"/>
            <p:cNvSpPr/>
            <p:nvPr/>
          </p:nvSpPr>
          <p:spPr>
            <a:xfrm>
              <a:off x="9493" y="807989"/>
              <a:ext cx="1138315" cy="3386938"/>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cubicBezTo>
                    <a:pt x="13062" y="1790"/>
                    <a:pt x="21600" y="6059"/>
                    <a:pt x="21600" y="10800"/>
                  </a:cubicBezTo>
                  <a:cubicBezTo>
                    <a:pt x="21600" y="15540"/>
                    <a:pt x="13062" y="19809"/>
                    <a:pt x="1" y="21600"/>
                  </a:cubicBezTo>
                  <a:cubicBezTo>
                    <a:pt x="0" y="21600"/>
                    <a:pt x="0" y="21600"/>
                    <a:pt x="0" y="21600"/>
                  </a:cubicBezTo>
                  <a:lnTo>
                    <a:pt x="1" y="21600"/>
                  </a:lnTo>
                  <a:lnTo>
                    <a:pt x="1" y="0"/>
                  </a:lnTo>
                  <a:lnTo>
                    <a:pt x="0" y="0"/>
                  </a:lnTo>
                  <a:cubicBezTo>
                    <a:pt x="0" y="0"/>
                    <a:pt x="0" y="0"/>
                    <a:pt x="1" y="0"/>
                  </a:cubicBezTo>
                  <a:close/>
                </a:path>
              </a:pathLst>
            </a:custGeom>
            <a:solidFill>
              <a:srgbClr val="99CCCC"/>
            </a:solidFill>
            <a:ln w="12700" cap="flat">
              <a:noFill/>
              <a:miter lim="400000"/>
            </a:ln>
            <a:effectLst/>
          </p:spPr>
          <p:txBody>
            <a:bodyPr wrap="square" lIns="0" tIns="0" rIns="0" bIns="0" numCol="1" anchor="t">
              <a:noAutofit/>
            </a:bodyPr>
            <a:lstStyle/>
            <a:p>
              <a:pPr lvl="0">
                <a:defRPr sz="2400">
                  <a:latin typeface="Times New Roman"/>
                  <a:ea typeface="Times New Roman"/>
                  <a:cs typeface="Times New Roman"/>
                  <a:sym typeface="Times New Roman"/>
                </a:defRPr>
              </a:pPr>
              <a:endParaRPr/>
            </a:p>
          </p:txBody>
        </p:sp>
        <p:sp>
          <p:nvSpPr>
            <p:cNvPr id="12" name="Shape 12"/>
            <p:cNvSpPr/>
            <p:nvPr/>
          </p:nvSpPr>
          <p:spPr>
            <a:xfrm>
              <a:off x="0" y="0"/>
              <a:ext cx="820783" cy="3250316"/>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cubicBezTo>
                    <a:pt x="13582" y="2530"/>
                    <a:pt x="21600" y="6538"/>
                    <a:pt x="21600" y="10800"/>
                  </a:cubicBezTo>
                  <a:cubicBezTo>
                    <a:pt x="21600" y="15061"/>
                    <a:pt x="13582" y="19070"/>
                    <a:pt x="2" y="21600"/>
                  </a:cubicBezTo>
                  <a:cubicBezTo>
                    <a:pt x="0" y="21600"/>
                    <a:pt x="0" y="21600"/>
                    <a:pt x="0" y="21600"/>
                  </a:cubicBezTo>
                  <a:lnTo>
                    <a:pt x="2" y="21600"/>
                  </a:lnTo>
                  <a:lnTo>
                    <a:pt x="2" y="0"/>
                  </a:lnTo>
                  <a:lnTo>
                    <a:pt x="0" y="0"/>
                  </a:lnTo>
                  <a:cubicBezTo>
                    <a:pt x="0" y="0"/>
                    <a:pt x="0" y="0"/>
                    <a:pt x="2" y="0"/>
                  </a:cubicBezTo>
                  <a:close/>
                </a:path>
              </a:pathLst>
            </a:custGeom>
            <a:solidFill>
              <a:srgbClr val="006666"/>
            </a:solidFill>
            <a:ln w="12700" cap="flat">
              <a:noFill/>
              <a:miter lim="400000"/>
            </a:ln>
            <a:effectLst/>
          </p:spPr>
          <p:txBody>
            <a:bodyPr wrap="square" lIns="0" tIns="0" rIns="0" bIns="0" numCol="1" anchor="t">
              <a:noAutofit/>
            </a:bodyPr>
            <a:lstStyle/>
            <a:p>
              <a:pPr lvl="0">
                <a:defRPr>
                  <a:latin typeface="Arial"/>
                  <a:ea typeface="Arial"/>
                  <a:cs typeface="Arial"/>
                  <a:sym typeface="Arial"/>
                </a:defRPr>
              </a:pPr>
              <a:endParaRPr/>
            </a:p>
          </p:txBody>
        </p:sp>
      </p:gr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roup 5"/>
          <p:cNvGrpSpPr/>
          <p:nvPr/>
        </p:nvGrpSpPr>
        <p:grpSpPr>
          <a:xfrm>
            <a:off x="-4846" y="275760"/>
            <a:ext cx="8691646" cy="3253746"/>
            <a:chOff x="0" y="0"/>
            <a:chExt cx="8691645" cy="3253745"/>
          </a:xfrm>
        </p:grpSpPr>
        <p:sp>
          <p:nvSpPr>
            <p:cNvPr id="2" name="Shape 2"/>
            <p:cNvSpPr/>
            <p:nvPr/>
          </p:nvSpPr>
          <p:spPr>
            <a:xfrm>
              <a:off x="0" y="690534"/>
              <a:ext cx="881146" cy="2563212"/>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cubicBezTo>
                    <a:pt x="13534" y="2462"/>
                    <a:pt x="21600" y="6495"/>
                    <a:pt x="21600" y="10800"/>
                  </a:cubicBezTo>
                  <a:cubicBezTo>
                    <a:pt x="21600" y="15105"/>
                    <a:pt x="13534" y="19138"/>
                    <a:pt x="2" y="21600"/>
                  </a:cubicBezTo>
                  <a:cubicBezTo>
                    <a:pt x="2" y="21600"/>
                    <a:pt x="2" y="21600"/>
                    <a:pt x="0" y="21600"/>
                  </a:cubicBezTo>
                  <a:lnTo>
                    <a:pt x="2" y="21600"/>
                  </a:lnTo>
                  <a:lnTo>
                    <a:pt x="2" y="0"/>
                  </a:lnTo>
                  <a:lnTo>
                    <a:pt x="0" y="0"/>
                  </a:lnTo>
                  <a:cubicBezTo>
                    <a:pt x="2" y="0"/>
                    <a:pt x="2" y="0"/>
                    <a:pt x="2" y="0"/>
                  </a:cubicBezTo>
                  <a:close/>
                </a:path>
              </a:pathLst>
            </a:custGeom>
            <a:solidFill>
              <a:srgbClr val="99CCCC"/>
            </a:solidFill>
            <a:ln w="12700" cap="flat">
              <a:noFill/>
              <a:miter lim="400000"/>
            </a:ln>
            <a:effectLst/>
          </p:spPr>
          <p:txBody>
            <a:bodyPr wrap="square" lIns="0" tIns="0" rIns="0" bIns="0" numCol="1" anchor="t">
              <a:noAutofit/>
            </a:bodyPr>
            <a:lstStyle/>
            <a:p>
              <a:pPr lvl="0">
                <a:defRPr sz="2400">
                  <a:latin typeface="Times New Roman"/>
                  <a:ea typeface="Times New Roman"/>
                  <a:cs typeface="Times New Roman"/>
                  <a:sym typeface="Times New Roman"/>
                </a:defRPr>
              </a:pPr>
              <a:endParaRPr/>
            </a:p>
          </p:txBody>
        </p:sp>
        <p:sp>
          <p:nvSpPr>
            <p:cNvPr id="3" name="Shape 3"/>
            <p:cNvSpPr/>
            <p:nvPr/>
          </p:nvSpPr>
          <p:spPr>
            <a:xfrm>
              <a:off x="36" y="0"/>
              <a:ext cx="673148" cy="2602842"/>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cubicBezTo>
                    <a:pt x="13518" y="2440"/>
                    <a:pt x="21600" y="6481"/>
                    <a:pt x="21600" y="10800"/>
                  </a:cubicBezTo>
                  <a:cubicBezTo>
                    <a:pt x="21600" y="15119"/>
                    <a:pt x="13518" y="19160"/>
                    <a:pt x="2" y="21600"/>
                  </a:cubicBezTo>
                  <a:cubicBezTo>
                    <a:pt x="2" y="21600"/>
                    <a:pt x="2" y="21600"/>
                    <a:pt x="0" y="21600"/>
                  </a:cubicBezTo>
                  <a:lnTo>
                    <a:pt x="2" y="21600"/>
                  </a:lnTo>
                  <a:lnTo>
                    <a:pt x="2" y="0"/>
                  </a:lnTo>
                  <a:lnTo>
                    <a:pt x="0" y="0"/>
                  </a:lnTo>
                  <a:cubicBezTo>
                    <a:pt x="2" y="0"/>
                    <a:pt x="2" y="0"/>
                    <a:pt x="2" y="0"/>
                  </a:cubicBezTo>
                  <a:close/>
                </a:path>
              </a:pathLst>
            </a:custGeom>
            <a:solidFill>
              <a:srgbClr val="006666"/>
            </a:solidFill>
            <a:ln w="12700" cap="flat">
              <a:noFill/>
              <a:miter lim="400000"/>
            </a:ln>
            <a:effectLst/>
          </p:spPr>
          <p:txBody>
            <a:bodyPr wrap="square" lIns="0" tIns="0" rIns="0" bIns="0" numCol="1" anchor="t">
              <a:noAutofit/>
            </a:bodyPr>
            <a:lstStyle/>
            <a:p>
              <a:pPr lvl="0">
                <a:defRPr>
                  <a:latin typeface="Arial"/>
                  <a:ea typeface="Arial"/>
                  <a:cs typeface="Arial"/>
                  <a:sym typeface="Arial"/>
                </a:defRPr>
              </a:pPr>
              <a:endParaRPr/>
            </a:p>
          </p:txBody>
        </p:sp>
        <p:sp>
          <p:nvSpPr>
            <p:cNvPr id="4" name="Shape 4"/>
            <p:cNvSpPr/>
            <p:nvPr/>
          </p:nvSpPr>
          <p:spPr>
            <a:xfrm>
              <a:off x="1376445" y="1248239"/>
              <a:ext cx="7315201"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grpSp>
      <p:sp>
        <p:nvSpPr>
          <p:cNvPr id="6" name="Shape 6"/>
          <p:cNvSpPr>
            <a:spLocks noGrp="1"/>
          </p:cNvSpPr>
          <p:nvPr>
            <p:ph type="sldNum" sz="quarter" idx="2"/>
          </p:nvPr>
        </p:nvSpPr>
        <p:spPr>
          <a:xfrm>
            <a:off x="6553200" y="6423659"/>
            <a:ext cx="2133600" cy="281941"/>
          </a:xfrm>
          <a:prstGeom prst="rect">
            <a:avLst/>
          </a:prstGeom>
          <a:ln w="12700">
            <a:miter lim="400000"/>
          </a:ln>
        </p:spPr>
        <p:txBody>
          <a:bodyPr lIns="45719" rIns="45719" anchor="b">
            <a:spAutoFit/>
          </a:bodyPr>
          <a:lstStyle>
            <a:lvl1pPr algn="r">
              <a:defRPr sz="12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3600">
          <a:solidFill>
            <a:srgbClr val="006666"/>
          </a:solidFill>
          <a:latin typeface="Arial"/>
          <a:ea typeface="Arial"/>
          <a:cs typeface="Arial"/>
          <a:sym typeface="Arial"/>
        </a:defRPr>
      </a:lvl1pPr>
      <a:lvl2pPr>
        <a:defRPr sz="3600">
          <a:solidFill>
            <a:srgbClr val="006666"/>
          </a:solidFill>
          <a:latin typeface="Arial"/>
          <a:ea typeface="Arial"/>
          <a:cs typeface="Arial"/>
          <a:sym typeface="Arial"/>
        </a:defRPr>
      </a:lvl2pPr>
      <a:lvl3pPr>
        <a:defRPr sz="3600">
          <a:solidFill>
            <a:srgbClr val="006666"/>
          </a:solidFill>
          <a:latin typeface="Arial"/>
          <a:ea typeface="Arial"/>
          <a:cs typeface="Arial"/>
          <a:sym typeface="Arial"/>
        </a:defRPr>
      </a:lvl3pPr>
      <a:lvl4pPr>
        <a:defRPr sz="3600">
          <a:solidFill>
            <a:srgbClr val="006666"/>
          </a:solidFill>
          <a:latin typeface="Arial"/>
          <a:ea typeface="Arial"/>
          <a:cs typeface="Arial"/>
          <a:sym typeface="Arial"/>
        </a:defRPr>
      </a:lvl4pPr>
      <a:lvl5pPr>
        <a:defRPr sz="3600">
          <a:solidFill>
            <a:srgbClr val="006666"/>
          </a:solidFill>
          <a:latin typeface="Arial"/>
          <a:ea typeface="Arial"/>
          <a:cs typeface="Arial"/>
          <a:sym typeface="Arial"/>
        </a:defRPr>
      </a:lvl5pPr>
      <a:lvl6pPr indent="457200">
        <a:defRPr sz="3600">
          <a:solidFill>
            <a:srgbClr val="006666"/>
          </a:solidFill>
          <a:latin typeface="Arial"/>
          <a:ea typeface="Arial"/>
          <a:cs typeface="Arial"/>
          <a:sym typeface="Arial"/>
        </a:defRPr>
      </a:lvl6pPr>
      <a:lvl7pPr indent="914400">
        <a:defRPr sz="3600">
          <a:solidFill>
            <a:srgbClr val="006666"/>
          </a:solidFill>
          <a:latin typeface="Arial"/>
          <a:ea typeface="Arial"/>
          <a:cs typeface="Arial"/>
          <a:sym typeface="Arial"/>
        </a:defRPr>
      </a:lvl7pPr>
      <a:lvl8pPr indent="1371600">
        <a:defRPr sz="3600">
          <a:solidFill>
            <a:srgbClr val="006666"/>
          </a:solidFill>
          <a:latin typeface="Arial"/>
          <a:ea typeface="Arial"/>
          <a:cs typeface="Arial"/>
          <a:sym typeface="Arial"/>
        </a:defRPr>
      </a:lvl8pPr>
      <a:lvl9pPr indent="1828800">
        <a:defRPr sz="3600">
          <a:solidFill>
            <a:srgbClr val="006666"/>
          </a:solidFill>
          <a:latin typeface="Arial"/>
          <a:ea typeface="Arial"/>
          <a:cs typeface="Arial"/>
          <a:sym typeface="Arial"/>
        </a:defRPr>
      </a:lvl9pPr>
    </p:titleStyle>
    <p:bodyStyle>
      <a:lvl1pPr marL="342900" indent="-342900">
        <a:spcBef>
          <a:spcPts val="600"/>
        </a:spcBef>
        <a:buClr>
          <a:srgbClr val="006666"/>
        </a:buClr>
        <a:buSzPct val="70000"/>
        <a:buFont typeface="Wingdings"/>
        <a:buChar char="○"/>
        <a:defRPr sz="2900">
          <a:latin typeface="Verdana"/>
          <a:ea typeface="Verdana"/>
          <a:cs typeface="Verdana"/>
          <a:sym typeface="Verdana"/>
        </a:defRPr>
      </a:lvl1pPr>
      <a:lvl2pPr marL="788669" indent="-331469">
        <a:spcBef>
          <a:spcPts val="600"/>
        </a:spcBef>
        <a:buClr>
          <a:srgbClr val="006666"/>
        </a:buClr>
        <a:buSzPct val="70000"/>
        <a:buFont typeface="Wingdings"/>
        <a:buChar char="●"/>
        <a:defRPr sz="2900">
          <a:latin typeface="Verdana"/>
          <a:ea typeface="Verdana"/>
          <a:cs typeface="Verdana"/>
          <a:sym typeface="Verdana"/>
        </a:defRPr>
      </a:lvl2pPr>
      <a:lvl3pPr marL="1215736" indent="-301336">
        <a:spcBef>
          <a:spcPts val="600"/>
        </a:spcBef>
        <a:buClr>
          <a:srgbClr val="006666"/>
        </a:buClr>
        <a:buSzPct val="65000"/>
        <a:buFont typeface="Wingdings"/>
        <a:buChar char="○"/>
        <a:defRPr sz="2900">
          <a:latin typeface="Verdana"/>
          <a:ea typeface="Verdana"/>
          <a:cs typeface="Verdana"/>
          <a:sym typeface="Verdana"/>
        </a:defRPr>
      </a:lvl3pPr>
      <a:lvl4pPr marL="1720515" indent="-348915">
        <a:spcBef>
          <a:spcPts val="600"/>
        </a:spcBef>
        <a:buClr>
          <a:srgbClr val="006666"/>
        </a:buClr>
        <a:buSzPct val="70000"/>
        <a:buFont typeface="Wingdings"/>
        <a:buChar char="●"/>
        <a:defRPr sz="2900">
          <a:latin typeface="Verdana"/>
          <a:ea typeface="Verdana"/>
          <a:cs typeface="Verdana"/>
          <a:sym typeface="Verdana"/>
        </a:defRPr>
      </a:lvl4pPr>
      <a:lvl5pPr marL="2197100" indent="-368300">
        <a:spcBef>
          <a:spcPts val="600"/>
        </a:spcBef>
        <a:buClr>
          <a:srgbClr val="006666"/>
        </a:buClr>
        <a:buSzPct val="60000"/>
        <a:buFont typeface="Wingdings"/>
        <a:buChar char="○"/>
        <a:defRPr sz="2900">
          <a:latin typeface="Verdana"/>
          <a:ea typeface="Verdana"/>
          <a:cs typeface="Verdana"/>
          <a:sym typeface="Verdana"/>
        </a:defRPr>
      </a:lvl5pPr>
      <a:lvl6pPr marL="2654300" indent="-368300">
        <a:spcBef>
          <a:spcPts val="600"/>
        </a:spcBef>
        <a:buClr>
          <a:srgbClr val="006666"/>
        </a:buClr>
        <a:buSzPct val="60000"/>
        <a:buFont typeface="Wingdings"/>
        <a:buChar char="•"/>
        <a:defRPr sz="2900">
          <a:latin typeface="Verdana"/>
          <a:ea typeface="Verdana"/>
          <a:cs typeface="Verdana"/>
          <a:sym typeface="Verdana"/>
        </a:defRPr>
      </a:lvl6pPr>
      <a:lvl7pPr marL="3111500" indent="-368300">
        <a:spcBef>
          <a:spcPts val="600"/>
        </a:spcBef>
        <a:buClr>
          <a:srgbClr val="006666"/>
        </a:buClr>
        <a:buSzPct val="60000"/>
        <a:buFont typeface="Wingdings"/>
        <a:buChar char="•"/>
        <a:defRPr sz="2900">
          <a:latin typeface="Verdana"/>
          <a:ea typeface="Verdana"/>
          <a:cs typeface="Verdana"/>
          <a:sym typeface="Verdana"/>
        </a:defRPr>
      </a:lvl7pPr>
      <a:lvl8pPr marL="3568700" indent="-368300">
        <a:spcBef>
          <a:spcPts val="600"/>
        </a:spcBef>
        <a:buClr>
          <a:srgbClr val="006666"/>
        </a:buClr>
        <a:buSzPct val="60000"/>
        <a:buFont typeface="Wingdings"/>
        <a:buChar char="•"/>
        <a:defRPr sz="2900">
          <a:latin typeface="Verdana"/>
          <a:ea typeface="Verdana"/>
          <a:cs typeface="Verdana"/>
          <a:sym typeface="Verdana"/>
        </a:defRPr>
      </a:lvl8pPr>
      <a:lvl9pPr marL="4025900" indent="-368300">
        <a:spcBef>
          <a:spcPts val="600"/>
        </a:spcBef>
        <a:buClr>
          <a:srgbClr val="006666"/>
        </a:buClr>
        <a:buSzPct val="60000"/>
        <a:buFont typeface="Wingdings"/>
        <a:buChar char="•"/>
        <a:defRPr sz="2900">
          <a:latin typeface="Verdana"/>
          <a:ea typeface="Verdana"/>
          <a:cs typeface="Verdana"/>
          <a:sym typeface="Verdana"/>
        </a:defRPr>
      </a:lvl9pPr>
    </p:bodyStyle>
    <p:otherStyle>
      <a:lvl1pPr algn="r">
        <a:defRPr sz="1200">
          <a:solidFill>
            <a:schemeClr val="tx1"/>
          </a:solidFill>
          <a:latin typeface="+mn-lt"/>
          <a:ea typeface="+mn-ea"/>
          <a:cs typeface="+mn-cs"/>
          <a:sym typeface="Verdana"/>
        </a:defRPr>
      </a:lvl1pPr>
      <a:lvl2pPr indent="457200" algn="r">
        <a:defRPr sz="1200">
          <a:solidFill>
            <a:schemeClr val="tx1"/>
          </a:solidFill>
          <a:latin typeface="+mn-lt"/>
          <a:ea typeface="+mn-ea"/>
          <a:cs typeface="+mn-cs"/>
          <a:sym typeface="Verdana"/>
        </a:defRPr>
      </a:lvl2pPr>
      <a:lvl3pPr indent="914400" algn="r">
        <a:defRPr sz="1200">
          <a:solidFill>
            <a:schemeClr val="tx1"/>
          </a:solidFill>
          <a:latin typeface="+mn-lt"/>
          <a:ea typeface="+mn-ea"/>
          <a:cs typeface="+mn-cs"/>
          <a:sym typeface="Verdana"/>
        </a:defRPr>
      </a:lvl3pPr>
      <a:lvl4pPr indent="1371600" algn="r">
        <a:defRPr sz="1200">
          <a:solidFill>
            <a:schemeClr val="tx1"/>
          </a:solidFill>
          <a:latin typeface="+mn-lt"/>
          <a:ea typeface="+mn-ea"/>
          <a:cs typeface="+mn-cs"/>
          <a:sym typeface="Verdana"/>
        </a:defRPr>
      </a:lvl4pPr>
      <a:lvl5pPr indent="1828800" algn="r">
        <a:defRPr sz="1200">
          <a:solidFill>
            <a:schemeClr val="tx1"/>
          </a:solidFill>
          <a:latin typeface="+mn-lt"/>
          <a:ea typeface="+mn-ea"/>
          <a:cs typeface="+mn-cs"/>
          <a:sym typeface="Verdana"/>
        </a:defRPr>
      </a:lvl5pPr>
      <a:lvl6pPr algn="r">
        <a:defRPr sz="1200">
          <a:solidFill>
            <a:schemeClr val="tx1"/>
          </a:solidFill>
          <a:latin typeface="+mn-lt"/>
          <a:ea typeface="+mn-ea"/>
          <a:cs typeface="+mn-cs"/>
          <a:sym typeface="Verdana"/>
        </a:defRPr>
      </a:lvl6pPr>
      <a:lvl7pPr algn="r">
        <a:defRPr sz="1200">
          <a:solidFill>
            <a:schemeClr val="tx1"/>
          </a:solidFill>
          <a:latin typeface="+mn-lt"/>
          <a:ea typeface="+mn-ea"/>
          <a:cs typeface="+mn-cs"/>
          <a:sym typeface="Verdana"/>
        </a:defRPr>
      </a:lvl7pPr>
      <a:lvl8pPr algn="r">
        <a:defRPr sz="1200">
          <a:solidFill>
            <a:schemeClr val="tx1"/>
          </a:solidFill>
          <a:latin typeface="+mn-lt"/>
          <a:ea typeface="+mn-ea"/>
          <a:cs typeface="+mn-cs"/>
          <a:sym typeface="Verdana"/>
        </a:defRPr>
      </a:lvl8pPr>
      <a:lvl9pPr algn="r">
        <a:defRPr sz="1200">
          <a:solidFill>
            <a:schemeClr val="tx1"/>
          </a:solidFill>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a:spLocks noGrp="1"/>
          </p:cNvSpPr>
          <p:nvPr>
            <p:ph type="title" idx="4294967295"/>
          </p:nvPr>
        </p:nvSpPr>
        <p:spPr>
          <a:xfrm>
            <a:off x="1447800" y="228600"/>
            <a:ext cx="7239000" cy="22145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sz="4000" dirty="0">
                <a:solidFill>
                  <a:srgbClr val="006666"/>
                </a:solidFill>
              </a:rPr>
              <a:t>Development Project</a:t>
            </a:r>
            <a:br>
              <a:rPr sz="4000" dirty="0">
                <a:solidFill>
                  <a:srgbClr val="006666"/>
                </a:solidFill>
              </a:rPr>
            </a:br>
            <a:r>
              <a:rPr sz="4000" dirty="0">
                <a:solidFill>
                  <a:srgbClr val="006666"/>
                </a:solidFill>
              </a:rPr>
              <a:t>“Rise of Civilizations”</a:t>
            </a:r>
          </a:p>
        </p:txBody>
      </p:sp>
      <p:sp>
        <p:nvSpPr>
          <p:cNvPr id="19" name="Shape 19"/>
          <p:cNvSpPr>
            <a:spLocks noGrp="1"/>
          </p:cNvSpPr>
          <p:nvPr>
            <p:ph type="body" idx="4294967295"/>
          </p:nvPr>
        </p:nvSpPr>
        <p:spPr>
          <a:xfrm>
            <a:off x="1443037" y="3427412"/>
            <a:ext cx="7239001" cy="1752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0" lvl="0" indent="0" algn="r">
              <a:lnSpc>
                <a:spcPct val="80000"/>
              </a:lnSpc>
              <a:spcBef>
                <a:spcPts val="500"/>
              </a:spcBef>
              <a:buSzTx/>
              <a:buNone/>
              <a:defRPr sz="1800"/>
            </a:pPr>
            <a:r>
              <a:rPr sz="2100" dirty="0" err="1"/>
              <a:t>Andriy</a:t>
            </a:r>
            <a:r>
              <a:rPr sz="2100"/>
              <a:t> Serafyn</a:t>
            </a:r>
          </a:p>
          <a:p>
            <a:pPr marL="0" lvl="0" indent="0" algn="r">
              <a:lnSpc>
                <a:spcPct val="80000"/>
              </a:lnSpc>
              <a:spcBef>
                <a:spcPts val="500"/>
              </a:spcBef>
              <a:buSzTx/>
              <a:buNone/>
              <a:defRPr sz="1800"/>
            </a:pPr>
            <a:r>
              <a:rPr sz="2100"/>
              <a:t>Adil Qaisar </a:t>
            </a:r>
          </a:p>
          <a:p>
            <a:pPr marL="0" lvl="0" indent="0" algn="r">
              <a:lnSpc>
                <a:spcPct val="80000"/>
              </a:lnSpc>
              <a:spcBef>
                <a:spcPts val="500"/>
              </a:spcBef>
              <a:buSzTx/>
              <a:buNone/>
              <a:defRPr sz="1800"/>
            </a:pPr>
            <a:r>
              <a:rPr sz="2100"/>
              <a:t>Akhil Kateja</a:t>
            </a:r>
          </a:p>
          <a:p>
            <a:pPr marL="0" lvl="0" indent="0" algn="r">
              <a:lnSpc>
                <a:spcPct val="80000"/>
              </a:lnSpc>
              <a:spcBef>
                <a:spcPts val="500"/>
              </a:spcBef>
              <a:buSzTx/>
              <a:buNone/>
              <a:defRPr sz="1800"/>
            </a:pPr>
            <a:r>
              <a:rPr sz="2100"/>
              <a:t>Himanshu Anand</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khil\Desktop\visio\Draw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81534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5695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0" y="301624"/>
            <a:ext cx="8683625"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200" i="1" dirty="0">
                <a:solidFill>
                  <a:schemeClr val="accent6">
                    <a:lumMod val="75000"/>
                  </a:schemeClr>
                </a:solidFill>
              </a:rPr>
              <a:t>Scenarios: Players Engage in </a:t>
            </a:r>
            <a:r>
              <a:rPr lang="en-US" sz="3200" i="1" dirty="0" smtClean="0">
                <a:solidFill>
                  <a:schemeClr val="accent6">
                    <a:lumMod val="75000"/>
                  </a:schemeClr>
                </a:solidFill>
              </a:rPr>
              <a:t>Conquests</a:t>
            </a:r>
            <a:endParaRPr sz="3200" i="1" dirty="0">
              <a:solidFill>
                <a:srgbClr val="006666"/>
              </a:solidFill>
            </a:endParaRPr>
          </a:p>
        </p:txBody>
      </p:sp>
      <p:sp>
        <p:nvSpPr>
          <p:cNvPr id="47" name="Shape 47"/>
          <p:cNvSpPr>
            <a:spLocks noGrp="1"/>
          </p:cNvSpPr>
          <p:nvPr>
            <p:ph type="body" idx="4294967295"/>
          </p:nvPr>
        </p:nvSpPr>
        <p:spPr>
          <a:xfrm>
            <a:off x="1370012" y="1827212"/>
            <a:ext cx="7088188" cy="42687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384048" indent="-384048">
              <a:defRPr sz="2800"/>
            </a:lvl1pPr>
          </a:lstStyle>
          <a:p>
            <a:pPr marL="760258" lvl="1" indent="-316774" defTabSz="886968">
              <a:spcBef>
                <a:spcPts val="500"/>
              </a:spcBef>
              <a:buClr>
                <a:srgbClr val="99CCCC"/>
              </a:buClr>
              <a:defRPr sz="1800"/>
            </a:pPr>
            <a:r>
              <a:rPr lang="en-US" sz="1600" dirty="0" smtClean="0"/>
              <a:t>After </a:t>
            </a:r>
            <a:r>
              <a:rPr lang="en-US" sz="1600" dirty="0"/>
              <a:t>beginning the game, </a:t>
            </a:r>
            <a:r>
              <a:rPr lang="en-US" sz="1600" dirty="0" smtClean="0"/>
              <a:t>players may </a:t>
            </a:r>
            <a:r>
              <a:rPr lang="en-US" sz="1600" dirty="0"/>
              <a:t>wish to increase their current holdings by the means of attacking each other and acquire the other person’s holdings </a:t>
            </a:r>
          </a:p>
          <a:p>
            <a:pPr marL="760258" lvl="1" indent="-316774" defTabSz="886968">
              <a:spcBef>
                <a:spcPts val="500"/>
              </a:spcBef>
              <a:buClr>
                <a:srgbClr val="99CCCC"/>
              </a:buClr>
              <a:defRPr sz="1800"/>
            </a:pPr>
            <a:r>
              <a:rPr lang="en-US" sz="1600" dirty="0"/>
              <a:t>Attacking the other player will be strategic decision and will involve a thorough analysis of not only the player’s own worth in terms of army units and manpower but also a prediction of the opponents power in terms of the same </a:t>
            </a:r>
            <a:r>
              <a:rPr lang="en-US" sz="1600" dirty="0" smtClean="0"/>
              <a:t>.</a:t>
            </a:r>
          </a:p>
          <a:p>
            <a:pPr marL="760258" lvl="1" indent="-316774" defTabSz="886968">
              <a:spcBef>
                <a:spcPts val="500"/>
              </a:spcBef>
              <a:buClr>
                <a:srgbClr val="99CCCC"/>
              </a:buClr>
              <a:defRPr sz="1800"/>
            </a:pPr>
            <a:r>
              <a:rPr lang="en-US" sz="1600" dirty="0"/>
              <a:t>The game will give </a:t>
            </a:r>
            <a:r>
              <a:rPr lang="en-US" sz="1600" dirty="0" smtClean="0"/>
              <a:t>the players, </a:t>
            </a:r>
            <a:r>
              <a:rPr lang="en-US" sz="1600" dirty="0"/>
              <a:t>an opportunity to use their knack in terms of how many and which army units to deploy at appropriate </a:t>
            </a:r>
            <a:r>
              <a:rPr lang="en-US" sz="1600" dirty="0" smtClean="0"/>
              <a:t>fronts. </a:t>
            </a:r>
          </a:p>
          <a:p>
            <a:pPr marL="760258" lvl="1" indent="-316774" defTabSz="886968">
              <a:spcBef>
                <a:spcPts val="500"/>
              </a:spcBef>
              <a:buClr>
                <a:srgbClr val="99CCCC"/>
              </a:buClr>
              <a:defRPr sz="1800"/>
            </a:pPr>
            <a:r>
              <a:rPr lang="en-US" sz="1600" dirty="0"/>
              <a:t>During a conquest, a user may wish to use his current holding and engage in trade with other players in order to enhance his position in terms of army units and manpower. The winner of the conquest acquires the holdings of the opponent, thereby, increasing </a:t>
            </a:r>
            <a:r>
              <a:rPr lang="en-US" sz="1600" dirty="0" smtClean="0"/>
              <a:t>his/her </a:t>
            </a:r>
            <a:r>
              <a:rPr lang="en-US" sz="1600" dirty="0"/>
              <a:t>worth in the </a:t>
            </a:r>
            <a:r>
              <a:rPr lang="en-US" sz="1600" dirty="0" smtClean="0"/>
              <a:t>game.</a:t>
            </a:r>
            <a:endParaRPr lang="en-US" sz="16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khil\Desktop\visio\Drawing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2637"/>
            <a:ext cx="7543800" cy="628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46535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0" y="301624"/>
            <a:ext cx="8683625"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200" i="1" dirty="0">
                <a:solidFill>
                  <a:schemeClr val="accent6">
                    <a:lumMod val="75000"/>
                  </a:schemeClr>
                </a:solidFill>
              </a:rPr>
              <a:t>Scenarios: </a:t>
            </a:r>
            <a:r>
              <a:rPr lang="en-US" sz="3200" i="1" dirty="0" smtClean="0">
                <a:solidFill>
                  <a:schemeClr val="accent6">
                    <a:lumMod val="75000"/>
                  </a:schemeClr>
                </a:solidFill>
              </a:rPr>
              <a:t>Multiple Players Create Pacts</a:t>
            </a:r>
            <a:endParaRPr sz="3200" i="1" dirty="0">
              <a:solidFill>
                <a:srgbClr val="006666"/>
              </a:solidFill>
            </a:endParaRPr>
          </a:p>
        </p:txBody>
      </p:sp>
      <p:sp>
        <p:nvSpPr>
          <p:cNvPr id="51" name="Shape 51"/>
          <p:cNvSpPr>
            <a:spLocks noGrp="1"/>
          </p:cNvSpPr>
          <p:nvPr>
            <p:ph type="body" idx="4294967295"/>
          </p:nvPr>
        </p:nvSpPr>
        <p:spPr>
          <a:xfrm>
            <a:off x="1370012" y="1827212"/>
            <a:ext cx="6707188"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384048" indent="-384048">
              <a:defRPr sz="2800"/>
            </a:lvl1pPr>
          </a:lstStyle>
          <a:p>
            <a:pPr marL="760258" lvl="1" indent="-316774" defTabSz="886968">
              <a:spcBef>
                <a:spcPts val="500"/>
              </a:spcBef>
              <a:buClr>
                <a:srgbClr val="99CCCC"/>
              </a:buClr>
              <a:defRPr sz="1800"/>
            </a:pPr>
            <a:r>
              <a:rPr lang="en-US" sz="2000" dirty="0" smtClean="0"/>
              <a:t>During the gameplay, the players may </a:t>
            </a:r>
            <a:r>
              <a:rPr lang="en-US" sz="2000" dirty="0"/>
              <a:t>decide to </a:t>
            </a:r>
            <a:r>
              <a:rPr lang="en-US" sz="2000" dirty="0" smtClean="0"/>
              <a:t>make pact and </a:t>
            </a:r>
            <a:r>
              <a:rPr lang="en-US" sz="2000" dirty="0"/>
              <a:t>use their collective holding from here on to build new cites, buildings, army units or involve in trade collectively with other </a:t>
            </a:r>
            <a:r>
              <a:rPr lang="en-US" sz="2000" dirty="0" smtClean="0"/>
              <a:t>players.</a:t>
            </a:r>
          </a:p>
          <a:p>
            <a:pPr marL="760258" lvl="1" indent="-316774" defTabSz="886968">
              <a:spcBef>
                <a:spcPts val="500"/>
              </a:spcBef>
              <a:buClr>
                <a:srgbClr val="99CCCC"/>
              </a:buClr>
              <a:defRPr sz="1800"/>
            </a:pPr>
            <a:r>
              <a:rPr lang="en-US" sz="2000" dirty="0"/>
              <a:t>They may also strategically plan to attack other players and engage in  conquests with them. From there on, the players may continue to play the game collectively, collaborating in each of their strategic decisions and putting their collective worth to improve their standing the game </a:t>
            </a:r>
          </a:p>
          <a:p>
            <a:pPr marL="760258" lvl="1" indent="-316774" defTabSz="886968">
              <a:spcBef>
                <a:spcPts val="500"/>
              </a:spcBef>
              <a:buClr>
                <a:srgbClr val="99CCCC"/>
              </a:buClr>
              <a:defRPr sz="1800"/>
            </a:pPr>
            <a:endParaRPr lang="en-US" sz="2000" dirty="0"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khil\Desktop\visio\Drawing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620000"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4310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0" y="301624"/>
            <a:ext cx="8683625"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200" i="1" dirty="0">
                <a:solidFill>
                  <a:schemeClr val="accent6">
                    <a:lumMod val="75000"/>
                  </a:schemeClr>
                </a:solidFill>
              </a:rPr>
              <a:t>Scenarios: </a:t>
            </a:r>
            <a:r>
              <a:rPr lang="en-US" sz="3200" i="1" dirty="0" smtClean="0">
                <a:solidFill>
                  <a:schemeClr val="accent6">
                    <a:lumMod val="75000"/>
                  </a:schemeClr>
                </a:solidFill>
              </a:rPr>
              <a:t>End Game</a:t>
            </a:r>
            <a:endParaRPr sz="3200" i="1" dirty="0">
              <a:solidFill>
                <a:srgbClr val="006666"/>
              </a:solidFill>
            </a:endParaRPr>
          </a:p>
        </p:txBody>
      </p:sp>
      <p:sp>
        <p:nvSpPr>
          <p:cNvPr id="55" name="Shape 55"/>
          <p:cNvSpPr>
            <a:spLocks noGrp="1"/>
          </p:cNvSpPr>
          <p:nvPr>
            <p:ph type="body" idx="4294967295"/>
          </p:nvPr>
        </p:nvSpPr>
        <p:spPr>
          <a:xfrm>
            <a:off x="1370012" y="1827212"/>
            <a:ext cx="6554788"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384048" indent="-384048">
              <a:defRPr sz="2800"/>
            </a:lvl1pPr>
          </a:lstStyle>
          <a:p>
            <a:pPr marL="0" lvl="0" indent="0" defTabSz="886968">
              <a:buNone/>
              <a:defRPr sz="1800"/>
            </a:pPr>
            <a:endParaRPr lang="en-US" sz="2400" dirty="0"/>
          </a:p>
          <a:p>
            <a:pPr marL="760258" lvl="1" indent="-316774" defTabSz="886968">
              <a:spcBef>
                <a:spcPts val="500"/>
              </a:spcBef>
              <a:buClr>
                <a:srgbClr val="99CCCC"/>
              </a:buClr>
              <a:defRPr sz="1800"/>
            </a:pPr>
            <a:r>
              <a:rPr lang="en-US" sz="2000" dirty="0"/>
              <a:t>Rob and John can continue playing the game till there are no more opponents or no more lands, goods, army units left to trade or </a:t>
            </a:r>
            <a:r>
              <a:rPr lang="en-US" sz="2000" dirty="0" smtClean="0"/>
              <a:t>conquer.</a:t>
            </a:r>
            <a:endParaRPr lang="en-US" sz="2000" dirty="0"/>
          </a:p>
          <a:p>
            <a:pPr marL="760258" lvl="1" indent="-316774" defTabSz="886968">
              <a:spcBef>
                <a:spcPts val="500"/>
              </a:spcBef>
              <a:buClr>
                <a:srgbClr val="99CCCC"/>
              </a:buClr>
              <a:defRPr sz="1800"/>
            </a:pPr>
            <a:endParaRPr lang="en-US" sz="20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khil\Desktop\visio\Drawing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199"/>
            <a:ext cx="74676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4232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ctr"/>
          </a:lstStyle>
          <a:p>
            <a:pPr lvl="0" algn="r">
              <a:defRPr sz="1800">
                <a:solidFill>
                  <a:srgbClr val="000000"/>
                </a:solidFill>
              </a:defRPr>
            </a:pPr>
            <a:r>
              <a:rPr lang="en-US" sz="3600" i="1" dirty="0" smtClean="0">
                <a:solidFill>
                  <a:srgbClr val="006666"/>
                </a:solidFill>
              </a:rPr>
              <a:t>Features: Time Limit and Day</a:t>
            </a:r>
            <a:endParaRPr sz="3600" i="1" dirty="0">
              <a:solidFill>
                <a:srgbClr val="006666"/>
              </a:solidFill>
            </a:endParaRPr>
          </a:p>
        </p:txBody>
      </p:sp>
      <p:sp>
        <p:nvSpPr>
          <p:cNvPr id="59" name="Shape 59"/>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r>
              <a:rPr lang="en-GB" sz="2000" i="1" dirty="0"/>
              <a:t>Time </a:t>
            </a:r>
            <a:r>
              <a:rPr lang="en-GB" sz="2000" i="1" dirty="0" smtClean="0"/>
              <a:t>limit</a:t>
            </a:r>
            <a:r>
              <a:rPr lang="en-US" sz="2000" dirty="0" smtClean="0"/>
              <a:t>:</a:t>
            </a:r>
            <a:r>
              <a:rPr lang="en-GB" sz="2000" dirty="0" smtClean="0"/>
              <a:t>The </a:t>
            </a:r>
            <a:r>
              <a:rPr lang="en-GB" sz="2000" dirty="0"/>
              <a:t>game is a turn based game. We added a 5 minute time limit onto the game turns. After this amount of time the turn is said to be ended. Meaning that the player is unavailable to make any moves and it switches to the next </a:t>
            </a:r>
            <a:r>
              <a:rPr lang="en-GB" sz="2000" dirty="0" smtClean="0"/>
              <a:t>player. When </a:t>
            </a:r>
            <a:r>
              <a:rPr lang="en-GB" sz="2000" dirty="0"/>
              <a:t>it returns to this player again they receive more money and are able to move all units again.</a:t>
            </a:r>
            <a:endParaRPr lang="en-US" sz="2000" dirty="0"/>
          </a:p>
          <a:p>
            <a:pPr lvl="0"/>
            <a:r>
              <a:rPr lang="en-GB" sz="2000" i="1" dirty="0" smtClean="0"/>
              <a:t>Day</a:t>
            </a:r>
            <a:r>
              <a:rPr lang="en-US" sz="2000" dirty="0" smtClean="0"/>
              <a:t>:</a:t>
            </a:r>
            <a:r>
              <a:rPr lang="en-GB" sz="2000" dirty="0" smtClean="0"/>
              <a:t>This </a:t>
            </a:r>
            <a:r>
              <a:rPr lang="en-GB" sz="2000" dirty="0"/>
              <a:t>is to add some competitive spirit into single player games. The number increments after 1 full day has taken player. A day has taken place when all players have clicked the end turn button once</a:t>
            </a:r>
            <a:r>
              <a:rPr lang="en-GB" sz="2000" dirty="0" smtClean="0"/>
              <a:t>.</a:t>
            </a:r>
            <a:endParaRPr lang="en-US" sz="20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r"/>
          </a:lstStyle>
          <a:p>
            <a:pPr lvl="0">
              <a:defRPr sz="1800">
                <a:solidFill>
                  <a:srgbClr val="000000"/>
                </a:solidFill>
              </a:defRPr>
            </a:pPr>
            <a:r>
              <a:rPr lang="en-US" sz="3600" i="1" dirty="0" smtClean="0">
                <a:solidFill>
                  <a:srgbClr val="006666"/>
                </a:solidFill>
              </a:rPr>
              <a:t>Features: Player Money, Current Player and Team Color</a:t>
            </a:r>
            <a:endParaRPr sz="3600" i="1" dirty="0">
              <a:solidFill>
                <a:srgbClr val="006666"/>
              </a:solidFill>
            </a:endParaRPr>
          </a:p>
        </p:txBody>
      </p:sp>
      <p:sp>
        <p:nvSpPr>
          <p:cNvPr id="62" name="Shape 62"/>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r>
              <a:rPr lang="en-GB" sz="2000" i="1" dirty="0"/>
              <a:t>Player </a:t>
            </a:r>
            <a:r>
              <a:rPr lang="en-GB" sz="2000" i="1" dirty="0" smtClean="0"/>
              <a:t>Money</a:t>
            </a:r>
            <a:r>
              <a:rPr lang="en-US" sz="2000" dirty="0" smtClean="0"/>
              <a:t>:</a:t>
            </a:r>
            <a:r>
              <a:rPr lang="en-GB" sz="2000" dirty="0" smtClean="0"/>
              <a:t>Player </a:t>
            </a:r>
            <a:r>
              <a:rPr lang="en-GB" sz="2000" dirty="0"/>
              <a:t>money is how much you have to build new units and buildings. You gain more money from a) killing an opponent's unit b) killing an opponent’s unit c) when it’s next your turn</a:t>
            </a:r>
            <a:r>
              <a:rPr lang="en-GB" sz="2000" dirty="0" smtClean="0"/>
              <a:t>.</a:t>
            </a:r>
          </a:p>
          <a:p>
            <a:pPr lvl="0"/>
            <a:r>
              <a:rPr lang="en-GB" sz="2000" i="1" dirty="0"/>
              <a:t>Current </a:t>
            </a:r>
            <a:r>
              <a:rPr lang="en-GB" sz="2000" i="1" dirty="0" smtClean="0"/>
              <a:t>Player</a:t>
            </a:r>
            <a:r>
              <a:rPr lang="en-US" sz="2000" dirty="0" smtClean="0"/>
              <a:t>:</a:t>
            </a:r>
            <a:r>
              <a:rPr lang="en-GB" sz="2000" dirty="0" smtClean="0"/>
              <a:t>This </a:t>
            </a:r>
            <a:r>
              <a:rPr lang="en-GB" sz="2000" dirty="0"/>
              <a:t>just lists who’s currently playing the game. This is also shown in the team colour. When on a network game or with UI players this will switch to show it’s currently their move</a:t>
            </a:r>
            <a:r>
              <a:rPr lang="en-GB" sz="2000" dirty="0" smtClean="0"/>
              <a:t>.</a:t>
            </a:r>
          </a:p>
          <a:p>
            <a:pPr lvl="0"/>
            <a:r>
              <a:rPr lang="en-GB" sz="2000" i="1" dirty="0"/>
              <a:t>Team </a:t>
            </a:r>
            <a:r>
              <a:rPr lang="en-GB" sz="2000" i="1" dirty="0" smtClean="0"/>
              <a:t>Colour</a:t>
            </a:r>
            <a:r>
              <a:rPr lang="en-US" sz="2000" dirty="0" smtClean="0"/>
              <a:t>:</a:t>
            </a:r>
            <a:r>
              <a:rPr lang="en-GB" sz="2000" dirty="0" smtClean="0"/>
              <a:t>This </a:t>
            </a:r>
            <a:r>
              <a:rPr lang="en-GB" sz="2000" dirty="0"/>
              <a:t>is a quick reference so you remember who your team colour is. You can only move or edit your own team units and buildings.</a:t>
            </a:r>
            <a:endParaRPr lang="en-US" sz="2000" dirty="0"/>
          </a:p>
          <a:p>
            <a:pPr lvl="0"/>
            <a:endParaRPr lang="en-US" sz="2000" dirty="0"/>
          </a:p>
          <a:p>
            <a:pPr lvl="0"/>
            <a:endParaRPr lang="en-US" sz="2000"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600" i="1" dirty="0" smtClean="0">
                <a:solidFill>
                  <a:srgbClr val="006666"/>
                </a:solidFill>
              </a:rPr>
              <a:t>Artificial Intelligence</a:t>
            </a:r>
            <a:endParaRPr sz="3600" i="1" dirty="0">
              <a:solidFill>
                <a:srgbClr val="006666"/>
              </a:solidFill>
            </a:endParaRPr>
          </a:p>
        </p:txBody>
      </p:sp>
      <p:sp>
        <p:nvSpPr>
          <p:cNvPr id="65" name="Shape 65"/>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defRPr sz="1800"/>
            </a:pPr>
            <a:r>
              <a:rPr lang="en-GB" sz="2000" dirty="0"/>
              <a:t>There are three main objectives that that AI attempts to do when it is its turn to play these are to maintain buildings, recruit units and attack enemies. </a:t>
            </a:r>
            <a:endParaRPr lang="en-GB" sz="2000" dirty="0" smtClean="0"/>
          </a:p>
          <a:p>
            <a:pPr>
              <a:defRPr sz="1800"/>
            </a:pPr>
            <a:r>
              <a:rPr lang="en-GB" sz="2000" dirty="0" smtClean="0"/>
              <a:t>This </a:t>
            </a:r>
            <a:r>
              <a:rPr lang="en-GB" sz="2000" dirty="0"/>
              <a:t>is the order in which the AI prioritizes its actions, maintaining buildings is top priority because buildings are required to train units and thus maintain an army. Secondary priority goes to unit recruitment so that the AI is always spending money on troops and finally attacking is done last</a:t>
            </a:r>
            <a:r>
              <a:rPr lang="en-GB" sz="2000" dirty="0" smtClean="0"/>
              <a:t>.</a:t>
            </a:r>
          </a:p>
          <a:p>
            <a:pPr>
              <a:defRPr sz="1800"/>
            </a:pPr>
            <a:endParaRPr lang="en-US" sz="2000" dirty="0"/>
          </a:p>
          <a:p>
            <a:pPr lvl="0">
              <a:defRPr sz="1800"/>
            </a:pPr>
            <a:endParaRPr sz="20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sz="3200" dirty="0">
                <a:solidFill>
                  <a:srgbClr val="006666"/>
                </a:solidFill>
              </a:rPr>
              <a:t>Product Overview</a:t>
            </a:r>
            <a:br>
              <a:rPr sz="3200" dirty="0">
                <a:solidFill>
                  <a:srgbClr val="006666"/>
                </a:solidFill>
              </a:rPr>
            </a:br>
            <a:r>
              <a:rPr sz="3200" dirty="0">
                <a:solidFill>
                  <a:srgbClr val="006666"/>
                </a:solidFill>
              </a:rPr>
              <a:t> </a:t>
            </a:r>
            <a:r>
              <a:rPr sz="3200" i="1" dirty="0">
                <a:solidFill>
                  <a:srgbClr val="006666"/>
                </a:solidFill>
              </a:rPr>
              <a:t>The problem it addresses</a:t>
            </a:r>
            <a:r>
              <a:rPr sz="3200" dirty="0">
                <a:solidFill>
                  <a:srgbClr val="006666"/>
                </a:solidFill>
              </a:rPr>
              <a:t> </a:t>
            </a:r>
          </a:p>
        </p:txBody>
      </p:sp>
      <p:sp>
        <p:nvSpPr>
          <p:cNvPr id="22" name="Shape 22"/>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marL="226314" lvl="0" indent="-226314" defTabSz="603504">
              <a:spcBef>
                <a:spcPts val="400"/>
              </a:spcBef>
              <a:defRPr sz="1800"/>
            </a:pPr>
            <a:r>
              <a:rPr sz="2000" dirty="0"/>
              <a:t>The Rise of Civilization, is a turn based strategy game</a:t>
            </a:r>
            <a:r>
              <a:rPr sz="2000" dirty="0" smtClean="0"/>
              <a:t>,</a:t>
            </a:r>
            <a:r>
              <a:rPr lang="en-US" sz="2000" dirty="0" smtClean="0"/>
              <a:t> </a:t>
            </a:r>
            <a:r>
              <a:rPr sz="2000" dirty="0" smtClean="0"/>
              <a:t>wherein </a:t>
            </a:r>
            <a:r>
              <a:rPr sz="2000" dirty="0"/>
              <a:t>the player has an option to play either against an AI or against other players on your local area network.</a:t>
            </a:r>
          </a:p>
          <a:p>
            <a:pPr marL="226314" lvl="0" indent="-226314" defTabSz="603504">
              <a:spcBef>
                <a:spcPts val="400"/>
              </a:spcBef>
              <a:defRPr sz="1800"/>
            </a:pPr>
            <a:r>
              <a:rPr sz="2000" dirty="0"/>
              <a:t>The game </a:t>
            </a:r>
            <a:r>
              <a:rPr sz="2000" dirty="0" smtClean="0"/>
              <a:t>requires </a:t>
            </a:r>
            <a:r>
              <a:rPr sz="2000" dirty="0"/>
              <a:t>players to build a base where they build their buildings and units and eventually defeat all of the other players that are not in their team.</a:t>
            </a:r>
          </a:p>
          <a:p>
            <a:pPr marL="226314" lvl="0" indent="-226314" defTabSz="603504">
              <a:spcBef>
                <a:spcPts val="400"/>
              </a:spcBef>
              <a:defRPr sz="1800"/>
            </a:pPr>
            <a:r>
              <a:rPr sz="2000" dirty="0"/>
              <a:t>The situation that triggered the development effort of the project is that in today’s world, where we are surrounded by technology</a:t>
            </a:r>
            <a:r>
              <a:rPr sz="2000" dirty="0" smtClean="0"/>
              <a:t>,</a:t>
            </a:r>
            <a:r>
              <a:rPr lang="en-US" sz="2000" dirty="0" smtClean="0"/>
              <a:t> </a:t>
            </a:r>
            <a:r>
              <a:rPr sz="2000" dirty="0" smtClean="0"/>
              <a:t>students </a:t>
            </a:r>
            <a:r>
              <a:rPr sz="2000" dirty="0"/>
              <a:t>have lost the ability to think abstractly or logically.</a:t>
            </a:r>
          </a:p>
          <a:p>
            <a:pPr marL="226314" lvl="0" indent="-226314" defTabSz="603504">
              <a:spcBef>
                <a:spcPts val="400"/>
              </a:spcBef>
              <a:defRPr sz="1800"/>
            </a:pPr>
            <a:r>
              <a:rPr sz="2000" dirty="0"/>
              <a:t>This, in-turn</a:t>
            </a:r>
            <a:r>
              <a:rPr sz="2000" dirty="0" smtClean="0"/>
              <a:t>,</a:t>
            </a:r>
            <a:r>
              <a:rPr lang="en-US" sz="2000" dirty="0" smtClean="0"/>
              <a:t> </a:t>
            </a:r>
            <a:r>
              <a:rPr sz="2000" dirty="0" smtClean="0"/>
              <a:t>is </a:t>
            </a:r>
            <a:r>
              <a:rPr sz="2000" dirty="0"/>
              <a:t>impacting their ability of problem solving and abstract thinking. </a:t>
            </a:r>
          </a:p>
        </p:txBody>
      </p:sp>
      <p:sp>
        <p:nvSpPr>
          <p:cNvPr id="23" name="Shape 23"/>
          <p:cNvSpPr/>
          <p:nvPr/>
        </p:nvSpPr>
        <p:spPr>
          <a:xfrm>
            <a:off x="7392505" y="6126479"/>
            <a:ext cx="945987"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t>Contd..</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sz="3200">
                <a:solidFill>
                  <a:srgbClr val="006666"/>
                </a:solidFill>
              </a:rPr>
              <a:t>Product Overview</a:t>
            </a:r>
            <a:br>
              <a:rPr sz="3200">
                <a:solidFill>
                  <a:srgbClr val="006666"/>
                </a:solidFill>
              </a:rPr>
            </a:br>
            <a:r>
              <a:rPr sz="3200">
                <a:solidFill>
                  <a:srgbClr val="006666"/>
                </a:solidFill>
              </a:rPr>
              <a:t> </a:t>
            </a:r>
            <a:r>
              <a:rPr sz="3200" i="1">
                <a:solidFill>
                  <a:srgbClr val="006666"/>
                </a:solidFill>
              </a:rPr>
              <a:t>The problem it addresses</a:t>
            </a:r>
            <a:r>
              <a:rPr sz="3200">
                <a:solidFill>
                  <a:srgbClr val="006666"/>
                </a:solidFill>
              </a:rPr>
              <a:t> </a:t>
            </a:r>
          </a:p>
        </p:txBody>
      </p:sp>
      <p:sp>
        <p:nvSpPr>
          <p:cNvPr id="26" name="Shape 26"/>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defRPr sz="1800"/>
            </a:pPr>
            <a:r>
              <a:rPr sz="2000" dirty="0"/>
              <a:t>Currently there are many desktop based and web based historical games based on similar themes of building civilizations but they are not modeled around real historical facts</a:t>
            </a:r>
            <a:r>
              <a:rPr sz="2000" dirty="0" smtClean="0"/>
              <a:t>.</a:t>
            </a:r>
            <a:r>
              <a:rPr lang="en-US" sz="2000" dirty="0" smtClean="0"/>
              <a:t> This game also introduces a “Student Mode” which allows students to re-create real history through many different eras. This game also allows players to play in groups within empires.</a:t>
            </a:r>
            <a:endParaRPr sz="2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sz="3600" dirty="0">
                <a:solidFill>
                  <a:srgbClr val="006666"/>
                </a:solidFill>
              </a:rPr>
              <a:t>W</a:t>
            </a:r>
            <a:r>
              <a:rPr sz="3200" i="1" dirty="0">
                <a:solidFill>
                  <a:srgbClr val="006666"/>
                </a:solidFill>
              </a:rPr>
              <a:t>hy our product is needed?</a:t>
            </a:r>
          </a:p>
        </p:txBody>
      </p:sp>
      <p:sp>
        <p:nvSpPr>
          <p:cNvPr id="29" name="Shape 29"/>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84606" lvl="0" indent="-284606" defTabSz="758951">
              <a:spcBef>
                <a:spcPts val="500"/>
              </a:spcBef>
              <a:defRPr sz="1800"/>
            </a:pPr>
            <a:r>
              <a:rPr sz="2000" dirty="0"/>
              <a:t>Rise of Civilizations will provide the </a:t>
            </a:r>
            <a:r>
              <a:rPr lang="en-US" sz="2000" dirty="0" smtClean="0"/>
              <a:t>students</a:t>
            </a:r>
            <a:r>
              <a:rPr sz="2000" dirty="0" smtClean="0"/>
              <a:t> </a:t>
            </a:r>
            <a:r>
              <a:rPr sz="2000" dirty="0"/>
              <a:t>with a platform to apply strategies in guiding troops, conquering territories, performing trade and managing resources, which will, in process, enhance their cognitive power.</a:t>
            </a:r>
          </a:p>
          <a:p>
            <a:pPr marL="284606" lvl="0" indent="-284606" defTabSz="758951">
              <a:spcBef>
                <a:spcPts val="500"/>
              </a:spcBef>
              <a:defRPr sz="1800"/>
            </a:pPr>
            <a:r>
              <a:rPr sz="2000" dirty="0"/>
              <a:t>It will provide an opportunity to people to apply strategies and conceptualize things.</a:t>
            </a:r>
          </a:p>
          <a:p>
            <a:pPr marL="284606" lvl="0" indent="-284606" defTabSz="758951">
              <a:spcBef>
                <a:spcPts val="500"/>
              </a:spcBef>
              <a:defRPr sz="1800"/>
            </a:pPr>
            <a:r>
              <a:rPr sz="2000" dirty="0"/>
              <a:t>It will involve substantial and well defined planning</a:t>
            </a:r>
            <a:r>
              <a:rPr sz="2000" dirty="0" smtClean="0"/>
              <a:t>,</a:t>
            </a:r>
            <a:r>
              <a:rPr lang="en-US" sz="2000" dirty="0" smtClean="0"/>
              <a:t> </a:t>
            </a:r>
            <a:r>
              <a:rPr sz="2000" dirty="0" smtClean="0"/>
              <a:t>together </a:t>
            </a:r>
            <a:r>
              <a:rPr sz="2000" dirty="0"/>
              <a:t>with right actions which will lead to the strategy’s success. </a:t>
            </a:r>
          </a:p>
        </p:txBody>
      </p:sp>
      <p:sp>
        <p:nvSpPr>
          <p:cNvPr id="30" name="Shape 30"/>
          <p:cNvSpPr/>
          <p:nvPr/>
        </p:nvSpPr>
        <p:spPr>
          <a:xfrm>
            <a:off x="7303605" y="5948679"/>
            <a:ext cx="945987"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t>Contd..</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sz="3600" dirty="0">
                <a:solidFill>
                  <a:srgbClr val="006666"/>
                </a:solidFill>
              </a:rPr>
              <a:t>W</a:t>
            </a:r>
            <a:r>
              <a:rPr sz="3200" i="1" dirty="0">
                <a:solidFill>
                  <a:srgbClr val="006666"/>
                </a:solidFill>
              </a:rPr>
              <a:t>hy our product is needed?</a:t>
            </a:r>
          </a:p>
        </p:txBody>
      </p:sp>
      <p:sp>
        <p:nvSpPr>
          <p:cNvPr id="33" name="Shape 33"/>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70890" lvl="0" indent="-270890" defTabSz="722376">
              <a:spcBef>
                <a:spcPts val="500"/>
              </a:spcBef>
              <a:defRPr sz="1800"/>
            </a:pPr>
            <a:r>
              <a:rPr sz="2000" dirty="0"/>
              <a:t>The Rise of Civilizations will have game scenarios modeled around real historical facts which includes land, army units, virtual currency and goods associated with that civilization and time period.</a:t>
            </a:r>
          </a:p>
          <a:p>
            <a:pPr marL="270890" lvl="0" indent="-270890" defTabSz="722376">
              <a:spcBef>
                <a:spcPts val="500"/>
              </a:spcBef>
              <a:defRPr sz="1800"/>
            </a:pPr>
            <a:r>
              <a:rPr sz="2000" dirty="0"/>
              <a:t>The game will serve as a great platform for the user to learn about different civilizations and time periods and have fun at the same time.</a:t>
            </a:r>
          </a:p>
          <a:p>
            <a:pPr marL="270890" lvl="0" indent="-270890" defTabSz="722376">
              <a:spcBef>
                <a:spcPts val="500"/>
              </a:spcBef>
              <a:defRPr sz="1800"/>
            </a:pPr>
            <a:r>
              <a:rPr sz="2000" dirty="0"/>
              <a:t>It will keep the people engaged and engrossed and free from boredom.</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1370012" y="301624"/>
            <a:ext cx="7313613"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r"/>
          </a:lstStyle>
          <a:p>
            <a:pPr lvl="0">
              <a:defRPr sz="1800">
                <a:solidFill>
                  <a:srgbClr val="000000"/>
                </a:solidFill>
              </a:defRPr>
            </a:pPr>
            <a:r>
              <a:rPr sz="3600" i="1" dirty="0">
                <a:solidFill>
                  <a:srgbClr val="006666"/>
                </a:solidFill>
              </a:rPr>
              <a:t>Who is our audience?</a:t>
            </a:r>
          </a:p>
        </p:txBody>
      </p:sp>
      <p:sp>
        <p:nvSpPr>
          <p:cNvPr id="36" name="Shape 36"/>
          <p:cNvSpPr>
            <a:spLocks noGrp="1"/>
          </p:cNvSpPr>
          <p:nvPr>
            <p:ph type="body" idx="4294967295"/>
          </p:nvPr>
        </p:nvSpPr>
        <p:spPr>
          <a:xfrm>
            <a:off x="1370012" y="1827212"/>
            <a:ext cx="7313613"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50317" lvl="0" indent="-250317" defTabSz="667512">
              <a:spcBef>
                <a:spcPts val="500"/>
              </a:spcBef>
              <a:defRPr sz="1800"/>
            </a:pPr>
            <a:r>
              <a:rPr sz="2000" dirty="0"/>
              <a:t>People in the age group 10+ who like playing strategy games.</a:t>
            </a:r>
          </a:p>
          <a:p>
            <a:pPr marL="250317" lvl="0" indent="-250317" defTabSz="667512">
              <a:spcBef>
                <a:spcPts val="500"/>
              </a:spcBef>
              <a:defRPr sz="1800"/>
            </a:pPr>
            <a:r>
              <a:rPr sz="2000" dirty="0"/>
              <a:t>A key tenet of the game </a:t>
            </a:r>
            <a:r>
              <a:rPr sz="2000" dirty="0" smtClean="0"/>
              <a:t>is</a:t>
            </a:r>
            <a:r>
              <a:rPr lang="en-US" sz="2000" dirty="0" smtClean="0"/>
              <a:t> that it</a:t>
            </a:r>
            <a:r>
              <a:rPr sz="2000" dirty="0" smtClean="0"/>
              <a:t> </a:t>
            </a:r>
            <a:r>
              <a:rPr sz="2000" dirty="0"/>
              <a:t>can potentially motivate students to learning by making learning fun.</a:t>
            </a:r>
          </a:p>
          <a:p>
            <a:pPr marL="250317" lvl="0" indent="-250317" defTabSz="667512">
              <a:spcBef>
                <a:spcPts val="500"/>
              </a:spcBef>
              <a:defRPr sz="1800"/>
            </a:pPr>
            <a:r>
              <a:rPr sz="2000" dirty="0"/>
              <a:t>This will be an effective tool in preparing people to better plan their future and to take critical decisions.</a:t>
            </a:r>
          </a:p>
          <a:p>
            <a:pPr marL="250317" lvl="0" indent="-250317" defTabSz="667512">
              <a:spcBef>
                <a:spcPts val="500"/>
              </a:spcBef>
              <a:defRPr sz="1800"/>
            </a:pPr>
            <a:r>
              <a:rPr sz="2000" dirty="0"/>
              <a:t>The students will be able to appreciate the geography in historical development, the impact of trade and economics, resource availability and expenditure.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0" y="301624"/>
            <a:ext cx="8683625"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200" i="1" dirty="0" smtClean="0">
                <a:solidFill>
                  <a:srgbClr val="006666"/>
                </a:solidFill>
              </a:rPr>
              <a:t>Scenarios: Game Start</a:t>
            </a:r>
            <a:endParaRPr sz="3200" i="1" dirty="0">
              <a:solidFill>
                <a:srgbClr val="006666"/>
              </a:solidFill>
            </a:endParaRPr>
          </a:p>
        </p:txBody>
      </p:sp>
      <p:sp>
        <p:nvSpPr>
          <p:cNvPr id="39" name="Shape 39"/>
          <p:cNvSpPr>
            <a:spLocks noGrp="1"/>
          </p:cNvSpPr>
          <p:nvPr>
            <p:ph type="body" idx="4294967295"/>
          </p:nvPr>
        </p:nvSpPr>
        <p:spPr>
          <a:xfrm>
            <a:off x="1370012" y="1827212"/>
            <a:ext cx="6783388"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marL="760258" lvl="1" indent="-316774" defTabSz="886968">
              <a:spcBef>
                <a:spcPts val="500"/>
              </a:spcBef>
              <a:buClr>
                <a:srgbClr val="99CCCC"/>
              </a:buClr>
              <a:defRPr sz="1800"/>
            </a:pPr>
            <a:r>
              <a:rPr lang="en-US" sz="1800" dirty="0" smtClean="0"/>
              <a:t>A new user is </a:t>
            </a:r>
            <a:r>
              <a:rPr lang="en-US" sz="1800" dirty="0"/>
              <a:t>given the option to select the time period and civilization in which he would like to begin his </a:t>
            </a:r>
            <a:r>
              <a:rPr lang="en-US" sz="1800" dirty="0" smtClean="0"/>
              <a:t>gameplay.</a:t>
            </a:r>
          </a:p>
          <a:p>
            <a:pPr marL="760258" lvl="1" indent="-316774" defTabSz="886968">
              <a:spcBef>
                <a:spcPts val="500"/>
              </a:spcBef>
              <a:buClr>
                <a:srgbClr val="99CCCC"/>
              </a:buClr>
              <a:defRPr sz="1800"/>
            </a:pPr>
            <a:r>
              <a:rPr lang="en-US" sz="1800" dirty="0" smtClean="0"/>
              <a:t>In addition, player has an option to add his real-world colleagues as “game-advisors”, so they could play against a common enemy and help him(the player) to rule the civilization.</a:t>
            </a:r>
            <a:endParaRPr sz="1800" dirty="0" smtClean="0"/>
          </a:p>
          <a:p>
            <a:pPr marL="760258" lvl="1" indent="-316774" defTabSz="886968">
              <a:spcBef>
                <a:spcPts val="500"/>
              </a:spcBef>
              <a:buClr>
                <a:srgbClr val="99CCCC"/>
              </a:buClr>
              <a:defRPr sz="1800"/>
            </a:pPr>
            <a:r>
              <a:rPr lang="en-US" sz="1800" dirty="0" smtClean="0"/>
              <a:t>For a returning user, the </a:t>
            </a:r>
            <a:r>
              <a:rPr lang="en-US" sz="1800" dirty="0"/>
              <a:t>game retrieves </a:t>
            </a:r>
            <a:r>
              <a:rPr lang="en-US" sz="1800" dirty="0" smtClean="0"/>
              <a:t>the user’s </a:t>
            </a:r>
            <a:r>
              <a:rPr lang="en-US" sz="1800" dirty="0"/>
              <a:t>current holdings in the game and displays the virtual money, goods, land and army units that were owned by him at the end of his last game play. </a:t>
            </a:r>
            <a:endParaRPr lang="en-US" sz="1800" dirty="0" smtClean="0"/>
          </a:p>
          <a:p>
            <a:pPr marL="760258" lvl="1" indent="-316774" defTabSz="886968">
              <a:spcBef>
                <a:spcPts val="500"/>
              </a:spcBef>
              <a:buClr>
                <a:srgbClr val="99CCCC"/>
              </a:buClr>
              <a:defRPr sz="1800"/>
            </a:pPr>
            <a:r>
              <a:rPr lang="en-US" sz="1800" dirty="0"/>
              <a:t>On selecting the time period and civilization, the game will load with the look and feel specific to that time period and civilization and the user is assigned with some virtual money, land, goods and army units specific to that time period. </a:t>
            </a:r>
            <a:endParaRPr sz="18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khil\Desktop\visio\Draw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533400"/>
            <a:ext cx="751046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65723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idx="4294967295"/>
          </p:nvPr>
        </p:nvSpPr>
        <p:spPr>
          <a:xfrm>
            <a:off x="0" y="301624"/>
            <a:ext cx="8683625" cy="11430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r">
              <a:defRPr sz="1800">
                <a:solidFill>
                  <a:srgbClr val="000000"/>
                </a:solidFill>
              </a:defRPr>
            </a:pPr>
            <a:r>
              <a:rPr lang="en-US" sz="3200" i="1" dirty="0">
                <a:solidFill>
                  <a:schemeClr val="accent6">
                    <a:lumMod val="75000"/>
                  </a:schemeClr>
                </a:solidFill>
              </a:rPr>
              <a:t>Scenarios: </a:t>
            </a:r>
            <a:r>
              <a:rPr lang="en-US" sz="3200" i="1" dirty="0" smtClean="0">
                <a:solidFill>
                  <a:schemeClr val="accent6">
                    <a:lumMod val="75000"/>
                  </a:schemeClr>
                </a:solidFill>
              </a:rPr>
              <a:t>Players Engage in Trade</a:t>
            </a:r>
            <a:endParaRPr sz="3200" dirty="0">
              <a:solidFill>
                <a:schemeClr val="accent6">
                  <a:lumMod val="75000"/>
                </a:schemeClr>
              </a:solidFill>
            </a:endParaRPr>
          </a:p>
        </p:txBody>
      </p:sp>
      <p:sp>
        <p:nvSpPr>
          <p:cNvPr id="43" name="Shape 43"/>
          <p:cNvSpPr>
            <a:spLocks noGrp="1"/>
          </p:cNvSpPr>
          <p:nvPr>
            <p:ph type="body" idx="4294967295"/>
          </p:nvPr>
        </p:nvSpPr>
        <p:spPr>
          <a:xfrm>
            <a:off x="1370012" y="1827212"/>
            <a:ext cx="6783388" cy="411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384048" indent="-384048">
              <a:defRPr sz="2800"/>
            </a:lvl1pPr>
          </a:lstStyle>
          <a:p>
            <a:pPr marL="760258" lvl="1" indent="-316774" defTabSz="886968">
              <a:spcBef>
                <a:spcPts val="500"/>
              </a:spcBef>
              <a:buClr>
                <a:srgbClr val="99CCCC"/>
              </a:buClr>
              <a:defRPr sz="1800"/>
            </a:pPr>
            <a:r>
              <a:rPr lang="en-US" sz="2000" dirty="0" smtClean="0"/>
              <a:t>After </a:t>
            </a:r>
            <a:r>
              <a:rPr lang="en-US" sz="2000" dirty="0"/>
              <a:t>beginning </a:t>
            </a:r>
            <a:r>
              <a:rPr lang="en-US" sz="2000" dirty="0" smtClean="0"/>
              <a:t>the game, players </a:t>
            </a:r>
            <a:r>
              <a:rPr lang="en-US" sz="2000" dirty="0"/>
              <a:t>may wish to engage in trade via the virtual market place </a:t>
            </a:r>
            <a:endParaRPr lang="en-US" sz="2000" dirty="0" smtClean="0"/>
          </a:p>
          <a:p>
            <a:pPr marL="760258" lvl="1" indent="-316774" defTabSz="886968">
              <a:spcBef>
                <a:spcPts val="500"/>
              </a:spcBef>
              <a:buClr>
                <a:srgbClr val="99CCCC"/>
              </a:buClr>
              <a:defRPr sz="1800"/>
            </a:pPr>
            <a:r>
              <a:rPr lang="en-US" sz="2000" dirty="0"/>
              <a:t>This gives the players an opportunity to strategically involve in trade with their opponents who help them build new buildings, cities, army units, expand their current holdings and hence improve their current standing in the game. </a:t>
            </a:r>
            <a:endParaRPr lang="en-US" sz="2000" dirty="0" smtClean="0"/>
          </a:p>
          <a:p>
            <a:pPr marL="0" lvl="0" indent="0">
              <a:buNone/>
              <a:defRPr sz="1800"/>
            </a:pPr>
            <a:endParaRPr sz="2000"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3CCCC"/>
      </a:accent1>
      <a:accent2>
        <a:srgbClr val="99CCCC"/>
      </a:accent2>
      <a:accent3>
        <a:srgbClr val="8F8F8F"/>
      </a:accent3>
      <a:accent4>
        <a:srgbClr val="707070"/>
      </a:accent4>
      <a:accent5>
        <a:srgbClr val="ADE0E0"/>
      </a:accent5>
      <a:accent6>
        <a:srgbClr val="8BB9B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CCCC"/>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3CCCC"/>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33CCCC"/>
      </a:accent1>
      <a:accent2>
        <a:srgbClr val="99CCCC"/>
      </a:accent2>
      <a:accent3>
        <a:srgbClr val="8F8F8F"/>
      </a:accent3>
      <a:accent4>
        <a:srgbClr val="707070"/>
      </a:accent4>
      <a:accent5>
        <a:srgbClr val="ADE0E0"/>
      </a:accent5>
      <a:accent6>
        <a:srgbClr val="8BB9B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CCCC"/>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3CCCC"/>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1252</Words>
  <Application>Microsoft Office PowerPoint</Application>
  <PresentationFormat>On-screen Show (4:3)</PresentationFormat>
  <Paragraphs>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vt:lpstr>
      <vt:lpstr>Development Project “Rise of Civilizations”</vt:lpstr>
      <vt:lpstr>Product Overview  The problem it addresses </vt:lpstr>
      <vt:lpstr>Product Overview  The problem it addresses </vt:lpstr>
      <vt:lpstr>Why our product is needed?</vt:lpstr>
      <vt:lpstr>Why our product is needed?</vt:lpstr>
      <vt:lpstr>Who is our audience?</vt:lpstr>
      <vt:lpstr>Scenarios: Game Start</vt:lpstr>
      <vt:lpstr>PowerPoint Presentation</vt:lpstr>
      <vt:lpstr>Scenarios: Players Engage in Trade</vt:lpstr>
      <vt:lpstr>PowerPoint Presentation</vt:lpstr>
      <vt:lpstr>Scenarios: Players Engage in Conquests</vt:lpstr>
      <vt:lpstr>PowerPoint Presentation</vt:lpstr>
      <vt:lpstr>Scenarios: Multiple Players Create Pacts</vt:lpstr>
      <vt:lpstr>PowerPoint Presentation</vt:lpstr>
      <vt:lpstr>Scenarios: End Game</vt:lpstr>
      <vt:lpstr>PowerPoint Presentation</vt:lpstr>
      <vt:lpstr>Features: Time Limit and Day</vt:lpstr>
      <vt:lpstr>Features: Player Money, Current Player and Team Color</vt:lpstr>
      <vt:lpstr>Artificial Intelligence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Project “Rise of Civilizations”</dc:title>
  <dc:creator>Akhil</dc:creator>
  <cp:lastModifiedBy>Akhil</cp:lastModifiedBy>
  <cp:revision>45</cp:revision>
  <dcterms:modified xsi:type="dcterms:W3CDTF">2015-09-29T04:41:32Z</dcterms:modified>
</cp:coreProperties>
</file>