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0/5000/3333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csum.photos/id/10/2500/1667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Brunswick Corporation</a:t>
            </a:r>
          </a:p>
          <a:p>
            <a:pPr>
              <a:defRPr sz="1400"/>
            </a:pPr>
            <a:r>
              <a:t>Grady-White Boats Inc</a:t>
            </a:r>
          </a:p>
          <a:p>
            <a:pPr>
              <a:defRPr sz="1400"/>
            </a:pPr>
            <a:r>
              <a:t>Groupe Beneteau</a:t>
            </a:r>
          </a:p>
          <a:p>
            <a:pPr>
              <a:defRPr sz="1400"/>
            </a:pPr>
            <a:r>
              <a:t>Malibu Boats Inc.</a:t>
            </a:r>
          </a:p>
          <a:p>
            <a:pPr>
              <a:defRPr sz="1400"/>
            </a:pPr>
            <a:r>
              <a:t>Marine Products Corporation</a:t>
            </a:r>
          </a:p>
          <a:p>
            <a:pPr>
              <a:defRPr sz="1400"/>
            </a:pPr>
            <a:r>
              <a:t>Sunseeker International</a:t>
            </a:r>
          </a:p>
          <a:p>
            <a:pPr>
              <a:defRPr sz="1400"/>
            </a:pPr>
            <a:r>
              <a:t>Yamaha Motor Co Ltd.</a:t>
            </a:r>
          </a:p>
          <a:p>
            <a:pPr>
              <a:defRPr sz="1400"/>
            </a:pPr>
            <a:r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Blackmagic Design Pty. Ltd.</a:t>
            </a:r>
          </a:p>
          <a:p>
            <a:pPr>
              <a:defRPr sz="1400"/>
            </a:pPr>
            <a:r>
              <a:t>Broadcast Pix Inc.</a:t>
            </a:r>
          </a:p>
          <a:p>
            <a:pPr>
              <a:defRPr sz="1400"/>
            </a:pPr>
            <a:r>
              <a:t>Clyde Broadcast Technology Limited</a:t>
            </a:r>
          </a:p>
          <a:p>
            <a:pPr>
              <a:defRPr sz="1400"/>
            </a:pPr>
            <a:r>
              <a:t>Evertz Microsystems Limited</a:t>
            </a:r>
          </a:p>
          <a:p>
            <a:pPr>
              <a:defRPr sz="1400"/>
            </a:pPr>
            <a:r>
              <a:t>EVS Broadcast Equipment</a:t>
            </a:r>
          </a:p>
          <a:p>
            <a:pPr>
              <a:defRPr sz="1400"/>
            </a:pPr>
            <a:r>
              <a:t>FOR-A Company Limited.</a:t>
            </a:r>
          </a:p>
          <a:p>
            <a:pPr>
              <a:defRPr sz="1400"/>
            </a:pPr>
            <a:r>
              <a:t>Grass Valley Canada (Black Dragon Capital LLC)</a:t>
            </a:r>
          </a:p>
          <a:p>
            <a:pPr>
              <a:defRPr sz="1400"/>
            </a:pPr>
            <a:r>
              <a:t>NewTek Inc. (Vizrt)</a:t>
            </a:r>
          </a:p>
          <a:p>
            <a:pPr>
              <a:defRPr sz="1400"/>
            </a:pPr>
            <a:r>
              <a:t>Panasonic Holdings Corporation</a:t>
            </a:r>
          </a:p>
          <a:p>
            <a:pPr>
              <a:defRPr sz="1400"/>
            </a:pPr>
            <a:r>
              <a:t>Ross Video Ltd.</a:t>
            </a:r>
          </a:p>
          <a:p>
            <a:pPr>
              <a:defRPr sz="1400"/>
            </a:pPr>
            <a:r>
              <a:t>Sony Electronics Inc. (Sony Corporation)</a:t>
            </a:r>
          </a:p>
          <a:p>
            <a:pPr>
              <a:defRPr sz="1400"/>
            </a:pPr>
            <a:r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Boats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https://picsum.photos/id/0/5000/3333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Allen &amp; Overy LLP</a:t>
            </a:r>
          </a:p>
          <a:p>
            <a:pPr>
              <a:defRPr sz="1400"/>
            </a:pPr>
            <a:r>
              <a:t>Baker McKenzie</a:t>
            </a:r>
          </a:p>
          <a:p>
            <a:pPr>
              <a:defRPr sz="1400"/>
            </a:pPr>
            <a:r>
              <a:t>Clifford Chance LLP</a:t>
            </a:r>
          </a:p>
          <a:p>
            <a:pPr>
              <a:defRPr sz="1400"/>
            </a:pPr>
            <a:r>
              <a:t>Deloitte</a:t>
            </a:r>
          </a:p>
          <a:p>
            <a:pPr>
              <a:defRPr sz="1400"/>
            </a:pPr>
            <a:r>
              <a:t>DLA Piper</a:t>
            </a:r>
          </a:p>
          <a:p>
            <a:pPr>
              <a:defRPr sz="1400"/>
            </a:pPr>
            <a:r>
              <a:t>Kirkland &amp; Ellis LLP</a:t>
            </a:r>
          </a:p>
          <a:p>
            <a:pPr>
              <a:defRPr sz="1400"/>
            </a:pPr>
            <a:r>
              <a:t>KPMG International Limited</a:t>
            </a:r>
          </a:p>
          <a:p>
            <a:pPr>
              <a:defRPr sz="1400"/>
            </a:pPr>
            <a:r>
              <a:t>Latham &amp; Watkins LLP</a:t>
            </a:r>
          </a:p>
          <a:p>
            <a:pPr>
              <a:defRPr sz="1400"/>
            </a:pPr>
            <a:r>
              <a:t>Norton Rose Fulbright</a:t>
            </a:r>
          </a:p>
          <a:p>
            <a:pPr>
              <a:defRPr sz="1400"/>
            </a:pPr>
            <a:r>
              <a:t>Sidley Austin LLP</a:t>
            </a:r>
          </a:p>
          <a:p>
            <a:pPr>
              <a:defRPr sz="1400"/>
            </a:pPr>
            <a:r>
              <a:t>Skadden</a:t>
            </a:r>
          </a:p>
          <a:p>
            <a:pPr>
              <a:defRPr sz="1400"/>
            </a:pPr>
            <a:r>
              <a:t>Arps</a:t>
            </a:r>
          </a:p>
          <a:p>
            <a:pPr>
              <a:defRPr sz="1400"/>
            </a:pPr>
            <a:r>
              <a:t>Slate</a:t>
            </a:r>
          </a:p>
          <a:p>
            <a:pPr>
              <a:defRPr sz="1400"/>
            </a:pPr>
            <a:r>
              <a:t>Meagher &amp; Flom LLP</a:t>
            </a:r>
          </a:p>
          <a:p>
            <a:pPr>
              <a:defRPr sz="1400"/>
            </a:pPr>
            <a:r>
              <a:t>White &amp; Case LLP</a:t>
            </a:r>
          </a:p>
          <a:p>
            <a:pPr>
              <a:defRPr sz="1400"/>
            </a:pPr>
            <a:r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Honeywell International Inc. Siemens AG Johnson Controls International PLC</a:t>
            </a:r>
          </a:p>
          <a:p>
            <a:pPr>
              <a:defRPr sz="1400"/>
            </a:pPr>
            <a:r>
              <a:t>Cisco Systems Inc. Robert Bosch GmbH HID Global Corporation</a:t>
            </a:r>
          </a:p>
          <a:p>
            <a:pPr>
              <a:defRPr sz="1400"/>
            </a:pPr>
            <a:r>
              <a:t>GuidePost Solutions LLC ADT LLC TELUS Communications Inc. FaceTec Inc.</a:t>
            </a:r>
          </a:p>
          <a:p>
            <a:pPr>
              <a:defRPr sz="1400"/>
            </a:pPr>
            <a:r>
              <a:t>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Small Boats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Evonik Industries AG Cashem Advanced Materials Hi-tech Co. Ltd. Tasuns Composites Technology Co. Ltd.</a:t>
            </a:r>
          </a:p>
          <a:p>
            <a:pPr>
              <a:defRPr sz="1400"/>
            </a:pPr>
            <a:r>
              <a:t>CEL Composites S.R.L. Hunan Rifeng Composites Co. Ltd Jiaxing Sky Composites Co. Ltd Regal New Material Co. Ltd. Future Composites Co. Ltd. Changzhou Utek Composite Co. Ltd. Others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Broadcast Switchers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Accuray Incorporated</a:t>
            </a:r>
          </a:p>
          <a:p>
            <a:pPr>
              <a:defRPr sz="1400"/>
            </a:pPr>
            <a:r>
              <a:t>Elekta</a:t>
            </a:r>
          </a:p>
          <a:p>
            <a:pPr>
              <a:defRPr sz="1400"/>
            </a:pPr>
            <a:r>
              <a:t>Hitachi Ltd.</a:t>
            </a:r>
          </a:p>
          <a:p>
            <a:pPr>
              <a:defRPr sz="1400"/>
            </a:pPr>
            <a:r>
              <a:t>Mevion Medical Systems</a:t>
            </a:r>
          </a:p>
          <a:p>
            <a:pPr>
              <a:defRPr sz="1400"/>
            </a:pPr>
            <a:r>
              <a:t>Shinva Medical Instrument Co. Ltd</a:t>
            </a:r>
          </a:p>
          <a:p>
            <a:pPr>
              <a:defRPr sz="1400"/>
            </a:pPr>
            <a:r>
              <a:t>Varian Medical Systems Inc. (Siemens Healthineers)</a:t>
            </a:r>
          </a:p>
          <a:p>
            <a:pPr>
              <a:defRPr sz="1400"/>
            </a:pPr>
            <a:r>
              <a:t>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FF"/>
                </a:solidFill>
              </a:defRPr>
            </a:pPr>
            <a:r>
              <a:t>URL: </a:t>
            </a:r>
            <a:r>
              <a:rPr>
                <a:hlinkClick r:id="rId2"/>
              </a:rPr>
              <a:t>https://picsum.photos/id/10/2500/1667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2540000"/>
            <a:ext cx="76200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/>
            </a:pPr>
            <a:r>
              <a:t>List of Companies:</a:t>
            </a:r>
          </a:p>
          <a:p>
            <a:pPr>
              <a:defRPr sz="1400"/>
            </a:pPr>
            <a:r>
              <a:t>Bourns Inc.</a:t>
            </a:r>
          </a:p>
          <a:p>
            <a:pPr>
              <a:defRPr sz="1400"/>
            </a:pPr>
            <a:r>
              <a:t>Diodes Incorporated</a:t>
            </a:r>
          </a:p>
          <a:p>
            <a:pPr>
              <a:defRPr sz="1400"/>
            </a:pPr>
            <a:r>
              <a:t>Infineon Technologies AG</a:t>
            </a:r>
          </a:p>
          <a:p>
            <a:pPr>
              <a:defRPr sz="1400"/>
            </a:pPr>
            <a:r>
              <a:t>Microsemi Corporation (Microchip Technology Inc)</a:t>
            </a:r>
          </a:p>
          <a:p>
            <a:pPr>
              <a:defRPr sz="1400"/>
            </a:pPr>
            <a:r>
              <a:t>Nexperia Holding B.V. (Wingtech Technology)</a:t>
            </a:r>
          </a:p>
          <a:p>
            <a:pPr>
              <a:defRPr sz="1400"/>
            </a:pPr>
            <a:r>
              <a:t>Rohm Co. Ltd.</a:t>
            </a:r>
          </a:p>
          <a:p>
            <a:pPr>
              <a:defRPr sz="1400"/>
            </a:pPr>
            <a:r>
              <a:t>Semiconductor Components Industries</a:t>
            </a:r>
          </a:p>
          <a:p>
            <a:pPr>
              <a:defRPr sz="1400"/>
            </a:pPr>
            <a:r>
              <a:t>LLC</a:t>
            </a:r>
          </a:p>
          <a:p>
            <a:pPr>
              <a:defRPr sz="1400"/>
            </a:pPr>
            <a:r>
              <a:t>Torex Semiconductor Ltd.</a:t>
            </a:r>
          </a:p>
          <a:p>
            <a:pPr>
              <a:defRPr sz="1400"/>
            </a:pPr>
            <a:r>
              <a:t>Toshiba Corporation</a:t>
            </a:r>
          </a:p>
          <a:p>
            <a:pPr>
              <a:defRPr sz="1400"/>
            </a:pPr>
            <a:r>
              <a:t>Vishay Intertechnology Inc.</a:t>
            </a:r>
          </a:p>
          <a:p>
            <a:pPr>
              <a:defRPr sz="1400"/>
            </a:pPr>
            <a: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