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9" r:id="rId1"/>
    <p:sldMasterId id="2147483813" r:id="rId2"/>
    <p:sldMasterId id="2147483826" r:id="rId3"/>
    <p:sldMasterId id="2147483838" r:id="rId4"/>
    <p:sldMasterId id="2147483850" r:id="rId5"/>
    <p:sldMasterId id="2147483862" r:id="rId6"/>
    <p:sldMasterId id="2147483874" r:id="rId7"/>
    <p:sldMasterId id="2147483886" r:id="rId8"/>
    <p:sldMasterId id="2147483898" r:id="rId9"/>
    <p:sldMasterId id="2147483910" r:id="rId10"/>
    <p:sldMasterId id="2147483922" r:id="rId11"/>
    <p:sldMasterId id="2147483934" r:id="rId12"/>
  </p:sldMasterIdLst>
  <p:notesMasterIdLst>
    <p:notesMasterId r:id="rId31"/>
  </p:notesMasterIdLst>
  <p:sldIdLst>
    <p:sldId id="256" r:id="rId13"/>
    <p:sldId id="296" r:id="rId14"/>
    <p:sldId id="299" r:id="rId15"/>
    <p:sldId id="272" r:id="rId16"/>
    <p:sldId id="294" r:id="rId17"/>
    <p:sldId id="275" r:id="rId18"/>
    <p:sldId id="287" r:id="rId19"/>
    <p:sldId id="297" r:id="rId20"/>
    <p:sldId id="288" r:id="rId21"/>
    <p:sldId id="289" r:id="rId22"/>
    <p:sldId id="295" r:id="rId23"/>
    <p:sldId id="290" r:id="rId24"/>
    <p:sldId id="291" r:id="rId25"/>
    <p:sldId id="292" r:id="rId26"/>
    <p:sldId id="293" r:id="rId27"/>
    <p:sldId id="285" r:id="rId28"/>
    <p:sldId id="298"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b="0" i="0" u="none" strike="noStrike" cap="none" smtClean="0">
                <a:solidFill>
                  <a:schemeClr val="dk1"/>
                </a:solidFill>
                <a:latin typeface="Times New Roman"/>
                <a:ea typeface="Times New Roman"/>
                <a:cs typeface="Times New Roman"/>
                <a:sym typeface="Times New Roman"/>
              </a:rPr>
              <a:t>4</a:t>
            </a:fld>
            <a:endParaRPr lang="en-US"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170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013E-DFB6-B262-073B-E3711B3CDB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0E11DEA-BCBF-67F2-B05B-07541B0B674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12A498-457E-8273-5166-3374A0D4D63E}"/>
              </a:ext>
            </a:extLst>
          </p:cNvPr>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a:extLst>
              <a:ext uri="{FF2B5EF4-FFF2-40B4-BE49-F238E27FC236}">
                <a16:creationId xmlns:a16="http://schemas.microsoft.com/office/drawing/2014/main" id="{6F312885-46C9-B7FF-5F6B-A95E91CD43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C3A55A-87B6-54FB-674A-0F13A971EE8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843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0FE6-7D42-DA76-D433-B0C55D2273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04DD21-DF77-48A9-4F15-3ECF0CC55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002E3-72E0-823E-F7D8-DA4096575F2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D8882D0-7C56-E171-E9EB-A88EA49D9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F36CE-797A-5E28-0F3B-2D5CF0ADE6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99568370"/>
      </p:ext>
    </p:extLst>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01660786"/>
      </p:ext>
    </p:extLst>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7386595"/>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2772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7739714"/>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23491552"/>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1569278"/>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33224043"/>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2486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69516340"/>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063890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269AF-CFBA-77ED-8FF9-94D1D42D182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0E8FA-A798-96B6-43B6-FF516CA821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E223E-B823-1D8B-D53A-FF6601D4F92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7A4A489-71A4-E78A-FDBA-CF625F6DA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03E56-BB83-97A8-28F0-82C85590BB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5153377"/>
      </p:ext>
    </p:extLst>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90936677"/>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0240934"/>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2461201"/>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6091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40543979"/>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08728320"/>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49221393"/>
      </p:ext>
    </p:extLst>
  </p:cSld>
  <p:clrMapOvr>
    <a:masterClrMapping/>
  </p:clrMapOvr>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39014100"/>
      </p:ext>
    </p:extLst>
  </p:cSld>
  <p:clrMapOvr>
    <a:masterClrMapping/>
  </p:clrMapOvr>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705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8749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50451784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30456053"/>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213868"/>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20050997"/>
      </p:ext>
    </p:extLst>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07981369"/>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72030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38004248"/>
      </p:ext>
    </p:extLst>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31978520"/>
      </p:ext>
    </p:extLst>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123915"/>
      </p:ext>
    </p:extLst>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93775506"/>
      </p:ext>
    </p:extLst>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5203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294163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29872963"/>
      </p:ext>
    </p:extLst>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5028503"/>
      </p:ext>
    </p:extLst>
  </p:cSld>
  <p:clrMapOvr>
    <a:masterClrMapping/>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8772177"/>
      </p:ext>
    </p:extLst>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2396963"/>
      </p:ext>
    </p:extLst>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249246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811174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12280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97165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45175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27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336332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EB4F-4884-6209-F9CE-79909E06BB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EC1FC2-A3F4-0FB8-3980-7D9AC1C803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03869-EEF1-43FA-3C5E-B7E4C1BCE1F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2405152-B261-751B-D7E1-428F842BD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C44D7-CC6E-6C05-7E49-DBC0CCDD86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8742368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0785716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4336545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8742295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253685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384669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635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97138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1161257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964947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185274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89C2-A132-EE0D-66F3-547580D57C8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59FD8D-9A09-3B71-CA9E-69003963F94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9B626-821F-4C83-8052-75D148F93E1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E0AAD17-2451-31FB-7168-A5F02E529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340F6-FC86-85B2-6DE4-106DEDDDF4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8143065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101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05666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5810150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0721056"/>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281234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2137172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2506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6183308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0157006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107281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AC05-5341-BD5E-E291-090221B0B7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9230D1-5911-4ADD-07EB-B42C76B6A7C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3187E-0BD4-9242-5B0B-CC4E7E8378B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FB995B-0283-BCE1-B548-B603F01A064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2A5765B-689E-21D0-C6FD-7A122F501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82329-CFBB-4FC9-927C-C1AF17E77F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595893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20686257"/>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8171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822859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0087324"/>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21611546"/>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15990919"/>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1671901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7229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6208012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936657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A7D3-AD8A-435B-1888-62A8D2352DB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596A6-98B6-7139-B2ED-DFBBD9FA99B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A66AE-A87F-A5FD-CACB-AADC246579F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FADA4C-26A2-B71F-3963-B7F9A413B2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9719F-9DAC-6AD4-0FAF-56D3B2AF4B1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B12F8E-2DBF-ED93-3996-8754E8DB7E9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5D222896-B8A4-5C95-11B5-94BAF23957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764A5E-2BEC-C0AF-89D6-78032B73C0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0236184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26994774"/>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4934853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9684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3280730"/>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86633337"/>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6039014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6853078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98337452"/>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43334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53313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2490-ED17-AA48-3DBC-3711D6B196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163AEA-9A5B-CBC0-AE69-735EDB8CC5E4}"/>
              </a:ext>
            </a:extLst>
          </p:cNvPr>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a:extLst>
              <a:ext uri="{FF2B5EF4-FFF2-40B4-BE49-F238E27FC236}">
                <a16:creationId xmlns:a16="http://schemas.microsoft.com/office/drawing/2014/main" id="{4EB7C498-BE7E-415C-43D8-B8BA976954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EBE6B4-C634-CD9A-6789-24899851AB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481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15550991"/>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03833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92961361"/>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094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3995398"/>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8720253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8998233"/>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35833511"/>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94465287"/>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97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33D1-3833-A3D4-6003-F0B1F520F0F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2DA31A56-ACE9-25D6-134F-8E4749B76E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BC0566-AEEE-5A18-8119-7874B32A33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67394381"/>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3918588"/>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7914610"/>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6429933"/>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90188778"/>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8819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44377447"/>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937467"/>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00754797"/>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0526250"/>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3265074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100E-9A09-2010-DD47-75B40923B51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5848DE-2D57-41B4-C78F-C2FA7C0FAA5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C8996-F257-9451-869B-327C82877C3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52CFDE-F4CE-2ED7-D883-48B17D62AB0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DC7730-3710-9168-740A-6B48E6579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05EFDE-D95C-641C-3823-FCB9EF5B6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92933194"/>
      </p:ext>
    </p:extLst>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61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2695106"/>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18039775"/>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6150018"/>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305982"/>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7851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3825977"/>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3397869"/>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654622"/>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482020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B97A-09CD-BCD5-0177-5701F4A7BED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C5F8DD-57AB-754D-AE02-6195733AD0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00468A8-0742-F8E0-D4DF-9C6EE1DB03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F10913-731B-3BCF-1631-4AEE6539F10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84AB899-2C3E-9A92-6B8A-74BFFD3FAD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9DA009-20D5-8168-D98A-407BC39A0C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6110453"/>
      </p:ext>
    </p:extLst>
  </p:cSld>
  <p:clrMapOvr>
    <a:masterClrMapping/>
  </p:clrMapOvr>
  <p:hf sldNum="0"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63854754"/>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0513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6875370"/>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97050204"/>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94812374"/>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57278973"/>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2893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80227584"/>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90107432"/>
      </p:ext>
    </p:extLst>
  </p:cSld>
  <p:clrMapOvr>
    <a:masterClrMapping/>
  </p:clrMapOvr>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78262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7D776-A934-3B12-C057-A9761B365F4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FD88B-30EC-E17C-9E28-F22DF99A5F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E7EE-1C9E-2814-9D33-3E0A2263FC8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5C673BB0-1F25-388A-884E-31CDE02A442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954117-8473-111E-F027-30D7B39979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114974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9059190"/>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600270"/>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04122797"/>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57095073"/>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04562569"/>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0676226"/>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24378305"/>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6011797"/>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00237315"/>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0833159"/>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95301304"/>
      </p:ext>
    </p:extLst>
  </p:cSld>
  <p:clrMap bg1="dk1" tx1="lt1" bg2="dk2" tx2="lt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Final Evaluation, VIIIth Sem</a:t>
            </a:r>
            <a:br>
              <a:rPr lang="en-US" sz="1800" b="0" i="0" u="none" strike="noStrike" cap="none" dirty="0">
                <a:solidFill>
                  <a:schemeClr val="dk1"/>
                </a:solidFill>
                <a:latin typeface="Arial"/>
                <a:ea typeface="Arial"/>
                <a:cs typeface="Arial"/>
                <a:sym typeface="Arial"/>
              </a:rPr>
            </a:br>
            <a:r>
              <a:rPr lang="en-US" sz="2000" b="1" i="0" u="none" strike="noStrike" cap="none" dirty="0">
                <a:solidFill>
                  <a:srgbClr val="000000"/>
                </a:solidFill>
                <a:latin typeface="Times New Roman"/>
                <a:ea typeface="Times New Roman"/>
                <a:cs typeface="Times New Roman"/>
                <a:sym typeface="Times New Roman"/>
              </a:rPr>
              <a:t>Project Title – Secure Online Auction System</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17760" y="5510700"/>
            <a:ext cx="8077680" cy="814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4840"/>
            <a:ext cx="371484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Himanshu Goyal, 2019001426</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Muskan Kundnani, 2019657007</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Prof. Murari Kumar)</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F80FE6-B748-4377-9322-22BF135ACEDE}"/>
              </a:ext>
            </a:extLst>
          </p:cNvPr>
          <p:cNvSpPr/>
          <p:nvPr/>
        </p:nvSpPr>
        <p:spPr>
          <a:xfrm>
            <a:off x="0" y="407367"/>
            <a:ext cx="914400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USE CASE DIAGRAM</a:t>
            </a:r>
          </a:p>
        </p:txBody>
      </p:sp>
      <p:pic>
        <p:nvPicPr>
          <p:cNvPr id="3074" name="Picture 1">
            <a:extLst>
              <a:ext uri="{FF2B5EF4-FFF2-40B4-BE49-F238E27FC236}">
                <a16:creationId xmlns:a16="http://schemas.microsoft.com/office/drawing/2014/main" id="{92E2B2F6-63EA-3BCC-EA77-E04D8C221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71" y="1514856"/>
            <a:ext cx="4822857" cy="458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16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CA28C7-07DC-F664-E49C-D7C2348B3331}"/>
              </a:ext>
            </a:extLst>
          </p:cNvPr>
          <p:cNvPicPr>
            <a:picLocks noChangeAspect="1"/>
          </p:cNvPicPr>
          <p:nvPr/>
        </p:nvPicPr>
        <p:blipFill>
          <a:blip r:embed="rId2"/>
          <a:stretch>
            <a:fillRect/>
          </a:stretch>
        </p:blipFill>
        <p:spPr>
          <a:xfrm>
            <a:off x="0" y="1519733"/>
            <a:ext cx="9144000" cy="3818534"/>
          </a:xfrm>
          <a:prstGeom prst="rect">
            <a:avLst/>
          </a:prstGeom>
        </p:spPr>
      </p:pic>
      <p:sp>
        <p:nvSpPr>
          <p:cNvPr id="3" name="Rectangle 2">
            <a:extLst>
              <a:ext uri="{FF2B5EF4-FFF2-40B4-BE49-F238E27FC236}">
                <a16:creationId xmlns:a16="http://schemas.microsoft.com/office/drawing/2014/main" id="{12C437EC-A401-094E-F54D-4AC9060E22D4}"/>
              </a:ext>
            </a:extLst>
          </p:cNvPr>
          <p:cNvSpPr/>
          <p:nvPr/>
        </p:nvSpPr>
        <p:spPr>
          <a:xfrm>
            <a:off x="3349486" y="2151727"/>
            <a:ext cx="5794514" cy="181588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cap="none" spc="0" dirty="0">
                <a:ln w="11430"/>
                <a:latin typeface="Times New Roman" pitchFamily="18" charset="0"/>
                <a:cs typeface="Times New Roman" pitchFamily="18" charset="0"/>
              </a:rPr>
              <a:t>ALGORITHMS</a:t>
            </a:r>
            <a:br>
              <a:rPr lang="en-US" sz="4000" cap="none" spc="0" dirty="0">
                <a:ln w="11430"/>
                <a:latin typeface="Times New Roman" pitchFamily="18" charset="0"/>
                <a:cs typeface="Times New Roman" pitchFamily="18" charset="0"/>
              </a:rPr>
            </a:br>
            <a:br>
              <a:rPr lang="en-US" sz="4000" cap="none" spc="0" dirty="0">
                <a:ln w="11430"/>
                <a:latin typeface="Times New Roman" pitchFamily="18" charset="0"/>
                <a:cs typeface="Times New Roman" pitchFamily="18" charset="0"/>
              </a:rPr>
            </a:br>
            <a:r>
              <a:rPr lang="en-US" sz="3200" cap="none" spc="0" dirty="0">
                <a:ln w="11430"/>
                <a:latin typeface="Times New Roman" pitchFamily="18" charset="0"/>
                <a:cs typeface="Times New Roman" pitchFamily="18" charset="0"/>
              </a:rPr>
              <a:t>(HOW TO MAKE IT SECURE?)</a:t>
            </a:r>
          </a:p>
        </p:txBody>
      </p:sp>
    </p:spTree>
    <p:extLst>
      <p:ext uri="{BB962C8B-B14F-4D97-AF65-F5344CB8AC3E}">
        <p14:creationId xmlns:p14="http://schemas.microsoft.com/office/powerpoint/2010/main" val="115413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0AA88F-2884-4C50-9FB2-7140DAC6FA03}"/>
              </a:ext>
            </a:extLst>
          </p:cNvPr>
          <p:cNvSpPr txBox="1"/>
          <p:nvPr/>
        </p:nvSpPr>
        <p:spPr>
          <a:xfrm>
            <a:off x="857224" y="868555"/>
            <a:ext cx="7429552" cy="5120889"/>
          </a:xfrm>
          <a:prstGeom prst="rect">
            <a:avLst/>
          </a:prstGeom>
          <a:noFill/>
        </p:spPr>
        <p:txBody>
          <a:bodyPr wrap="square" rtlCol="0">
            <a:spAutoFit/>
          </a:bodyPr>
          <a:lstStyle/>
          <a:p>
            <a:pPr marL="342900" indent="-342900" algn="just">
              <a:lnSpc>
                <a:spcPct val="150000"/>
              </a:lnSpc>
              <a:buAutoNum type="arabicPeriod"/>
            </a:pPr>
            <a:r>
              <a:rPr lang="en-US" sz="2000" b="1" i="0"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Public Key Cryptography (PKC):  </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PKC is a type of encryption that uses two keys, a public key and a private key, to secure 	communication. In online auction systems, PKC can be used to encrypt the 	communication between the user and the system, ensuring that the information being 	transmitted is confidential and cannot be intercepted by unauthorized parties.</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2"/>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Digital Signatures: </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Digital signatures are used to verify the authenticity of a message or data. In online 	auction systems, digital signatures can be used to ensure that the bids placed by users are 	authentic and have not been tampered with.</a:t>
            </a:r>
          </a:p>
        </p:txBody>
      </p:sp>
    </p:spTree>
    <p:extLst>
      <p:ext uri="{BB962C8B-B14F-4D97-AF65-F5344CB8AC3E}">
        <p14:creationId xmlns:p14="http://schemas.microsoft.com/office/powerpoint/2010/main" val="244396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0AA88F-2884-4C50-9FB2-7140DAC6FA03}"/>
              </a:ext>
            </a:extLst>
          </p:cNvPr>
          <p:cNvSpPr txBox="1"/>
          <p:nvPr/>
        </p:nvSpPr>
        <p:spPr>
          <a:xfrm>
            <a:off x="857224" y="868555"/>
            <a:ext cx="7429552" cy="5120889"/>
          </a:xfrm>
          <a:prstGeom prst="rect">
            <a:avLst/>
          </a:prstGeom>
          <a:noFill/>
        </p:spPr>
        <p:txBody>
          <a:bodyPr wrap="square" rtlCol="0">
            <a:spAutoFit/>
          </a:bodyPr>
          <a:lstStyle/>
          <a:p>
            <a:pPr algn="just">
              <a:lnSpc>
                <a:spcPct val="150000"/>
              </a:lnSpc>
            </a:pPr>
            <a:r>
              <a:rPr lang="en-US" sz="2000" b="1" i="0"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3.   Hash Functions:</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Hash functions are used to create a unique digital fingerprint of a message or data. In 	online auction systems, hash functions can be used to ensure the integrity of the bids 	placed by users.</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4.   Two-Factor Authentication (2FA): </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2FA is a method of authentication that requires users to provide two forms of 	identification, such as a password and a security code sent to their phone, to access the 	system. In online auction systems, 2FA can be used to increase the security of user 	accounts and prevent unauthorized access.</a:t>
            </a:r>
          </a:p>
        </p:txBody>
      </p:sp>
    </p:spTree>
    <p:extLst>
      <p:ext uri="{BB962C8B-B14F-4D97-AF65-F5344CB8AC3E}">
        <p14:creationId xmlns:p14="http://schemas.microsoft.com/office/powerpoint/2010/main" val="37939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0AA88F-2884-4C50-9FB2-7140DAC6FA03}"/>
              </a:ext>
            </a:extLst>
          </p:cNvPr>
          <p:cNvSpPr txBox="1"/>
          <p:nvPr/>
        </p:nvSpPr>
        <p:spPr>
          <a:xfrm>
            <a:off x="562790" y="868555"/>
            <a:ext cx="8018419" cy="5120889"/>
          </a:xfrm>
          <a:prstGeom prst="rect">
            <a:avLst/>
          </a:prstGeom>
          <a:noFill/>
        </p:spPr>
        <p:txBody>
          <a:bodyPr wrap="square" rtlCol="0">
            <a:spAutoFit/>
          </a:bodyPr>
          <a:lstStyle/>
          <a:p>
            <a:pPr algn="just">
              <a:lnSpc>
                <a:spcPct val="150000"/>
              </a:lnSpc>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5.   </a:t>
            </a:r>
            <a:r>
              <a:rPr lang="en-US" sz="2000" b="1" i="0"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Secure Sockets Layer (SSL) or Transport Layer Security (TLS):</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 SSL or TLS is a protocol for establishing secure links between networked computers. In 	online auction systems, SSL or TLS can be used to encrypt the communication between 	the user and the system, ensuring that the information being transmitted is confidential 	and cannot be intercepted by unauthorized parties.</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6.   Access Control: </a:t>
            </a:r>
          </a:p>
          <a:p>
            <a:pPr algn="just">
              <a:lnSpc>
                <a:spcPct val="150000"/>
              </a:lnSpc>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Access control algorithms are used to restrict access to a system based on user 	credentials. In online auction systems, access control algorithms can be used to restrict 	access to sensitive information, such as user bids, to only authorized users.</a:t>
            </a:r>
          </a:p>
        </p:txBody>
      </p:sp>
    </p:spTree>
    <p:extLst>
      <p:ext uri="{BB962C8B-B14F-4D97-AF65-F5344CB8AC3E}">
        <p14:creationId xmlns:p14="http://schemas.microsoft.com/office/powerpoint/2010/main" val="204014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F80FE6-B748-4377-9322-22BF135ACEDE}"/>
              </a:ext>
            </a:extLst>
          </p:cNvPr>
          <p:cNvSpPr/>
          <p:nvPr/>
        </p:nvSpPr>
        <p:spPr>
          <a:xfrm>
            <a:off x="0" y="1363852"/>
            <a:ext cx="914400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FUNCTIONS AND STAGES</a:t>
            </a:r>
          </a:p>
        </p:txBody>
      </p:sp>
      <p:pic>
        <p:nvPicPr>
          <p:cNvPr id="4098" name="Picture 1">
            <a:extLst>
              <a:ext uri="{FF2B5EF4-FFF2-40B4-BE49-F238E27FC236}">
                <a16:creationId xmlns:a16="http://schemas.microsoft.com/office/drawing/2014/main" id="{656CA3FD-6FB2-21CC-FD58-E78A01730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372" y="2496448"/>
            <a:ext cx="6587253" cy="22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71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F532F0-EF5E-49B9-9552-1DDD2F3FB3D4}"/>
              </a:ext>
            </a:extLst>
          </p:cNvPr>
          <p:cNvSpPr/>
          <p:nvPr/>
        </p:nvSpPr>
        <p:spPr>
          <a:xfrm>
            <a:off x="0" y="1311289"/>
            <a:ext cx="914400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CONCLUSION</a:t>
            </a:r>
          </a:p>
        </p:txBody>
      </p:sp>
      <p:sp>
        <p:nvSpPr>
          <p:cNvPr id="5" name="TextBox 4">
            <a:extLst>
              <a:ext uri="{FF2B5EF4-FFF2-40B4-BE49-F238E27FC236}">
                <a16:creationId xmlns:a16="http://schemas.microsoft.com/office/drawing/2014/main" id="{510DD699-4211-4FBC-BEBD-1E5936BFA5C3}"/>
              </a:ext>
            </a:extLst>
          </p:cNvPr>
          <p:cNvSpPr txBox="1"/>
          <p:nvPr/>
        </p:nvSpPr>
        <p:spPr>
          <a:xfrm>
            <a:off x="947394" y="2296959"/>
            <a:ext cx="7249212" cy="2264081"/>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Here we present our design and Implementation for Online Auction System. The trust issues found in an online auction site is due to the susceptibility found on the system. So, we have proposed an online auction system where there will be very less chances of fraudulent non-genuine such as fraud users, non- genuine products and so more. So, this project hopes to clear all such doubts as per the user’s perception and provide the best design available till date.</a:t>
            </a:r>
          </a:p>
        </p:txBody>
      </p:sp>
    </p:spTree>
    <p:extLst>
      <p:ext uri="{BB962C8B-B14F-4D97-AF65-F5344CB8AC3E}">
        <p14:creationId xmlns:p14="http://schemas.microsoft.com/office/powerpoint/2010/main" val="151163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B30A2F-AAD8-C774-1651-B98BC18F7D9B}"/>
              </a:ext>
            </a:extLst>
          </p:cNvPr>
          <p:cNvSpPr/>
          <p:nvPr/>
        </p:nvSpPr>
        <p:spPr>
          <a:xfrm>
            <a:off x="964493" y="2551837"/>
            <a:ext cx="7215013"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Research Paper has been Accepted</a:t>
            </a:r>
          </a:p>
        </p:txBody>
      </p:sp>
    </p:spTree>
    <p:extLst>
      <p:ext uri="{BB962C8B-B14F-4D97-AF65-F5344CB8AC3E}">
        <p14:creationId xmlns:p14="http://schemas.microsoft.com/office/powerpoint/2010/main" val="146756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0D9F9F-CF79-4C15-88B9-C9D669D230D2}"/>
              </a:ext>
            </a:extLst>
          </p:cNvPr>
          <p:cNvSpPr/>
          <p:nvPr/>
        </p:nvSpPr>
        <p:spPr>
          <a:xfrm>
            <a:off x="3283508" y="2459504"/>
            <a:ext cx="2576984" cy="1938992"/>
          </a:xfrm>
          <a:prstGeom prst="rect">
            <a:avLst/>
          </a:prstGeom>
          <a:noFill/>
        </p:spPr>
        <p:txBody>
          <a:bodyPr wrap="square" lIns="91440" tIns="45720" rIns="91440" bIns="45720">
            <a:spAutoFit/>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3385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4068E-380C-1481-9D2A-7A2DF43083EB}"/>
              </a:ext>
            </a:extLst>
          </p:cNvPr>
          <p:cNvSpPr txBox="1"/>
          <p:nvPr/>
        </p:nvSpPr>
        <p:spPr>
          <a:xfrm>
            <a:off x="262668" y="482861"/>
            <a:ext cx="8618663" cy="584775"/>
          </a:xfrm>
          <a:prstGeom prst="rect">
            <a:avLst/>
          </a:prstGeom>
          <a:gradFill>
            <a:gsLst>
              <a:gs pos="0">
                <a:srgbClr val="A942D2"/>
              </a:gs>
              <a:gs pos="100000">
                <a:srgbClr val="FF18BE"/>
              </a:gs>
            </a:gsLst>
            <a:lin ang="2700000" scaled="1"/>
          </a:gradFill>
        </p:spPr>
        <p:txBody>
          <a:bodyPr wrap="square" rtlCol="0">
            <a:spAutoFit/>
          </a:bodyPr>
          <a:lstStyle/>
          <a:p>
            <a:pPr algn="ctr"/>
            <a:r>
              <a:rPr lang="en-GB" sz="3200" b="1" dirty="0">
                <a:solidFill>
                  <a:schemeClr val="bg1"/>
                </a:solidFill>
                <a:latin typeface="Sora" pitchFamily="2" charset="0"/>
                <a:ea typeface="Inter SemiBold" panose="020B0502030000000004" pitchFamily="34" charset="0"/>
                <a:cs typeface="Sora" pitchFamily="2" charset="0"/>
              </a:rPr>
              <a:t>APPROVAL FROM GUIDE FOR THE EVALUATION</a:t>
            </a:r>
            <a:endParaRPr lang="en-ID" sz="3200" b="1" dirty="0">
              <a:solidFill>
                <a:schemeClr val="bg1"/>
              </a:solidFill>
              <a:latin typeface="Sora" pitchFamily="2" charset="0"/>
              <a:ea typeface="Inter SemiBold" panose="020B0502030000000004" pitchFamily="34" charset="0"/>
              <a:cs typeface="Sora" pitchFamily="2" charset="0"/>
            </a:endParaRPr>
          </a:p>
        </p:txBody>
      </p:sp>
    </p:spTree>
    <p:extLst>
      <p:ext uri="{BB962C8B-B14F-4D97-AF65-F5344CB8AC3E}">
        <p14:creationId xmlns:p14="http://schemas.microsoft.com/office/powerpoint/2010/main" val="345928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413;p41">
            <a:extLst>
              <a:ext uri="{FF2B5EF4-FFF2-40B4-BE49-F238E27FC236}">
                <a16:creationId xmlns:a16="http://schemas.microsoft.com/office/drawing/2014/main" id="{60D7C464-0072-5B9B-C7A1-0BFB3E468865}"/>
              </a:ext>
            </a:extLst>
          </p:cNvPr>
          <p:cNvGraphicFramePr/>
          <p:nvPr/>
        </p:nvGraphicFramePr>
        <p:xfrm>
          <a:off x="0" y="1509529"/>
          <a:ext cx="9144003" cy="4394317"/>
        </p:xfrm>
        <a:graphic>
          <a:graphicData uri="http://schemas.openxmlformats.org/drawingml/2006/table">
            <a:tbl>
              <a:tblPr>
                <a:noFill/>
              </a:tblPr>
              <a:tblGrid>
                <a:gridCol w="1132321">
                  <a:extLst>
                    <a:ext uri="{9D8B030D-6E8A-4147-A177-3AD203B41FA5}">
                      <a16:colId xmlns:a16="http://schemas.microsoft.com/office/drawing/2014/main" val="20000"/>
                    </a:ext>
                  </a:extLst>
                </a:gridCol>
                <a:gridCol w="572263">
                  <a:extLst>
                    <a:ext uri="{9D8B030D-6E8A-4147-A177-3AD203B41FA5}">
                      <a16:colId xmlns:a16="http://schemas.microsoft.com/office/drawing/2014/main" val="20001"/>
                    </a:ext>
                  </a:extLst>
                </a:gridCol>
                <a:gridCol w="572263">
                  <a:extLst>
                    <a:ext uri="{9D8B030D-6E8A-4147-A177-3AD203B41FA5}">
                      <a16:colId xmlns:a16="http://schemas.microsoft.com/office/drawing/2014/main" val="20002"/>
                    </a:ext>
                  </a:extLst>
                </a:gridCol>
                <a:gridCol w="572263">
                  <a:extLst>
                    <a:ext uri="{9D8B030D-6E8A-4147-A177-3AD203B41FA5}">
                      <a16:colId xmlns:a16="http://schemas.microsoft.com/office/drawing/2014/main" val="20003"/>
                    </a:ext>
                  </a:extLst>
                </a:gridCol>
                <a:gridCol w="572263">
                  <a:extLst>
                    <a:ext uri="{9D8B030D-6E8A-4147-A177-3AD203B41FA5}">
                      <a16:colId xmlns:a16="http://schemas.microsoft.com/office/drawing/2014/main" val="20004"/>
                    </a:ext>
                  </a:extLst>
                </a:gridCol>
                <a:gridCol w="572263">
                  <a:extLst>
                    <a:ext uri="{9D8B030D-6E8A-4147-A177-3AD203B41FA5}">
                      <a16:colId xmlns:a16="http://schemas.microsoft.com/office/drawing/2014/main" val="20005"/>
                    </a:ext>
                  </a:extLst>
                </a:gridCol>
                <a:gridCol w="572263">
                  <a:extLst>
                    <a:ext uri="{9D8B030D-6E8A-4147-A177-3AD203B41FA5}">
                      <a16:colId xmlns:a16="http://schemas.microsoft.com/office/drawing/2014/main" val="20006"/>
                    </a:ext>
                  </a:extLst>
                </a:gridCol>
                <a:gridCol w="572263">
                  <a:extLst>
                    <a:ext uri="{9D8B030D-6E8A-4147-A177-3AD203B41FA5}">
                      <a16:colId xmlns:a16="http://schemas.microsoft.com/office/drawing/2014/main" val="20007"/>
                    </a:ext>
                  </a:extLst>
                </a:gridCol>
                <a:gridCol w="572263">
                  <a:extLst>
                    <a:ext uri="{9D8B030D-6E8A-4147-A177-3AD203B41FA5}">
                      <a16:colId xmlns:a16="http://schemas.microsoft.com/office/drawing/2014/main" val="20008"/>
                    </a:ext>
                  </a:extLst>
                </a:gridCol>
                <a:gridCol w="572263">
                  <a:extLst>
                    <a:ext uri="{9D8B030D-6E8A-4147-A177-3AD203B41FA5}">
                      <a16:colId xmlns:a16="http://schemas.microsoft.com/office/drawing/2014/main" val="20009"/>
                    </a:ext>
                  </a:extLst>
                </a:gridCol>
                <a:gridCol w="572263">
                  <a:extLst>
                    <a:ext uri="{9D8B030D-6E8A-4147-A177-3AD203B41FA5}">
                      <a16:colId xmlns:a16="http://schemas.microsoft.com/office/drawing/2014/main" val="20010"/>
                    </a:ext>
                  </a:extLst>
                </a:gridCol>
                <a:gridCol w="572263">
                  <a:extLst>
                    <a:ext uri="{9D8B030D-6E8A-4147-A177-3AD203B41FA5}">
                      <a16:colId xmlns:a16="http://schemas.microsoft.com/office/drawing/2014/main" val="20011"/>
                    </a:ext>
                  </a:extLst>
                </a:gridCol>
                <a:gridCol w="572263">
                  <a:extLst>
                    <a:ext uri="{9D8B030D-6E8A-4147-A177-3AD203B41FA5}">
                      <a16:colId xmlns:a16="http://schemas.microsoft.com/office/drawing/2014/main" val="20012"/>
                    </a:ext>
                  </a:extLst>
                </a:gridCol>
                <a:gridCol w="572263">
                  <a:extLst>
                    <a:ext uri="{9D8B030D-6E8A-4147-A177-3AD203B41FA5}">
                      <a16:colId xmlns:a16="http://schemas.microsoft.com/office/drawing/2014/main" val="20013"/>
                    </a:ext>
                  </a:extLst>
                </a:gridCol>
                <a:gridCol w="572263">
                  <a:extLst>
                    <a:ext uri="{9D8B030D-6E8A-4147-A177-3AD203B41FA5}">
                      <a16:colId xmlns:a16="http://schemas.microsoft.com/office/drawing/2014/main" val="20014"/>
                    </a:ext>
                  </a:extLst>
                </a:gridCol>
              </a:tblGrid>
              <a:tr h="365863">
                <a:tc>
                  <a:txBody>
                    <a:bodyPr/>
                    <a:lstStyle/>
                    <a:p>
                      <a:pPr marL="0" lvl="0" indent="0" algn="l" rtl="0">
                        <a:spcBef>
                          <a:spcPts val="0"/>
                        </a:spcBef>
                        <a:spcAft>
                          <a:spcPts val="0"/>
                        </a:spcAft>
                        <a:buNone/>
                      </a:pPr>
                      <a:endParaRPr sz="800">
                        <a:solidFill>
                          <a:schemeClr val="dk2"/>
                        </a:solidFill>
                        <a:latin typeface="Lora"/>
                        <a:ea typeface="Lora"/>
                        <a:cs typeface="Lora"/>
                        <a:sym typeface="Lor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2"/>
                          </a:solidFill>
                          <a:latin typeface="Lora"/>
                          <a:ea typeface="Lora"/>
                          <a:cs typeface="Lora"/>
                          <a:sym typeface="Lora"/>
                        </a:rPr>
                        <a:t>Phase</a:t>
                      </a:r>
                      <a:r>
                        <a:rPr lang="en" sz="800" b="1" baseline="0">
                          <a:solidFill>
                            <a:schemeClr val="dk2"/>
                          </a:solidFill>
                          <a:latin typeface="Lora"/>
                          <a:ea typeface="Lora"/>
                          <a:cs typeface="Lora"/>
                          <a:sym typeface="Lora"/>
                        </a:rPr>
                        <a:t> 1</a:t>
                      </a:r>
                      <a:endParaRPr sz="800" b="1">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2"/>
                          </a:solidFill>
                          <a:latin typeface="Lora"/>
                          <a:ea typeface="Lora"/>
                          <a:cs typeface="Lora"/>
                          <a:sym typeface="Lora"/>
                        </a:rPr>
                        <a:t>Phase 2</a:t>
                      </a:r>
                      <a:endParaRPr sz="800" b="1">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863">
                <a:tc>
                  <a:txBody>
                    <a:bodyPr/>
                    <a:lstStyle/>
                    <a:p>
                      <a:pPr marL="0" lvl="0" indent="0" algn="l" rtl="0">
                        <a:spcBef>
                          <a:spcPts val="0"/>
                        </a:spcBef>
                        <a:spcAft>
                          <a:spcPts val="0"/>
                        </a:spcAft>
                        <a:buNone/>
                      </a:pPr>
                      <a:endParaRPr sz="800">
                        <a:solidFill>
                          <a:schemeClr val="dk2"/>
                        </a:solidFill>
                        <a:latin typeface="Lora"/>
                        <a:ea typeface="Lora"/>
                        <a:cs typeface="Lora"/>
                        <a:sym typeface="Lora"/>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2</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3</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4</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5</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6</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7</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8</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9</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10</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11</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12</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13</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2"/>
                          </a:solidFill>
                          <a:latin typeface="Lora"/>
                          <a:ea typeface="Lora"/>
                          <a:cs typeface="Lora"/>
                          <a:sym typeface="Lora"/>
                        </a:rPr>
                        <a:t>14</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83739">
                <a:tc>
                  <a:txBody>
                    <a:bodyPr/>
                    <a:lstStyle/>
                    <a:p>
                      <a:pPr marL="0" lvl="0" indent="0" algn="r" rtl="0">
                        <a:spcBef>
                          <a:spcPts val="0"/>
                        </a:spcBef>
                        <a:spcAft>
                          <a:spcPts val="0"/>
                        </a:spcAft>
                        <a:buNone/>
                      </a:pPr>
                      <a:r>
                        <a:rPr lang="en" sz="800">
                          <a:solidFill>
                            <a:schemeClr val="dk2"/>
                          </a:solidFill>
                          <a:latin typeface="Lora"/>
                          <a:ea typeface="Lora"/>
                          <a:cs typeface="Lora"/>
                          <a:sym typeface="Lora"/>
                        </a:rPr>
                        <a:t>Requirement Analysis</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65863">
                <a:tc>
                  <a:txBody>
                    <a:bodyPr/>
                    <a:lstStyle/>
                    <a:p>
                      <a:pPr marL="0" lvl="0" indent="0" algn="r" rtl="0">
                        <a:spcBef>
                          <a:spcPts val="0"/>
                        </a:spcBef>
                        <a:spcAft>
                          <a:spcPts val="0"/>
                        </a:spcAft>
                        <a:buClr>
                          <a:schemeClr val="dk1"/>
                        </a:buClr>
                        <a:buSzPts val="1100"/>
                        <a:buFont typeface="Arial"/>
                        <a:buNone/>
                      </a:pPr>
                      <a:r>
                        <a:rPr lang="en-IN" sz="800">
                          <a:solidFill>
                            <a:schemeClr val="dk2"/>
                          </a:solidFill>
                          <a:latin typeface="Lora"/>
                          <a:ea typeface="Lora"/>
                          <a:cs typeface="Lora"/>
                          <a:sym typeface="Lora"/>
                        </a:rPr>
                        <a:t>Feasibility</a:t>
                      </a:r>
                      <a:r>
                        <a:rPr lang="en-IN" sz="800" baseline="0">
                          <a:solidFill>
                            <a:schemeClr val="dk2"/>
                          </a:solidFill>
                          <a:latin typeface="Lora"/>
                          <a:ea typeface="Lora"/>
                          <a:cs typeface="Lora"/>
                          <a:sym typeface="Lora"/>
                        </a:rPr>
                        <a:t> Study</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dirty="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Lora"/>
                          <a:ea typeface="Lora"/>
                          <a:cs typeface="Lora"/>
                          <a:sym typeface="Lora"/>
                        </a:rPr>
                        <a:t>◆</a:t>
                      </a: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dirty="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1524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Lora"/>
                          <a:ea typeface="Lora"/>
                          <a:cs typeface="Lora"/>
                          <a:sym typeface="Lora"/>
                        </a:rPr>
                        <a:t>Getting</a:t>
                      </a:r>
                      <a:r>
                        <a:rPr lang="en" sz="800" baseline="0">
                          <a:solidFill>
                            <a:schemeClr val="dk2"/>
                          </a:solidFill>
                          <a:latin typeface="Lora"/>
                          <a:ea typeface="Lora"/>
                          <a:cs typeface="Lora"/>
                          <a:sym typeface="Lora"/>
                        </a:rPr>
                        <a:t> core team</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566256">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Lora"/>
                          <a:ea typeface="Lora"/>
                          <a:cs typeface="Lora"/>
                          <a:sym typeface="Lora"/>
                        </a:rPr>
                        <a:t>Selection</a:t>
                      </a:r>
                      <a:r>
                        <a:rPr lang="en" sz="800" baseline="0">
                          <a:solidFill>
                            <a:schemeClr val="dk2"/>
                          </a:solidFill>
                          <a:latin typeface="Lora"/>
                          <a:ea typeface="Lora"/>
                          <a:cs typeface="Lora"/>
                          <a:sym typeface="Lora"/>
                        </a:rPr>
                        <a:t> of Language for code</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lt1"/>
                          </a:solidFill>
                          <a:latin typeface="Lora"/>
                          <a:ea typeface="Lora"/>
                          <a:cs typeface="Lora"/>
                          <a:sym typeface="Lora"/>
                        </a:rPr>
                        <a:t>◆</a:t>
                      </a: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566256">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Lora"/>
                          <a:ea typeface="Lora"/>
                          <a:cs typeface="Lora"/>
                          <a:sym typeface="Lora"/>
                        </a:rPr>
                        <a:t>Model</a:t>
                      </a:r>
                      <a:r>
                        <a:rPr lang="en" sz="800" baseline="0">
                          <a:solidFill>
                            <a:schemeClr val="dk2"/>
                          </a:solidFill>
                          <a:latin typeface="Lora"/>
                          <a:ea typeface="Lora"/>
                          <a:cs typeface="Lora"/>
                          <a:sym typeface="Lora"/>
                        </a:rPr>
                        <a:t> to approcahed for project</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lt1"/>
                          </a:solidFill>
                          <a:latin typeface="Lora"/>
                          <a:ea typeface="Lora"/>
                          <a:cs typeface="Lora"/>
                          <a:sym typeface="Lora"/>
                        </a:rPr>
                        <a:t>◆</a:t>
                      </a: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41524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Lora"/>
                          <a:ea typeface="Lora"/>
                          <a:cs typeface="Lora"/>
                          <a:sym typeface="Lora"/>
                        </a:rPr>
                        <a:t>Setting</a:t>
                      </a:r>
                      <a:r>
                        <a:rPr lang="en" sz="800" baseline="0">
                          <a:solidFill>
                            <a:schemeClr val="dk2"/>
                          </a:solidFill>
                          <a:latin typeface="Lora"/>
                          <a:ea typeface="Lora"/>
                          <a:cs typeface="Lora"/>
                          <a:sym typeface="Lora"/>
                        </a:rPr>
                        <a:t> up datasets </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566256">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Lora"/>
                          <a:ea typeface="Lora"/>
                          <a:cs typeface="Lora"/>
                          <a:sym typeface="Lora"/>
                        </a:rPr>
                        <a:t>Creating</a:t>
                      </a:r>
                      <a:r>
                        <a:rPr lang="en" sz="800" baseline="0">
                          <a:solidFill>
                            <a:schemeClr val="dk2"/>
                          </a:solidFill>
                          <a:latin typeface="Lora"/>
                          <a:ea typeface="Lora"/>
                          <a:cs typeface="Lora"/>
                          <a:sym typeface="Lora"/>
                        </a:rPr>
                        <a:t> report of all case scenarios</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83739">
                <a:tc>
                  <a:txBody>
                    <a:bodyPr/>
                    <a:lstStyle/>
                    <a:p>
                      <a:pPr marL="0" lvl="0" indent="0" algn="r" rtl="0">
                        <a:spcBef>
                          <a:spcPts val="0"/>
                        </a:spcBef>
                        <a:spcAft>
                          <a:spcPts val="0"/>
                        </a:spcAft>
                        <a:buClr>
                          <a:schemeClr val="dk1"/>
                        </a:buClr>
                        <a:buSzPts val="1100"/>
                        <a:buFont typeface="Arial"/>
                        <a:buNone/>
                      </a:pPr>
                      <a:r>
                        <a:rPr lang="en-IN" sz="800">
                          <a:solidFill>
                            <a:schemeClr val="dk2"/>
                          </a:solidFill>
                          <a:latin typeface="Lora"/>
                          <a:ea typeface="Lora"/>
                          <a:cs typeface="Lora"/>
                          <a:sym typeface="Lora"/>
                        </a:rPr>
                        <a:t>Writing Research Paper</a:t>
                      </a:r>
                      <a:endParaRPr sz="800">
                        <a:solidFill>
                          <a:schemeClr val="dk2"/>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lt1"/>
                        </a:solidFill>
                        <a:latin typeface="Lora"/>
                        <a:ea typeface="Lora"/>
                        <a:cs typeface="Lora"/>
                        <a:sym typeface="Lora"/>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
        <p:nvSpPr>
          <p:cNvPr id="4" name="TextBox 3">
            <a:extLst>
              <a:ext uri="{FF2B5EF4-FFF2-40B4-BE49-F238E27FC236}">
                <a16:creationId xmlns:a16="http://schemas.microsoft.com/office/drawing/2014/main" id="{C0F4068E-380C-1481-9D2A-7A2DF43083EB}"/>
              </a:ext>
            </a:extLst>
          </p:cNvPr>
          <p:cNvSpPr txBox="1"/>
          <p:nvPr/>
        </p:nvSpPr>
        <p:spPr>
          <a:xfrm>
            <a:off x="3228780" y="661766"/>
            <a:ext cx="2686440" cy="584775"/>
          </a:xfrm>
          <a:prstGeom prst="rect">
            <a:avLst/>
          </a:prstGeom>
          <a:gradFill>
            <a:gsLst>
              <a:gs pos="0">
                <a:srgbClr val="A942D2"/>
              </a:gs>
              <a:gs pos="100000">
                <a:srgbClr val="FF18BE"/>
              </a:gs>
            </a:gsLst>
            <a:lin ang="2700000" scaled="1"/>
          </a:gradFill>
        </p:spPr>
        <p:txBody>
          <a:bodyPr wrap="square" rtlCol="0">
            <a:spAutoFit/>
          </a:bodyPr>
          <a:lstStyle/>
          <a:p>
            <a:pPr algn="ctr"/>
            <a:r>
              <a:rPr lang="en-GB" sz="3200" b="1" dirty="0">
                <a:solidFill>
                  <a:schemeClr val="bg1"/>
                </a:solidFill>
                <a:latin typeface="Sora" pitchFamily="2" charset="0"/>
                <a:ea typeface="Inter SemiBold" panose="020B0502030000000004" pitchFamily="34" charset="0"/>
                <a:cs typeface="Sora" pitchFamily="2" charset="0"/>
              </a:rPr>
              <a:t>GANTT CHART</a:t>
            </a:r>
            <a:endParaRPr lang="en-ID" sz="3200" b="1" dirty="0">
              <a:solidFill>
                <a:schemeClr val="bg1"/>
              </a:solidFill>
              <a:latin typeface="Sora" pitchFamily="2" charset="0"/>
              <a:ea typeface="Inter SemiBold" panose="020B0502030000000004" pitchFamily="34" charset="0"/>
              <a:cs typeface="Sora" pitchFamily="2" charset="0"/>
            </a:endParaRPr>
          </a:p>
        </p:txBody>
      </p:sp>
    </p:spTree>
    <p:extLst>
      <p:ext uri="{BB962C8B-B14F-4D97-AF65-F5344CB8AC3E}">
        <p14:creationId xmlns:p14="http://schemas.microsoft.com/office/powerpoint/2010/main" val="406139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226EF3-1B1E-BAC8-82D6-8BA1BED9C058}"/>
              </a:ext>
            </a:extLst>
          </p:cNvPr>
          <p:cNvPicPr>
            <a:picLocks noChangeAspect="1"/>
          </p:cNvPicPr>
          <p:nvPr/>
        </p:nvPicPr>
        <p:blipFill rotWithShape="1">
          <a:blip r:embed="rId3"/>
          <a:srcRect l="18298" t="-1779" r="26022" b="-2"/>
          <a:stretch/>
        </p:blipFill>
        <p:spPr>
          <a:xfrm>
            <a:off x="0" y="-121921"/>
            <a:ext cx="9144000" cy="6979921"/>
          </a:xfrm>
          <a:prstGeom prst="rect">
            <a:avLst/>
          </a:prstGeom>
        </p:spPr>
      </p:pic>
      <p:sp>
        <p:nvSpPr>
          <p:cNvPr id="6" name="TextBox 5">
            <a:extLst>
              <a:ext uri="{FF2B5EF4-FFF2-40B4-BE49-F238E27FC236}">
                <a16:creationId xmlns:a16="http://schemas.microsoft.com/office/drawing/2014/main" id="{B60A335F-131D-4561-B0FC-7A234EC47AA0}"/>
              </a:ext>
            </a:extLst>
          </p:cNvPr>
          <p:cNvSpPr txBox="1"/>
          <p:nvPr/>
        </p:nvSpPr>
        <p:spPr>
          <a:xfrm>
            <a:off x="4938995" y="1641696"/>
            <a:ext cx="3757746" cy="3293209"/>
          </a:xfrm>
          <a:prstGeom prst="rect">
            <a:avLst/>
          </a:prstGeom>
          <a:noFill/>
        </p:spPr>
        <p:txBody>
          <a:bodyPr wrap="square" rtlCol="0">
            <a:spAutoFit/>
          </a:bodyPr>
          <a:lstStyle/>
          <a:p>
            <a:pPr marL="342900" indent="-342900" algn="just">
              <a:buAutoNum type="arabicPeriod"/>
            </a:pPr>
            <a:r>
              <a:rPr lang="en-IN" sz="1600" b="1" dirty="0">
                <a:solidFill>
                  <a:schemeClr val="bg1"/>
                </a:solidFill>
                <a:latin typeface="Times New Roman" pitchFamily="18" charset="0"/>
                <a:cs typeface="Times New Roman" pitchFamily="18" charset="0"/>
              </a:rPr>
              <a:t>INTRODUCTION</a:t>
            </a:r>
          </a:p>
          <a:p>
            <a:pPr marL="342900" indent="-342900" algn="just">
              <a:buAutoNum type="arabicPeriod"/>
            </a:pPr>
            <a:endParaRPr lang="en-IN" sz="1600" b="1" dirty="0">
              <a:solidFill>
                <a:schemeClr val="bg1"/>
              </a:solidFill>
              <a:latin typeface="Times New Roman" pitchFamily="18" charset="0"/>
              <a:cs typeface="Times New Roman" pitchFamily="18" charset="0"/>
            </a:endParaRPr>
          </a:p>
          <a:p>
            <a:pPr marL="342900" indent="-342900" algn="just">
              <a:buAutoNum type="arabicPeriod"/>
            </a:pPr>
            <a:r>
              <a:rPr lang="en-IN" sz="1600" b="1" dirty="0">
                <a:solidFill>
                  <a:schemeClr val="bg1"/>
                </a:solidFill>
                <a:latin typeface="Times New Roman" pitchFamily="18" charset="0"/>
                <a:cs typeface="Times New Roman" pitchFamily="18" charset="0"/>
              </a:rPr>
              <a:t>FORWARD AUCTION PROCESS\</a:t>
            </a:r>
          </a:p>
          <a:p>
            <a:pPr marL="342900" indent="-342900" algn="just"/>
            <a:endParaRPr lang="en-IN" sz="1600" b="1" dirty="0">
              <a:solidFill>
                <a:schemeClr val="bg1"/>
              </a:solidFill>
              <a:latin typeface="Times New Roman" pitchFamily="18" charset="0"/>
              <a:cs typeface="Times New Roman" pitchFamily="18" charset="0"/>
            </a:endParaRPr>
          </a:p>
          <a:p>
            <a:pPr marL="342900" indent="-342900" algn="just"/>
            <a:r>
              <a:rPr lang="en-IN" sz="1600" b="1" dirty="0">
                <a:solidFill>
                  <a:schemeClr val="bg1"/>
                </a:solidFill>
                <a:latin typeface="Times New Roman" pitchFamily="18" charset="0"/>
                <a:cs typeface="Times New Roman" pitchFamily="18" charset="0"/>
              </a:rPr>
              <a:t>3.    BLOCK DIAGRAM</a:t>
            </a:r>
          </a:p>
          <a:p>
            <a:pPr marL="342900" indent="-342900" algn="just"/>
            <a:endParaRPr lang="en-IN" sz="1600" b="1" dirty="0">
              <a:solidFill>
                <a:schemeClr val="bg1"/>
              </a:solidFill>
              <a:latin typeface="Times New Roman" pitchFamily="18" charset="0"/>
              <a:cs typeface="Times New Roman" pitchFamily="18" charset="0"/>
            </a:endParaRPr>
          </a:p>
          <a:p>
            <a:pPr marL="342900" indent="-342900" algn="just"/>
            <a:r>
              <a:rPr lang="en-IN" sz="1600" b="1" dirty="0">
                <a:solidFill>
                  <a:schemeClr val="bg1"/>
                </a:solidFill>
                <a:latin typeface="Times New Roman" pitchFamily="18" charset="0"/>
                <a:cs typeface="Times New Roman" pitchFamily="18" charset="0"/>
              </a:rPr>
              <a:t>4.    USE CASE DIAGRAM</a:t>
            </a:r>
          </a:p>
          <a:p>
            <a:pPr marL="342900" indent="-342900" algn="just"/>
            <a:endParaRPr lang="en-IN" sz="1600" b="1" dirty="0">
              <a:solidFill>
                <a:schemeClr val="bg1"/>
              </a:solidFill>
              <a:latin typeface="Times New Roman" pitchFamily="18" charset="0"/>
              <a:cs typeface="Times New Roman" pitchFamily="18" charset="0"/>
            </a:endParaRPr>
          </a:p>
          <a:p>
            <a:pPr marL="342900" indent="-342900" algn="just"/>
            <a:r>
              <a:rPr lang="en-IN" sz="1600" b="1" dirty="0">
                <a:solidFill>
                  <a:schemeClr val="bg1"/>
                </a:solidFill>
                <a:latin typeface="Times New Roman" pitchFamily="18" charset="0"/>
                <a:cs typeface="Times New Roman" pitchFamily="18" charset="0"/>
              </a:rPr>
              <a:t>5.    ALGORITHMS</a:t>
            </a:r>
          </a:p>
          <a:p>
            <a:pPr algn="just"/>
            <a:endParaRPr lang="en-IN" sz="1600" b="1" dirty="0">
              <a:solidFill>
                <a:schemeClr val="bg1"/>
              </a:solidFill>
              <a:latin typeface="Times New Roman" pitchFamily="18" charset="0"/>
              <a:cs typeface="Times New Roman" pitchFamily="18" charset="0"/>
            </a:endParaRPr>
          </a:p>
          <a:p>
            <a:pPr algn="just"/>
            <a:r>
              <a:rPr lang="en-IN" sz="1600" b="1" dirty="0">
                <a:solidFill>
                  <a:schemeClr val="bg1"/>
                </a:solidFill>
                <a:latin typeface="Times New Roman" pitchFamily="18" charset="0"/>
                <a:cs typeface="Times New Roman" pitchFamily="18" charset="0"/>
              </a:rPr>
              <a:t>6.    FUNCTIONS AND STAGES</a:t>
            </a:r>
          </a:p>
          <a:p>
            <a:pPr algn="just"/>
            <a:endParaRPr lang="en-IN" sz="1600" b="1" dirty="0">
              <a:solidFill>
                <a:schemeClr val="bg1"/>
              </a:solidFill>
              <a:latin typeface="Times New Roman" pitchFamily="18" charset="0"/>
              <a:cs typeface="Times New Roman" pitchFamily="18" charset="0"/>
            </a:endParaRPr>
          </a:p>
          <a:p>
            <a:pPr marL="342900" indent="-342900" algn="just"/>
            <a:r>
              <a:rPr lang="en-IN" sz="1600" b="1" dirty="0">
                <a:solidFill>
                  <a:schemeClr val="bg1"/>
                </a:solidFill>
                <a:latin typeface="Times New Roman" pitchFamily="18" charset="0"/>
                <a:cs typeface="Times New Roman" pitchFamily="18" charset="0"/>
              </a:rPr>
              <a:t>7.    CONCLUSION</a:t>
            </a:r>
          </a:p>
        </p:txBody>
      </p:sp>
      <p:sp>
        <p:nvSpPr>
          <p:cNvPr id="2" name="TextBox 1">
            <a:extLst>
              <a:ext uri="{FF2B5EF4-FFF2-40B4-BE49-F238E27FC236}">
                <a16:creationId xmlns:a16="http://schemas.microsoft.com/office/drawing/2014/main" id="{AAB6C835-8AB7-55B1-6DDC-C2F82AE1DD0C}"/>
              </a:ext>
            </a:extLst>
          </p:cNvPr>
          <p:cNvSpPr txBox="1"/>
          <p:nvPr/>
        </p:nvSpPr>
        <p:spPr>
          <a:xfrm>
            <a:off x="5137776" y="697726"/>
            <a:ext cx="2686440" cy="584775"/>
          </a:xfrm>
          <a:prstGeom prst="rect">
            <a:avLst/>
          </a:prstGeom>
          <a:gradFill>
            <a:gsLst>
              <a:gs pos="0">
                <a:srgbClr val="A942D2"/>
              </a:gs>
              <a:gs pos="100000">
                <a:srgbClr val="FF18BE"/>
              </a:gs>
            </a:gsLst>
            <a:lin ang="2700000" scaled="1"/>
          </a:gradFill>
        </p:spPr>
        <p:txBody>
          <a:bodyPr wrap="square" rtlCol="0">
            <a:spAutoFit/>
          </a:bodyPr>
          <a:lstStyle/>
          <a:p>
            <a:pPr algn="ctr"/>
            <a:r>
              <a:rPr lang="en-GB" sz="3200" b="1" dirty="0">
                <a:solidFill>
                  <a:schemeClr val="bg1"/>
                </a:solidFill>
                <a:latin typeface="Sora" pitchFamily="2" charset="0"/>
                <a:ea typeface="Inter SemiBold" panose="020B0502030000000004" pitchFamily="34" charset="0"/>
                <a:cs typeface="Sora" pitchFamily="2" charset="0"/>
              </a:rPr>
              <a:t>CONTENT</a:t>
            </a:r>
            <a:endParaRPr lang="en-ID" sz="3200" b="1" dirty="0">
              <a:solidFill>
                <a:schemeClr val="bg1"/>
              </a:solidFill>
              <a:latin typeface="Sora" pitchFamily="2" charset="0"/>
              <a:ea typeface="Inter SemiBold" panose="020B0502030000000004" pitchFamily="34" charset="0"/>
              <a:cs typeface="Sora" pitchFamily="2" charset="0"/>
            </a:endParaRPr>
          </a:p>
        </p:txBody>
      </p:sp>
    </p:spTree>
    <p:extLst>
      <p:ext uri="{BB962C8B-B14F-4D97-AF65-F5344CB8AC3E}">
        <p14:creationId xmlns:p14="http://schemas.microsoft.com/office/powerpoint/2010/main" val="19014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4236B8-74EE-8204-3263-073977716F93}"/>
              </a:ext>
            </a:extLst>
          </p:cNvPr>
          <p:cNvPicPr>
            <a:picLocks noChangeAspect="1"/>
          </p:cNvPicPr>
          <p:nvPr/>
        </p:nvPicPr>
        <p:blipFill>
          <a:blip r:embed="rId2"/>
          <a:stretch>
            <a:fillRect/>
          </a:stretch>
        </p:blipFill>
        <p:spPr>
          <a:xfrm>
            <a:off x="0" y="857250"/>
            <a:ext cx="9144000" cy="5143500"/>
          </a:xfrm>
          <a:prstGeom prst="rect">
            <a:avLst/>
          </a:prstGeom>
        </p:spPr>
      </p:pic>
      <p:sp>
        <p:nvSpPr>
          <p:cNvPr id="6" name="Rectangle 5">
            <a:extLst>
              <a:ext uri="{FF2B5EF4-FFF2-40B4-BE49-F238E27FC236}">
                <a16:creationId xmlns:a16="http://schemas.microsoft.com/office/drawing/2014/main" id="{D83E8AA8-D66C-0AB8-3A17-54BA507BDC27}"/>
              </a:ext>
            </a:extLst>
          </p:cNvPr>
          <p:cNvSpPr/>
          <p:nvPr/>
        </p:nvSpPr>
        <p:spPr>
          <a:xfrm>
            <a:off x="397027" y="1903848"/>
            <a:ext cx="5089372"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Secure Online Auction System</a:t>
            </a:r>
          </a:p>
        </p:txBody>
      </p:sp>
      <p:sp>
        <p:nvSpPr>
          <p:cNvPr id="7" name="Rectangle 6">
            <a:extLst>
              <a:ext uri="{FF2B5EF4-FFF2-40B4-BE49-F238E27FC236}">
                <a16:creationId xmlns:a16="http://schemas.microsoft.com/office/drawing/2014/main" id="{EA2112F5-8BBF-4E31-14B6-2DBEDBC4ABD3}"/>
              </a:ext>
            </a:extLst>
          </p:cNvPr>
          <p:cNvSpPr/>
          <p:nvPr/>
        </p:nvSpPr>
        <p:spPr>
          <a:xfrm>
            <a:off x="5147932" y="4714711"/>
            <a:ext cx="3707834"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w="22225">
                  <a:solidFill>
                    <a:schemeClr val="accent2"/>
                  </a:solidFill>
                  <a:prstDash val="solid"/>
                </a:ln>
                <a:solidFill>
                  <a:schemeClr val="accent2">
                    <a:lumMod val="40000"/>
                    <a:lumOff val="60000"/>
                  </a:schemeClr>
                </a:solidFill>
              </a:rPr>
              <a:t>INTRODUCTION</a:t>
            </a:r>
          </a:p>
        </p:txBody>
      </p:sp>
    </p:spTree>
    <p:extLst>
      <p:ext uri="{BB962C8B-B14F-4D97-AF65-F5344CB8AC3E}">
        <p14:creationId xmlns:p14="http://schemas.microsoft.com/office/powerpoint/2010/main" val="59384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178B4-59C0-AE33-3530-4BB782D26216}"/>
              </a:ext>
            </a:extLst>
          </p:cNvPr>
          <p:cNvSpPr/>
          <p:nvPr/>
        </p:nvSpPr>
        <p:spPr>
          <a:xfrm>
            <a:off x="0" y="2551837"/>
            <a:ext cx="3667763" cy="1754326"/>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SOAS?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39D189E9-5CE8-456C-7B6E-35D844DE0F22}"/>
              </a:ext>
            </a:extLst>
          </p:cNvPr>
          <p:cNvSpPr txBox="1"/>
          <p:nvPr/>
        </p:nvSpPr>
        <p:spPr>
          <a:xfrm>
            <a:off x="3667763" y="1659285"/>
            <a:ext cx="4572000" cy="3785652"/>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Online Auctions for the items are profitable and are rising in demand in the current industries. Online Auctions have many advantages over face-to-face or offline auction systems, the most important advantage is flexible timing and locations for the buyers and sellers. We are constructing an online auction system where people may register as buyers, sellers, or as both. Our online Auction System also has admins whose work will be to determine whether a product is genuine or not, there might not be any fraud users (seller or buyer), to provide solutions to the complaint filed by the users. It will be more secure than any other Auction Systems till date. It will act as a platform for the sellers to sells the items and buyers to buy the items.</a:t>
            </a:r>
          </a:p>
        </p:txBody>
      </p:sp>
    </p:spTree>
    <p:extLst>
      <p:ext uri="{BB962C8B-B14F-4D97-AF65-F5344CB8AC3E}">
        <p14:creationId xmlns:p14="http://schemas.microsoft.com/office/powerpoint/2010/main" val="382784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BEDB2ED3-74C5-4C47-F2DC-7E512D46D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71" y="2948752"/>
            <a:ext cx="8260258" cy="960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E12B077-2C7F-F274-3D6F-7CD7CF966AAF}"/>
              </a:ext>
            </a:extLst>
          </p:cNvPr>
          <p:cNvSpPr/>
          <p:nvPr/>
        </p:nvSpPr>
        <p:spPr>
          <a:xfrm>
            <a:off x="59635" y="1757552"/>
            <a:ext cx="902473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FORWARD AUCTION PROCESS</a:t>
            </a:r>
          </a:p>
        </p:txBody>
      </p:sp>
    </p:spTree>
    <p:extLst>
      <p:ext uri="{BB962C8B-B14F-4D97-AF65-F5344CB8AC3E}">
        <p14:creationId xmlns:p14="http://schemas.microsoft.com/office/powerpoint/2010/main" val="80931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12B077-2C7F-F274-3D6F-7CD7CF966AAF}"/>
              </a:ext>
            </a:extLst>
          </p:cNvPr>
          <p:cNvSpPr/>
          <p:nvPr/>
        </p:nvSpPr>
        <p:spPr>
          <a:xfrm>
            <a:off x="59635" y="872969"/>
            <a:ext cx="902473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HOW THE AUCTION WORKS?</a:t>
            </a:r>
          </a:p>
        </p:txBody>
      </p:sp>
      <p:sp>
        <p:nvSpPr>
          <p:cNvPr id="3" name="TextBox 2">
            <a:extLst>
              <a:ext uri="{FF2B5EF4-FFF2-40B4-BE49-F238E27FC236}">
                <a16:creationId xmlns:a16="http://schemas.microsoft.com/office/drawing/2014/main" id="{BE633C3F-F4E9-B586-25CD-AE2DD30966AB}"/>
              </a:ext>
            </a:extLst>
          </p:cNvPr>
          <p:cNvSpPr txBox="1"/>
          <p:nvPr/>
        </p:nvSpPr>
        <p:spPr>
          <a:xfrm>
            <a:off x="1826547" y="1738817"/>
            <a:ext cx="5490906" cy="4439933"/>
          </a:xfrm>
          <a:prstGeom prst="rect">
            <a:avLst/>
          </a:prstGeom>
          <a:noFill/>
        </p:spPr>
        <p:txBody>
          <a:bodyPr wrap="square" rtlCol="0">
            <a:spAutoFit/>
          </a:bodyPr>
          <a:lstStyle/>
          <a:p>
            <a:pPr marL="342900" indent="-342900" algn="just">
              <a:lnSpc>
                <a:spcPct val="200000"/>
              </a:lnSpc>
              <a:buAutoNum type="arabicPeriod"/>
            </a:pPr>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Seller place the product for Bidding.</a:t>
            </a:r>
          </a:p>
          <a:p>
            <a:pPr marL="342900" indent="-342900" algn="just">
              <a:lnSpc>
                <a:spcPct val="200000"/>
              </a:lnSpc>
              <a:buAutoNum type="arabicPeriod"/>
            </a:pPr>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Auction Announcement is made.</a:t>
            </a:r>
          </a:p>
          <a:p>
            <a:pPr marL="342900" indent="-342900" algn="just">
              <a:lnSpc>
                <a:spcPct val="200000"/>
              </a:lnSpc>
              <a:buAutoNum type="arabicPeriod"/>
            </a:pP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Buyers who want to buy product participates.</a:t>
            </a:r>
          </a:p>
          <a:p>
            <a:pPr marL="342900" indent="-342900" algn="just">
              <a:lnSpc>
                <a:spcPct val="200000"/>
              </a:lnSpc>
              <a:buAutoNum type="arabicPeriod"/>
            </a:pP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Bidding Process is started.</a:t>
            </a:r>
          </a:p>
          <a:p>
            <a:pPr marL="342900" indent="-342900" algn="just">
              <a:lnSpc>
                <a:spcPct val="200000"/>
              </a:lnSpc>
              <a:buAutoNum type="arabicPeriod"/>
            </a:pP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After time over, Bidding ends.</a:t>
            </a:r>
          </a:p>
          <a:p>
            <a:pPr marL="342900" indent="-342900" algn="just">
              <a:lnSpc>
                <a:spcPct val="200000"/>
              </a:lnSpc>
              <a:buAutoNum type="arabicPeriod"/>
            </a:pP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The Buyer with maximum amount of Bid will be rewarded the product.</a:t>
            </a:r>
          </a:p>
          <a:p>
            <a:pPr marL="342900" indent="-342900" algn="just">
              <a:lnSpc>
                <a:spcPct val="200000"/>
              </a:lnSpc>
              <a:buAutoNum type="arabicPeriod"/>
            </a:pP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Auction ended.</a:t>
            </a:r>
          </a:p>
        </p:txBody>
      </p:sp>
    </p:spTree>
    <p:extLst>
      <p:ext uri="{BB962C8B-B14F-4D97-AF65-F5344CB8AC3E}">
        <p14:creationId xmlns:p14="http://schemas.microsoft.com/office/powerpoint/2010/main" val="318323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F80FE6-B748-4377-9322-22BF135ACEDE}"/>
              </a:ext>
            </a:extLst>
          </p:cNvPr>
          <p:cNvSpPr/>
          <p:nvPr/>
        </p:nvSpPr>
        <p:spPr>
          <a:xfrm>
            <a:off x="0" y="1025921"/>
            <a:ext cx="9144000" cy="707886"/>
          </a:xfrm>
          <a:prstGeom prst="rect">
            <a:avLst/>
          </a:prstGeom>
          <a:noFill/>
        </p:spPr>
        <p:txBody>
          <a:bodyPr wrap="squar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itchFamily="18" charset="0"/>
                <a:cs typeface="Times New Roman" pitchFamily="18" charset="0"/>
              </a:rPr>
              <a:t>BLOCK DIAGRAM</a:t>
            </a:r>
          </a:p>
        </p:txBody>
      </p:sp>
      <p:pic>
        <p:nvPicPr>
          <p:cNvPr id="2050" name="Picture 1">
            <a:extLst>
              <a:ext uri="{FF2B5EF4-FFF2-40B4-BE49-F238E27FC236}">
                <a16:creationId xmlns:a16="http://schemas.microsoft.com/office/drawing/2014/main" id="{F0832FBE-04FC-9768-AD7A-DA846E0DF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40" y="2094738"/>
            <a:ext cx="4483120" cy="266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5210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11.xml><?xml version="1.0" encoding="utf-8"?>
<a:theme xmlns:a="http://schemas.openxmlformats.org/drawingml/2006/main" name="10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12.xml><?xml version="1.0" encoding="utf-8"?>
<a:theme xmlns:a="http://schemas.openxmlformats.org/drawingml/2006/main" name="1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1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4.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6.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7.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8.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9.xml><?xml version="1.0" encoding="utf-8"?>
<a:theme xmlns:a="http://schemas.openxmlformats.org/drawingml/2006/main" name="8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438</TotalTime>
  <Words>823</Words>
  <Application>Microsoft Office PowerPoint</Application>
  <PresentationFormat>On-screen Show (4:3)</PresentationFormat>
  <Paragraphs>92</Paragraphs>
  <Slides>18</Slides>
  <Notes>2</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18</vt:i4>
      </vt:variant>
    </vt:vector>
  </HeadingPairs>
  <TitlesOfParts>
    <vt:vector size="36" baseType="lpstr">
      <vt:lpstr>Arial</vt:lpstr>
      <vt:lpstr>Calibri</vt:lpstr>
      <vt:lpstr>Calibri Light</vt:lpstr>
      <vt:lpstr>Lora</vt:lpstr>
      <vt:lpstr>Sora</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Himanshu Goyal</cp:lastModifiedBy>
  <cp:revision>40</cp:revision>
  <dcterms:created xsi:type="dcterms:W3CDTF">2019-03-30T06:52:13Z</dcterms:created>
  <dcterms:modified xsi:type="dcterms:W3CDTF">2023-05-04T07:30:44Z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