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4"/>
  </p:sldMasterIdLst>
  <p:notesMasterIdLst>
    <p:notesMasterId r:id="rId14"/>
  </p:notesMasterIdLst>
  <p:sldIdLst>
    <p:sldId id="287" r:id="rId5"/>
    <p:sldId id="259" r:id="rId6"/>
    <p:sldId id="257" r:id="rId7"/>
    <p:sldId id="269" r:id="rId8"/>
    <p:sldId id="260" r:id="rId9"/>
    <p:sldId id="261" r:id="rId10"/>
    <p:sldId id="288" r:id="rId11"/>
    <p:sldId id="289"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D462F"/>
    <a:srgbClr val="D2B4A6"/>
    <a:srgbClr val="734F29"/>
    <a:srgbClr val="D24726"/>
    <a:srgbClr val="AEB785"/>
    <a:srgbClr val="EFD5A2"/>
    <a:srgbClr val="3B3026"/>
    <a:srgbClr val="ECE1CA"/>
    <a:srgbClr val="7955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80" autoAdjust="0"/>
  </p:normalViewPr>
  <p:slideViewPr>
    <p:cSldViewPr snapToGrid="0">
      <p:cViewPr varScale="1">
        <p:scale>
          <a:sx n="72" d="100"/>
          <a:sy n="72" d="100"/>
        </p:scale>
        <p:origin x="660"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6/5/2021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6/5/2021</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9860EDB8-5305-433F-BE41-D7A86D811DB3}"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Rectangle 7">
            <a:extLst>
              <a:ext uri="{FF2B5EF4-FFF2-40B4-BE49-F238E27FC236}">
                <a16:creationId xmlns:a16="http://schemas.microsoft.com/office/drawing/2014/main" id="{E143EB3C-9E89-4E8E-95ED-234E017F570D}"/>
              </a:ext>
            </a:extLst>
          </p:cNvPr>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615230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Rectangle 7">
            <a:extLst>
              <a:ext uri="{FF2B5EF4-FFF2-40B4-BE49-F238E27FC236}">
                <a16:creationId xmlns:a16="http://schemas.microsoft.com/office/drawing/2014/main" id="{E77CDF71-1AA7-4DC5-ACF9-80F99B173833}"/>
              </a:ext>
            </a:extLst>
          </p:cNvPr>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426595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Rectangle 7">
            <a:extLst>
              <a:ext uri="{FF2B5EF4-FFF2-40B4-BE49-F238E27FC236}">
                <a16:creationId xmlns:a16="http://schemas.microsoft.com/office/drawing/2014/main" id="{02C1ACDE-C8C3-4573-8759-D628016969E9}"/>
              </a:ext>
            </a:extLst>
          </p:cNvPr>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163365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Rectangle 7">
            <a:extLst>
              <a:ext uri="{FF2B5EF4-FFF2-40B4-BE49-F238E27FC236}">
                <a16:creationId xmlns:a16="http://schemas.microsoft.com/office/drawing/2014/main" id="{CCA3D079-4D49-4FDF-BDED-EA0FC9A200D9}"/>
              </a:ext>
            </a:extLst>
          </p:cNvPr>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838411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Rectangle 7">
            <a:extLst>
              <a:ext uri="{FF2B5EF4-FFF2-40B4-BE49-F238E27FC236}">
                <a16:creationId xmlns:a16="http://schemas.microsoft.com/office/drawing/2014/main" id="{6197A2FF-A2D3-41A4-97F4-F61646A3983B}"/>
              </a:ext>
            </a:extLst>
          </p:cNvPr>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598806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EEBAAA-29B5-4AF5-BC5F-7E580C29002D}" type="datetimeFigureOut">
              <a:rPr lang="en-US" smtClean="0"/>
              <a:t>6/5/2021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Rectangle 8">
            <a:extLst>
              <a:ext uri="{FF2B5EF4-FFF2-40B4-BE49-F238E27FC236}">
                <a16:creationId xmlns:a16="http://schemas.microsoft.com/office/drawing/2014/main" id="{3A70E824-B71F-4971-97E1-580D5743C27D}"/>
              </a:ext>
            </a:extLst>
          </p:cNvPr>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4985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EEBAAA-29B5-4AF5-BC5F-7E580C29002D}" type="datetimeFigureOut">
              <a:rPr lang="en-US" smtClean="0"/>
              <a:t>6/5/2021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1" name="Rectangle 10">
            <a:extLst>
              <a:ext uri="{FF2B5EF4-FFF2-40B4-BE49-F238E27FC236}">
                <a16:creationId xmlns:a16="http://schemas.microsoft.com/office/drawing/2014/main" id="{D5AB39E6-8F2A-4548-B35D-52A378932548}"/>
              </a:ext>
            </a:extLst>
          </p:cNvPr>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35415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6/5/2021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Rectangle 6">
            <a:extLst>
              <a:ext uri="{FF2B5EF4-FFF2-40B4-BE49-F238E27FC236}">
                <a16:creationId xmlns:a16="http://schemas.microsoft.com/office/drawing/2014/main" id="{09DCF38B-B405-4A7D-A816-F62A87E35410}"/>
              </a:ext>
            </a:extLst>
          </p:cNvPr>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853123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6/5/2021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4150921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6/5/2021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68447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BEEBAAA-29B5-4AF5-BC5F-7E580C29002D}" type="datetimeFigureOut">
              <a:rPr lang="en-US" smtClean="0"/>
              <a:t>6/5/2021</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16698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BEEBAAA-29B5-4AF5-BC5F-7E580C29002D}" type="datetimeFigureOut">
              <a:rPr lang="en-US" smtClean="0"/>
              <a:t>6/5/2021</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860EDB8-5305-433F-BE41-D7A86D811DB3}"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7159331"/>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6642" y="0"/>
            <a:ext cx="10668000" cy="5776261"/>
          </a:xfrm>
          <a:prstGeom prst="rect">
            <a:avLst/>
          </a:prstGeom>
          <a:noFill/>
        </p:spPr>
        <p:txBody>
          <a:bodyPr wrap="square" rtlCol="0">
            <a:spAutoFit/>
          </a:bodyPr>
          <a:lstStyle/>
          <a:p>
            <a:pPr algn="ctr"/>
            <a:endParaRPr lang="en-US" sz="2400" dirty="0">
              <a:latin typeface="Times New Roman" pitchFamily="18" charset="0"/>
              <a:cs typeface="Times New Roman" pitchFamily="18" charset="0"/>
            </a:endParaRPr>
          </a:p>
          <a:p>
            <a:pPr algn="ctr"/>
            <a:endParaRPr lang="en-US" sz="1867" dirty="0">
              <a:latin typeface="Times New Roman" pitchFamily="18" charset="0"/>
              <a:cs typeface="Times New Roman" pitchFamily="18" charset="0"/>
            </a:endParaRPr>
          </a:p>
          <a:p>
            <a:pPr algn="ctr"/>
            <a:endParaRPr lang="en-US" sz="1867" dirty="0">
              <a:latin typeface="Times New Roman" pitchFamily="18" charset="0"/>
              <a:cs typeface="Times New Roman" pitchFamily="18" charset="0"/>
            </a:endParaRPr>
          </a:p>
          <a:p>
            <a:pPr algn="ctr"/>
            <a:endParaRPr lang="en-US" sz="1867" dirty="0">
              <a:latin typeface="Times New Roman" pitchFamily="18" charset="0"/>
              <a:cs typeface="Times New Roman" pitchFamily="18" charset="0"/>
            </a:endParaRPr>
          </a:p>
          <a:p>
            <a:pPr algn="ctr"/>
            <a:endParaRPr lang="en-US" sz="1867" dirty="0">
              <a:latin typeface="Times New Roman" pitchFamily="18" charset="0"/>
              <a:cs typeface="Times New Roman" pitchFamily="18" charset="0"/>
            </a:endParaRPr>
          </a:p>
          <a:p>
            <a:pPr algn="ctr"/>
            <a:endParaRPr lang="en-US" sz="1867" dirty="0">
              <a:latin typeface="Times New Roman" pitchFamily="18" charset="0"/>
              <a:cs typeface="Times New Roman" pitchFamily="18" charset="0"/>
            </a:endParaRPr>
          </a:p>
          <a:p>
            <a:pPr algn="ctr"/>
            <a:r>
              <a:rPr lang="en-US" sz="2133" dirty="0">
                <a:latin typeface="Times New Roman" pitchFamily="18" charset="0"/>
                <a:cs typeface="Times New Roman" pitchFamily="18" charset="0"/>
              </a:rPr>
              <a:t> J component Project </a:t>
            </a:r>
          </a:p>
          <a:p>
            <a:pPr algn="ctr"/>
            <a:r>
              <a:rPr lang="en-US" sz="2133" dirty="0">
                <a:latin typeface="Times New Roman" pitchFamily="18" charset="0"/>
                <a:cs typeface="Times New Roman" pitchFamily="18" charset="0"/>
              </a:rPr>
              <a:t>On </a:t>
            </a:r>
          </a:p>
          <a:p>
            <a:pPr algn="ctr"/>
            <a:r>
              <a:rPr lang="en-US" sz="2133" b="1" dirty="0">
                <a:latin typeface="Times New Roman" panose="02020603050405020304" pitchFamily="18" charset="0"/>
                <a:cs typeface="Times New Roman" panose="02020603050405020304" pitchFamily="18" charset="0"/>
              </a:rPr>
              <a:t>“</a:t>
            </a:r>
            <a:r>
              <a:rPr lang="en-US" sz="2400" b="1" dirty="0">
                <a:latin typeface="Times New Roman" panose="02020603050405020304" pitchFamily="18" charset="0"/>
                <a:cs typeface="Times New Roman" panose="02020603050405020304" pitchFamily="18" charset="0"/>
              </a:rPr>
              <a:t>CNN Based Wall Crack Detection</a:t>
            </a:r>
            <a:r>
              <a:rPr lang="en-US" sz="2133" b="1" dirty="0">
                <a:latin typeface="Times New Roman" panose="02020603050405020304" pitchFamily="18" charset="0"/>
                <a:cs typeface="Times New Roman" panose="02020603050405020304" pitchFamily="18" charset="0"/>
              </a:rPr>
              <a:t>” </a:t>
            </a:r>
            <a:endParaRPr lang="en-US" sz="2133" dirty="0">
              <a:latin typeface="Times New Roman" pitchFamily="18" charset="0"/>
              <a:cs typeface="Times New Roman" pitchFamily="18" charset="0"/>
            </a:endParaRPr>
          </a:p>
          <a:p>
            <a:pPr algn="ctr"/>
            <a:r>
              <a:rPr lang="en-US" sz="2133" i="1" dirty="0">
                <a:latin typeface="Times New Roman" pitchFamily="18" charset="0"/>
                <a:cs typeface="Times New Roman" pitchFamily="18" charset="0"/>
              </a:rPr>
              <a:t>Under guidance of</a:t>
            </a:r>
            <a:r>
              <a:rPr lang="en-US" sz="2133" dirty="0">
                <a:latin typeface="Times New Roman" pitchFamily="18" charset="0"/>
                <a:cs typeface="Times New Roman" pitchFamily="18" charset="0"/>
              </a:rPr>
              <a:t> </a:t>
            </a:r>
          </a:p>
          <a:p>
            <a:pPr algn="ctr"/>
            <a:r>
              <a:rPr lang="en-IN" sz="2000" b="1" dirty="0">
                <a:latin typeface="Times New Roman" panose="02020603050405020304" pitchFamily="18" charset="0"/>
                <a:cs typeface="Times New Roman" panose="02020603050405020304" pitchFamily="18" charset="0"/>
              </a:rPr>
              <a:t>Dr. </a:t>
            </a:r>
            <a:r>
              <a:rPr lang="en-IN" sz="2000" b="1" i="0" dirty="0">
                <a:effectLst/>
                <a:latin typeface="Times New Roman" panose="02020603050405020304" pitchFamily="18" charset="0"/>
                <a:cs typeface="Times New Roman" panose="02020603050405020304" pitchFamily="18" charset="0"/>
              </a:rPr>
              <a:t>Sridhar V G</a:t>
            </a:r>
          </a:p>
          <a:p>
            <a:pPr algn="ctr"/>
            <a:endParaRPr lang="en-US" sz="2000" b="1" dirty="0">
              <a:latin typeface="Times New Roman" pitchFamily="18" charset="0"/>
              <a:cs typeface="Times New Roman" pitchFamily="18" charset="0"/>
            </a:endParaRPr>
          </a:p>
          <a:p>
            <a:pPr algn="ctr"/>
            <a:r>
              <a:rPr lang="en-US" sz="2000" b="1" dirty="0">
                <a:latin typeface="Times New Roman" pitchFamily="18" charset="0"/>
                <a:cs typeface="Times New Roman" pitchFamily="18" charset="0"/>
              </a:rPr>
              <a:t>Department of Mechatronics Engineering</a:t>
            </a:r>
          </a:p>
          <a:p>
            <a:pPr algn="ctr"/>
            <a:r>
              <a:rPr lang="en-US" sz="2000" b="1" dirty="0">
                <a:latin typeface="Times New Roman" pitchFamily="18" charset="0"/>
                <a:cs typeface="Times New Roman" pitchFamily="18" charset="0"/>
              </a:rPr>
              <a:t>Presented By</a:t>
            </a:r>
          </a:p>
          <a:p>
            <a:pPr algn="ctr"/>
            <a:endParaRPr lang="en-US" sz="1867" b="1" dirty="0">
              <a:latin typeface="Times New Roman" pitchFamily="18" charset="0"/>
              <a:cs typeface="Times New Roman" pitchFamily="18" charset="0"/>
            </a:endParaRPr>
          </a:p>
          <a:p>
            <a:r>
              <a:rPr lang="en-US" sz="1867" dirty="0">
                <a:latin typeface="Times New Roman" pitchFamily="18" charset="0"/>
                <a:cs typeface="Times New Roman" pitchFamily="18" charset="0"/>
              </a:rPr>
              <a:t>                                                         Himanshu Sharma                (20MMT1017)                                            </a:t>
            </a:r>
          </a:p>
          <a:p>
            <a:pPr marL="457189" indent="-457189" algn="ctr"/>
            <a:r>
              <a:rPr lang="en-US" sz="1867" dirty="0">
                <a:latin typeface="Times New Roman" pitchFamily="18" charset="0"/>
                <a:cs typeface="Times New Roman" pitchFamily="18" charset="0"/>
              </a:rPr>
              <a:t>      Prashant Powar                     (20MMT1019)</a:t>
            </a:r>
          </a:p>
          <a:p>
            <a:pPr marL="457189" indent="-457189" algn="ctr"/>
            <a:r>
              <a:rPr lang="en-US" sz="1867" dirty="0">
                <a:latin typeface="Times New Roman" pitchFamily="18" charset="0"/>
                <a:cs typeface="Times New Roman" pitchFamily="18" charset="0"/>
              </a:rPr>
              <a:t>        </a:t>
            </a:r>
            <a:r>
              <a:rPr lang="en-US" sz="2400" dirty="0">
                <a:latin typeface="Times New Roman" pitchFamily="18" charset="0"/>
                <a:cs typeface="Times New Roman" pitchFamily="18" charset="0"/>
              </a:rPr>
              <a:t>   </a:t>
            </a:r>
          </a:p>
        </p:txBody>
      </p:sp>
      <p:pic>
        <p:nvPicPr>
          <p:cNvPr id="5" name="Picture 4" descr="Image result for vit logo">
            <a:extLst>
              <a:ext uri="{FF2B5EF4-FFF2-40B4-BE49-F238E27FC236}">
                <a16:creationId xmlns:a16="http://schemas.microsoft.com/office/drawing/2014/main" id="{7E79064D-6F9C-4E4A-B2FA-546BB6330A9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27135" y="215040"/>
            <a:ext cx="3359049" cy="14414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0080" y="352924"/>
            <a:ext cx="2614818" cy="923330"/>
          </a:xfrm>
          <a:prstGeom prst="rect">
            <a:avLst/>
          </a:prstGeom>
          <a:noFill/>
        </p:spPr>
        <p:txBody>
          <a:bodyPr wrap="none" lIns="91440" tIns="45720" rIns="91440" bIns="45720">
            <a:spAutoFit/>
          </a:bodyPr>
          <a:lstStyle/>
          <a:p>
            <a:pPr algn="ctr"/>
            <a:r>
              <a:rPr lang="en-US" sz="5400" b="1" cap="none" spc="50" dirty="0">
                <a:ln w="0"/>
                <a:solidFill>
                  <a:srgbClr val="DD462F"/>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Content</a:t>
            </a:r>
          </a:p>
        </p:txBody>
      </p:sp>
      <p:sp>
        <p:nvSpPr>
          <p:cNvPr id="3" name="Content Placeholder 2">
            <a:extLst>
              <a:ext uri="{FF2B5EF4-FFF2-40B4-BE49-F238E27FC236}">
                <a16:creationId xmlns:a16="http://schemas.microsoft.com/office/drawing/2014/main" id="{866118DB-5EAB-44AF-872C-0088432816F1}"/>
              </a:ext>
            </a:extLst>
          </p:cNvPr>
          <p:cNvSpPr txBox="1">
            <a:spLocks/>
          </p:cNvSpPr>
          <p:nvPr/>
        </p:nvSpPr>
        <p:spPr>
          <a:xfrm>
            <a:off x="637592" y="1377402"/>
            <a:ext cx="8596668" cy="3880773"/>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lnSpc>
                <a:spcPct val="150000"/>
              </a:lnSpc>
              <a:buFont typeface="Wingdings" panose="05000000000000000000" pitchFamily="2" charset="2"/>
              <a:buChar char="§"/>
            </a:pPr>
            <a:endParaRPr lang="en-IN" sz="2400" b="1" dirty="0">
              <a:latin typeface="Arial" panose="020B0604020202020204" pitchFamily="34" charset="0"/>
              <a:cs typeface="Arial" panose="020B0604020202020204" pitchFamily="34" charset="0"/>
            </a:endParaRPr>
          </a:p>
          <a:p>
            <a:pPr lvl="1">
              <a:lnSpc>
                <a:spcPct val="150000"/>
              </a:lnSpc>
              <a:buFont typeface="Wingdings" panose="05000000000000000000" pitchFamily="2" charset="2"/>
              <a:buChar char="§"/>
            </a:pPr>
            <a:r>
              <a:rPr lang="en-IN" sz="2400" b="1" dirty="0">
                <a:latin typeface="Arial" panose="020B0604020202020204" pitchFamily="34" charset="0"/>
                <a:cs typeface="Arial" panose="020B0604020202020204" pitchFamily="34" charset="0"/>
              </a:rPr>
              <a:t>Introduction</a:t>
            </a:r>
          </a:p>
          <a:p>
            <a:pPr lvl="1">
              <a:lnSpc>
                <a:spcPct val="150000"/>
              </a:lnSpc>
              <a:buFont typeface="Wingdings" panose="05000000000000000000" pitchFamily="2" charset="2"/>
              <a:buChar char="§"/>
            </a:pPr>
            <a:r>
              <a:rPr lang="en-IN" sz="2400" b="1" dirty="0">
                <a:latin typeface="Arial" panose="020B0604020202020204" pitchFamily="34" charset="0"/>
                <a:cs typeface="Arial" panose="020B0604020202020204" pitchFamily="34" charset="0"/>
              </a:rPr>
              <a:t>Objective</a:t>
            </a:r>
          </a:p>
          <a:p>
            <a:pPr lvl="1">
              <a:lnSpc>
                <a:spcPct val="150000"/>
              </a:lnSpc>
              <a:buFont typeface="Wingdings" panose="05000000000000000000" pitchFamily="2" charset="2"/>
              <a:buChar char="§"/>
            </a:pPr>
            <a:r>
              <a:rPr lang="en-IN" sz="2400" b="1" dirty="0">
                <a:latin typeface="Arial" panose="020B0604020202020204" pitchFamily="34" charset="0"/>
                <a:cs typeface="Arial" panose="020B0604020202020204" pitchFamily="34" charset="0"/>
              </a:rPr>
              <a:t>Methodology</a:t>
            </a:r>
          </a:p>
          <a:p>
            <a:pPr lvl="1">
              <a:lnSpc>
                <a:spcPct val="150000"/>
              </a:lnSpc>
              <a:buFont typeface="Wingdings" panose="05000000000000000000" pitchFamily="2" charset="2"/>
              <a:buChar char="§"/>
            </a:pPr>
            <a:r>
              <a:rPr lang="en-IN" sz="2400" b="1" dirty="0">
                <a:latin typeface="Arial" panose="020B0604020202020204" pitchFamily="34" charset="0"/>
                <a:cs typeface="Arial" panose="020B0604020202020204" pitchFamily="34" charset="0"/>
              </a:rPr>
              <a:t>Block Diagram</a:t>
            </a:r>
          </a:p>
          <a:p>
            <a:pPr lvl="1">
              <a:lnSpc>
                <a:spcPct val="150000"/>
              </a:lnSpc>
              <a:buFont typeface="Wingdings" panose="05000000000000000000" pitchFamily="2" charset="2"/>
              <a:buChar char="§"/>
            </a:pPr>
            <a:endParaRPr lang="en-IN" sz="2400" b="1" dirty="0"/>
          </a:p>
        </p:txBody>
      </p:sp>
    </p:spTree>
    <p:extLst>
      <p:ext uri="{BB962C8B-B14F-4D97-AF65-F5344CB8AC3E}">
        <p14:creationId xmlns:p14="http://schemas.microsoft.com/office/powerpoint/2010/main" val="1729050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1895" y="530060"/>
            <a:ext cx="2544286" cy="823752"/>
          </a:xfrm>
          <a:prstGeom prst="rect">
            <a:avLst/>
          </a:prstGeom>
        </p:spPr>
        <p:txBody>
          <a:bodyPr wrap="none">
            <a:spAutoFit/>
          </a:bodyPr>
          <a:lstStyle/>
          <a:p>
            <a:pPr lvl="1">
              <a:lnSpc>
                <a:spcPct val="150000"/>
              </a:lnSpc>
            </a:pPr>
            <a:r>
              <a:rPr lang="en-IN" sz="3600"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Objective</a:t>
            </a:r>
          </a:p>
        </p:txBody>
      </p:sp>
      <p:sp>
        <p:nvSpPr>
          <p:cNvPr id="4" name="Rectangle 3"/>
          <p:cNvSpPr/>
          <p:nvPr/>
        </p:nvSpPr>
        <p:spPr>
          <a:xfrm>
            <a:off x="897227" y="1869463"/>
            <a:ext cx="10384665" cy="523220"/>
          </a:xfrm>
          <a:prstGeom prst="rect">
            <a:avLst/>
          </a:prstGeom>
        </p:spPr>
        <p:txBody>
          <a:bodyPr wrap="square">
            <a:spAutoFit/>
          </a:bodyPr>
          <a:lstStyle/>
          <a:p>
            <a:r>
              <a:rPr lang="en-US" sz="2800" dirty="0"/>
              <a:t>To develop wall crack detection system.</a:t>
            </a:r>
            <a:endParaRPr lang="en-IN" sz="2800" dirty="0">
              <a:solidFill>
                <a:schemeClr val="tx1">
                  <a:lumMod val="75000"/>
                  <a:lumOff val="25000"/>
                </a:schemeClr>
              </a:solidFill>
            </a:endParaRPr>
          </a:p>
        </p:txBody>
      </p:sp>
    </p:spTree>
    <p:extLst>
      <p:ext uri="{BB962C8B-B14F-4D97-AF65-F5344CB8AC3E}">
        <p14:creationId xmlns:p14="http://schemas.microsoft.com/office/powerpoint/2010/main" val="1021953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4AEAAF2-8304-4CD2-8642-F5B4DDB1DA57}"/>
              </a:ext>
            </a:extLst>
          </p:cNvPr>
          <p:cNvSpPr/>
          <p:nvPr/>
        </p:nvSpPr>
        <p:spPr>
          <a:xfrm>
            <a:off x="321895" y="530060"/>
            <a:ext cx="3151504" cy="823752"/>
          </a:xfrm>
          <a:prstGeom prst="rect">
            <a:avLst/>
          </a:prstGeom>
        </p:spPr>
        <p:txBody>
          <a:bodyPr wrap="none">
            <a:spAutoFit/>
          </a:bodyPr>
          <a:lstStyle/>
          <a:p>
            <a:pPr lvl="1">
              <a:lnSpc>
                <a:spcPct val="150000"/>
              </a:lnSpc>
            </a:pPr>
            <a:r>
              <a:rPr lang="en-US" sz="3600"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Introduction</a:t>
            </a:r>
          </a:p>
        </p:txBody>
      </p:sp>
      <p:sp>
        <p:nvSpPr>
          <p:cNvPr id="3" name="Rectangle 2">
            <a:extLst>
              <a:ext uri="{FF2B5EF4-FFF2-40B4-BE49-F238E27FC236}">
                <a16:creationId xmlns:a16="http://schemas.microsoft.com/office/drawing/2014/main" id="{2736E551-F7C2-46D8-89FA-C99BE2840857}"/>
              </a:ext>
            </a:extLst>
          </p:cNvPr>
          <p:cNvSpPr/>
          <p:nvPr/>
        </p:nvSpPr>
        <p:spPr>
          <a:xfrm>
            <a:off x="897227" y="1869463"/>
            <a:ext cx="10384665" cy="523220"/>
          </a:xfrm>
          <a:prstGeom prst="rect">
            <a:avLst/>
          </a:prstGeom>
        </p:spPr>
        <p:txBody>
          <a:bodyPr wrap="square">
            <a:spAutoFit/>
          </a:bodyPr>
          <a:lstStyle/>
          <a:p>
            <a:endParaRPr lang="en-IN" sz="2800" dirty="0">
              <a:solidFill>
                <a:schemeClr val="tx1">
                  <a:lumMod val="75000"/>
                  <a:lumOff val="25000"/>
                </a:schemeClr>
              </a:solidFill>
            </a:endParaRPr>
          </a:p>
        </p:txBody>
      </p:sp>
      <p:sp>
        <p:nvSpPr>
          <p:cNvPr id="4" name="Rectangle 3">
            <a:extLst>
              <a:ext uri="{FF2B5EF4-FFF2-40B4-BE49-F238E27FC236}">
                <a16:creationId xmlns:a16="http://schemas.microsoft.com/office/drawing/2014/main" id="{FA8491AD-A994-4E0F-825E-F69FD0250CAA}"/>
              </a:ext>
            </a:extLst>
          </p:cNvPr>
          <p:cNvSpPr/>
          <p:nvPr/>
        </p:nvSpPr>
        <p:spPr>
          <a:xfrm>
            <a:off x="736500" y="1614608"/>
            <a:ext cx="10706117" cy="2677656"/>
          </a:xfrm>
          <a:prstGeom prst="rect">
            <a:avLst/>
          </a:prstGeom>
        </p:spPr>
        <p:txBody>
          <a:bodyPr wrap="square">
            <a:spAutoFit/>
          </a:bodyPr>
          <a:lstStyle/>
          <a:p>
            <a:pPr algn="just"/>
            <a:r>
              <a:rPr lang="en-US" sz="2400" i="0" u="none" strike="noStrike" baseline="0" dirty="0">
                <a:latin typeface="Times New Roman" panose="02020603050405020304" pitchFamily="18" charset="0"/>
                <a:cs typeface="Times New Roman" panose="02020603050405020304" pitchFamily="18" charset="0"/>
              </a:rPr>
              <a:t>Early detection of cracks in building walls it is quite important as these are early indicators for the ageing, decaying or any internal structural fault. This project aims to develop an automatic inspection system based on deep learning model and image processing to identify cracks. Transfer learning</a:t>
            </a:r>
            <a:r>
              <a:rPr lang="en-US" sz="2400" dirty="0">
                <a:latin typeface="Times New Roman" panose="02020603050405020304" pitchFamily="18" charset="0"/>
                <a:cs typeface="Times New Roman" panose="02020603050405020304" pitchFamily="18" charset="0"/>
              </a:rPr>
              <a:t> </a:t>
            </a:r>
            <a:r>
              <a:rPr lang="en-US" sz="2400" i="0" u="none" strike="noStrike" baseline="0" dirty="0">
                <a:latin typeface="Times New Roman" panose="02020603050405020304" pitchFamily="18" charset="0"/>
                <a:cs typeface="Times New Roman" panose="02020603050405020304" pitchFamily="18" charset="0"/>
              </a:rPr>
              <a:t>models of convolutional neural networks (CNNs) are used to learn the intrinsic features of cracks using the images of the surfaces, which help them for the automatic classification into cracked/un-cracked classes.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832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91560"/>
            <a:ext cx="3390672" cy="1654748"/>
          </a:xfrm>
          <a:prstGeom prst="rect">
            <a:avLst/>
          </a:prstGeom>
        </p:spPr>
        <p:txBody>
          <a:bodyPr wrap="none">
            <a:spAutoFit/>
          </a:bodyPr>
          <a:lstStyle/>
          <a:p>
            <a:pPr lvl="1">
              <a:lnSpc>
                <a:spcPct val="150000"/>
              </a:lnSpc>
            </a:pPr>
            <a:r>
              <a:rPr lang="en-US" sz="3600"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Methodology:</a:t>
            </a:r>
            <a:br>
              <a:rPr lang="en-US" sz="3600"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br>
            <a:endParaRPr lang="en-IN" sz="3600"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3" name="Rounded Rectangle 2"/>
          <p:cNvSpPr/>
          <p:nvPr/>
        </p:nvSpPr>
        <p:spPr>
          <a:xfrm>
            <a:off x="4421193" y="2196507"/>
            <a:ext cx="2978711" cy="347580"/>
          </a:xfrm>
          <a:prstGeom prst="roundRect">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Literature Survey</a:t>
            </a:r>
            <a:endParaRPr lang="en-IN" b="1" dirty="0">
              <a:solidFill>
                <a:schemeClr val="bg1"/>
              </a:solidFill>
            </a:endParaRPr>
          </a:p>
        </p:txBody>
      </p:sp>
      <p:sp>
        <p:nvSpPr>
          <p:cNvPr id="4" name="Rounded Rectangle 3"/>
          <p:cNvSpPr/>
          <p:nvPr/>
        </p:nvSpPr>
        <p:spPr>
          <a:xfrm>
            <a:off x="4421193" y="2806322"/>
            <a:ext cx="2978711" cy="347580"/>
          </a:xfrm>
          <a:prstGeom prst="roundRect">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bg1"/>
              </a:solidFill>
            </a:endParaRPr>
          </a:p>
        </p:txBody>
      </p:sp>
      <p:sp>
        <p:nvSpPr>
          <p:cNvPr id="6" name="Rounded Rectangle 5"/>
          <p:cNvSpPr/>
          <p:nvPr/>
        </p:nvSpPr>
        <p:spPr>
          <a:xfrm>
            <a:off x="4421193" y="3409905"/>
            <a:ext cx="2978711" cy="347580"/>
          </a:xfrm>
          <a:prstGeom prst="roundRect">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bg1"/>
              </a:solidFill>
            </a:endParaRPr>
          </a:p>
        </p:txBody>
      </p:sp>
      <p:sp>
        <p:nvSpPr>
          <p:cNvPr id="9" name="Rounded Rectangle 8"/>
          <p:cNvSpPr/>
          <p:nvPr/>
        </p:nvSpPr>
        <p:spPr>
          <a:xfrm>
            <a:off x="4421193" y="4056028"/>
            <a:ext cx="2978711" cy="347580"/>
          </a:xfrm>
          <a:prstGeom prst="roundRect">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bg1"/>
              </a:solidFill>
            </a:endParaRPr>
          </a:p>
        </p:txBody>
      </p:sp>
      <p:sp>
        <p:nvSpPr>
          <p:cNvPr id="10" name="TextBox 9"/>
          <p:cNvSpPr txBox="1"/>
          <p:nvPr/>
        </p:nvSpPr>
        <p:spPr>
          <a:xfrm>
            <a:off x="4977216" y="2784322"/>
            <a:ext cx="1889107" cy="369332"/>
          </a:xfrm>
          <a:prstGeom prst="rect">
            <a:avLst/>
          </a:prstGeom>
          <a:noFill/>
        </p:spPr>
        <p:txBody>
          <a:bodyPr wrap="none" rtlCol="0">
            <a:spAutoFit/>
          </a:bodyPr>
          <a:lstStyle/>
          <a:p>
            <a:r>
              <a:rPr lang="en-US" b="1" dirty="0">
                <a:solidFill>
                  <a:schemeClr val="bg1"/>
                </a:solidFill>
              </a:rPr>
              <a:t>Collection of Data</a:t>
            </a:r>
            <a:endParaRPr lang="en-IN" b="1" dirty="0">
              <a:solidFill>
                <a:schemeClr val="bg1"/>
              </a:solidFill>
            </a:endParaRPr>
          </a:p>
        </p:txBody>
      </p:sp>
      <p:sp>
        <p:nvSpPr>
          <p:cNvPr id="12" name="TextBox 11"/>
          <p:cNvSpPr txBox="1"/>
          <p:nvPr/>
        </p:nvSpPr>
        <p:spPr>
          <a:xfrm>
            <a:off x="5044509" y="3388033"/>
            <a:ext cx="1778757" cy="369332"/>
          </a:xfrm>
          <a:prstGeom prst="rect">
            <a:avLst/>
          </a:prstGeom>
          <a:noFill/>
        </p:spPr>
        <p:txBody>
          <a:bodyPr wrap="none" rtlCol="0">
            <a:spAutoFit/>
          </a:bodyPr>
          <a:lstStyle/>
          <a:p>
            <a:r>
              <a:rPr lang="en-US" b="1" dirty="0">
                <a:solidFill>
                  <a:schemeClr val="bg1"/>
                </a:solidFill>
              </a:rPr>
              <a:t>Train CCN Model</a:t>
            </a:r>
            <a:endParaRPr lang="en-IN" b="1" dirty="0">
              <a:solidFill>
                <a:schemeClr val="bg1"/>
              </a:solidFill>
            </a:endParaRPr>
          </a:p>
        </p:txBody>
      </p:sp>
      <p:sp>
        <p:nvSpPr>
          <p:cNvPr id="15" name="TextBox 14"/>
          <p:cNvSpPr txBox="1"/>
          <p:nvPr/>
        </p:nvSpPr>
        <p:spPr>
          <a:xfrm>
            <a:off x="5484822" y="4045152"/>
            <a:ext cx="851452" cy="369332"/>
          </a:xfrm>
          <a:prstGeom prst="rect">
            <a:avLst/>
          </a:prstGeom>
          <a:noFill/>
        </p:spPr>
        <p:txBody>
          <a:bodyPr wrap="none" rtlCol="0">
            <a:spAutoFit/>
          </a:bodyPr>
          <a:lstStyle/>
          <a:p>
            <a:r>
              <a:rPr lang="en-US" b="1" dirty="0">
                <a:solidFill>
                  <a:schemeClr val="bg1"/>
                </a:solidFill>
              </a:rPr>
              <a:t>Testing</a:t>
            </a:r>
            <a:endParaRPr lang="en-IN" b="1" dirty="0">
              <a:solidFill>
                <a:schemeClr val="bg1"/>
              </a:solidFill>
            </a:endParaRPr>
          </a:p>
        </p:txBody>
      </p:sp>
      <p:sp>
        <p:nvSpPr>
          <p:cNvPr id="18" name="Down Arrow 17"/>
          <p:cNvSpPr/>
          <p:nvPr/>
        </p:nvSpPr>
        <p:spPr>
          <a:xfrm>
            <a:off x="5795474" y="3781413"/>
            <a:ext cx="230148" cy="229774"/>
          </a:xfrm>
          <a:prstGeom prst="downArrow">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bg1"/>
              </a:solidFill>
            </a:endParaRPr>
          </a:p>
        </p:txBody>
      </p:sp>
      <p:sp>
        <p:nvSpPr>
          <p:cNvPr id="20" name="Rounded Rectangle 19"/>
          <p:cNvSpPr/>
          <p:nvPr/>
        </p:nvSpPr>
        <p:spPr>
          <a:xfrm>
            <a:off x="4421193" y="4650799"/>
            <a:ext cx="2978711" cy="347580"/>
          </a:xfrm>
          <a:prstGeom prst="roundRect">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Optimize</a:t>
            </a:r>
            <a:endParaRPr lang="en-IN" b="1" dirty="0">
              <a:solidFill>
                <a:schemeClr val="bg1"/>
              </a:solidFill>
            </a:endParaRPr>
          </a:p>
        </p:txBody>
      </p:sp>
      <p:sp>
        <p:nvSpPr>
          <p:cNvPr id="21" name="Down Arrow 20"/>
          <p:cNvSpPr/>
          <p:nvPr/>
        </p:nvSpPr>
        <p:spPr>
          <a:xfrm>
            <a:off x="5795474" y="4410149"/>
            <a:ext cx="230148" cy="229774"/>
          </a:xfrm>
          <a:prstGeom prst="downArrow">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bg1"/>
              </a:solidFill>
            </a:endParaRPr>
          </a:p>
        </p:txBody>
      </p:sp>
      <p:sp>
        <p:nvSpPr>
          <p:cNvPr id="22" name="Down Arrow 21"/>
          <p:cNvSpPr/>
          <p:nvPr/>
        </p:nvSpPr>
        <p:spPr>
          <a:xfrm>
            <a:off x="5795474" y="2568872"/>
            <a:ext cx="230148" cy="229774"/>
          </a:xfrm>
          <a:prstGeom prst="downArrow">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bg1"/>
              </a:solidFill>
            </a:endParaRPr>
          </a:p>
        </p:txBody>
      </p:sp>
      <p:sp>
        <p:nvSpPr>
          <p:cNvPr id="23" name="Down Arrow 22"/>
          <p:cNvSpPr/>
          <p:nvPr/>
        </p:nvSpPr>
        <p:spPr>
          <a:xfrm>
            <a:off x="5795474" y="3140463"/>
            <a:ext cx="230148" cy="229774"/>
          </a:xfrm>
          <a:prstGeom prst="downArrow">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bg1"/>
              </a:solidFill>
            </a:endParaRPr>
          </a:p>
        </p:txBody>
      </p:sp>
      <p:sp>
        <p:nvSpPr>
          <p:cNvPr id="16" name="Rounded Rectangle 2">
            <a:extLst>
              <a:ext uri="{FF2B5EF4-FFF2-40B4-BE49-F238E27FC236}">
                <a16:creationId xmlns:a16="http://schemas.microsoft.com/office/drawing/2014/main" id="{893062FA-ADE4-4FEB-845F-B768C8D4AE2A}"/>
              </a:ext>
            </a:extLst>
          </p:cNvPr>
          <p:cNvSpPr/>
          <p:nvPr/>
        </p:nvSpPr>
        <p:spPr>
          <a:xfrm>
            <a:off x="4421192" y="1567412"/>
            <a:ext cx="2978711" cy="347580"/>
          </a:xfrm>
          <a:prstGeom prst="roundRect">
            <a:avLst/>
          </a:pr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bg1"/>
                </a:solidFill>
              </a:rPr>
              <a:t>Finding Problem</a:t>
            </a:r>
            <a:endParaRPr lang="en-IN" b="1" dirty="0">
              <a:solidFill>
                <a:schemeClr val="bg1"/>
              </a:solidFill>
            </a:endParaRPr>
          </a:p>
        </p:txBody>
      </p:sp>
      <p:sp>
        <p:nvSpPr>
          <p:cNvPr id="17" name="Down Arrow 21">
            <a:extLst>
              <a:ext uri="{FF2B5EF4-FFF2-40B4-BE49-F238E27FC236}">
                <a16:creationId xmlns:a16="http://schemas.microsoft.com/office/drawing/2014/main" id="{2BE6A1ED-E1AB-4655-881C-FF62DD010659}"/>
              </a:ext>
            </a:extLst>
          </p:cNvPr>
          <p:cNvSpPr/>
          <p:nvPr/>
        </p:nvSpPr>
        <p:spPr>
          <a:xfrm>
            <a:off x="5782222" y="1950503"/>
            <a:ext cx="230148" cy="229774"/>
          </a:xfrm>
          <a:prstGeom prst="downArrow">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bg1"/>
              </a:solidFill>
            </a:endParaRPr>
          </a:p>
        </p:txBody>
      </p:sp>
    </p:spTree>
    <p:extLst>
      <p:ext uri="{BB962C8B-B14F-4D97-AF65-F5344CB8AC3E}">
        <p14:creationId xmlns:p14="http://schemas.microsoft.com/office/powerpoint/2010/main" val="1771347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6011" y="195003"/>
            <a:ext cx="6096000" cy="820674"/>
          </a:xfrm>
          <a:prstGeom prst="rect">
            <a:avLst/>
          </a:prstGeom>
        </p:spPr>
        <p:txBody>
          <a:bodyPr>
            <a:spAutoFit/>
          </a:bodyPr>
          <a:lstStyle/>
          <a:p>
            <a:pPr lvl="1">
              <a:lnSpc>
                <a:spcPct val="150000"/>
              </a:lnSpc>
            </a:pPr>
            <a:r>
              <a:rPr lang="en-US" sz="3600"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Block Diagram:</a:t>
            </a:r>
            <a:endParaRPr lang="en-IN" sz="3600"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41454108-1775-46AD-85BC-E2227DF30B9D}"/>
              </a:ext>
            </a:extLst>
          </p:cNvPr>
          <p:cNvSpPr/>
          <p:nvPr/>
        </p:nvSpPr>
        <p:spPr>
          <a:xfrm>
            <a:off x="1224961" y="2807593"/>
            <a:ext cx="1576589" cy="5924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75000"/>
                    <a:lumOff val="25000"/>
                  </a:schemeClr>
                </a:solidFill>
              </a:rPr>
              <a:t>Image acquisition</a:t>
            </a:r>
          </a:p>
        </p:txBody>
      </p:sp>
      <p:sp>
        <p:nvSpPr>
          <p:cNvPr id="18" name="Rectangle 17">
            <a:extLst>
              <a:ext uri="{FF2B5EF4-FFF2-40B4-BE49-F238E27FC236}">
                <a16:creationId xmlns:a16="http://schemas.microsoft.com/office/drawing/2014/main" id="{C2E8BAFF-F7E6-4C18-B8BE-49384EF2521F}"/>
              </a:ext>
            </a:extLst>
          </p:cNvPr>
          <p:cNvSpPr/>
          <p:nvPr/>
        </p:nvSpPr>
        <p:spPr>
          <a:xfrm>
            <a:off x="3186305" y="2807593"/>
            <a:ext cx="1576589" cy="5924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75000"/>
                    <a:lumOff val="25000"/>
                  </a:schemeClr>
                </a:solidFill>
              </a:rPr>
              <a:t>Pre-processing</a:t>
            </a:r>
          </a:p>
        </p:txBody>
      </p:sp>
      <p:sp>
        <p:nvSpPr>
          <p:cNvPr id="22" name="Rectangle 21">
            <a:extLst>
              <a:ext uri="{FF2B5EF4-FFF2-40B4-BE49-F238E27FC236}">
                <a16:creationId xmlns:a16="http://schemas.microsoft.com/office/drawing/2014/main" id="{72409CDB-5FFA-45FD-9F07-6890018B12EB}"/>
              </a:ext>
            </a:extLst>
          </p:cNvPr>
          <p:cNvSpPr/>
          <p:nvPr/>
        </p:nvSpPr>
        <p:spPr>
          <a:xfrm>
            <a:off x="5147649" y="2816182"/>
            <a:ext cx="1576589" cy="5924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Segmentation</a:t>
            </a:r>
            <a:endParaRPr lang="en-IN" dirty="0">
              <a:solidFill>
                <a:schemeClr val="tx1">
                  <a:lumMod val="75000"/>
                  <a:lumOff val="25000"/>
                </a:schemeClr>
              </a:solidFill>
            </a:endParaRPr>
          </a:p>
        </p:txBody>
      </p:sp>
      <p:sp>
        <p:nvSpPr>
          <p:cNvPr id="23" name="Rectangle 22">
            <a:extLst>
              <a:ext uri="{FF2B5EF4-FFF2-40B4-BE49-F238E27FC236}">
                <a16:creationId xmlns:a16="http://schemas.microsoft.com/office/drawing/2014/main" id="{4626B7A7-BE97-423D-85CF-B5C137B86A81}"/>
              </a:ext>
            </a:extLst>
          </p:cNvPr>
          <p:cNvSpPr/>
          <p:nvPr/>
        </p:nvSpPr>
        <p:spPr>
          <a:xfrm>
            <a:off x="7108993" y="2816182"/>
            <a:ext cx="1576589" cy="5924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Feature Extraction</a:t>
            </a:r>
            <a:endParaRPr lang="en-IN" dirty="0">
              <a:solidFill>
                <a:schemeClr val="tx1">
                  <a:lumMod val="75000"/>
                  <a:lumOff val="25000"/>
                </a:schemeClr>
              </a:solidFill>
            </a:endParaRPr>
          </a:p>
        </p:txBody>
      </p:sp>
      <p:sp>
        <p:nvSpPr>
          <p:cNvPr id="24" name="Rectangle 23">
            <a:extLst>
              <a:ext uri="{FF2B5EF4-FFF2-40B4-BE49-F238E27FC236}">
                <a16:creationId xmlns:a16="http://schemas.microsoft.com/office/drawing/2014/main" id="{03D57057-368B-489F-997E-82999F6E4CF4}"/>
              </a:ext>
            </a:extLst>
          </p:cNvPr>
          <p:cNvSpPr/>
          <p:nvPr/>
        </p:nvSpPr>
        <p:spPr>
          <a:xfrm>
            <a:off x="9070337" y="2816182"/>
            <a:ext cx="1576589" cy="5924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Classifier</a:t>
            </a:r>
            <a:endParaRPr lang="en-IN" dirty="0">
              <a:solidFill>
                <a:schemeClr val="tx1">
                  <a:lumMod val="75000"/>
                  <a:lumOff val="25000"/>
                </a:schemeClr>
              </a:solidFill>
            </a:endParaRPr>
          </a:p>
        </p:txBody>
      </p:sp>
      <p:cxnSp>
        <p:nvCxnSpPr>
          <p:cNvPr id="25" name="Straight Arrow Connector 24">
            <a:extLst>
              <a:ext uri="{FF2B5EF4-FFF2-40B4-BE49-F238E27FC236}">
                <a16:creationId xmlns:a16="http://schemas.microsoft.com/office/drawing/2014/main" id="{32441A0E-69FC-40E5-B668-41D90E87C0D4}"/>
              </a:ext>
            </a:extLst>
          </p:cNvPr>
          <p:cNvCxnSpPr>
            <a:stCxn id="15" idx="3"/>
            <a:endCxn id="18" idx="1"/>
          </p:cNvCxnSpPr>
          <p:nvPr/>
        </p:nvCxnSpPr>
        <p:spPr>
          <a:xfrm>
            <a:off x="2801550" y="3103808"/>
            <a:ext cx="3847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57DBCF1-FF45-469E-81EF-59B184EB6D40}"/>
              </a:ext>
            </a:extLst>
          </p:cNvPr>
          <p:cNvCxnSpPr>
            <a:stCxn id="18" idx="3"/>
            <a:endCxn id="22" idx="1"/>
          </p:cNvCxnSpPr>
          <p:nvPr/>
        </p:nvCxnSpPr>
        <p:spPr>
          <a:xfrm>
            <a:off x="4762894" y="3103808"/>
            <a:ext cx="384755" cy="85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FEB7F2C4-03A0-4715-B1D8-FA7780AF03DD}"/>
              </a:ext>
            </a:extLst>
          </p:cNvPr>
          <p:cNvCxnSpPr>
            <a:endCxn id="23" idx="1"/>
          </p:cNvCxnSpPr>
          <p:nvPr/>
        </p:nvCxnSpPr>
        <p:spPr>
          <a:xfrm>
            <a:off x="6724238" y="3103808"/>
            <a:ext cx="384755" cy="85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D48E941-C799-4861-A288-9B78BAED5776}"/>
              </a:ext>
            </a:extLst>
          </p:cNvPr>
          <p:cNvCxnSpPr>
            <a:stCxn id="23" idx="3"/>
            <a:endCxn id="24" idx="1"/>
          </p:cNvCxnSpPr>
          <p:nvPr/>
        </p:nvCxnSpPr>
        <p:spPr>
          <a:xfrm>
            <a:off x="8685582" y="3112397"/>
            <a:ext cx="384755"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0" name="Straight Arrow Connector 29">
            <a:extLst>
              <a:ext uri="{FF2B5EF4-FFF2-40B4-BE49-F238E27FC236}">
                <a16:creationId xmlns:a16="http://schemas.microsoft.com/office/drawing/2014/main" id="{E8881DD6-519A-4482-B7F0-82B47598A053}"/>
              </a:ext>
            </a:extLst>
          </p:cNvPr>
          <p:cNvCxnSpPr/>
          <p:nvPr/>
        </p:nvCxnSpPr>
        <p:spPr>
          <a:xfrm>
            <a:off x="2801550" y="3073760"/>
            <a:ext cx="384755"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1" name="Straight Arrow Connector 30">
            <a:extLst>
              <a:ext uri="{FF2B5EF4-FFF2-40B4-BE49-F238E27FC236}">
                <a16:creationId xmlns:a16="http://schemas.microsoft.com/office/drawing/2014/main" id="{A57DCBFB-9BFA-4800-B01E-4B36377CBD68}"/>
              </a:ext>
            </a:extLst>
          </p:cNvPr>
          <p:cNvCxnSpPr/>
          <p:nvPr/>
        </p:nvCxnSpPr>
        <p:spPr>
          <a:xfrm>
            <a:off x="4762894" y="3073760"/>
            <a:ext cx="384755" cy="858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2" name="Straight Arrow Connector 31">
            <a:extLst>
              <a:ext uri="{FF2B5EF4-FFF2-40B4-BE49-F238E27FC236}">
                <a16:creationId xmlns:a16="http://schemas.microsoft.com/office/drawing/2014/main" id="{7C9DA1F7-97DC-4D5A-A6CF-32554E49EA90}"/>
              </a:ext>
            </a:extLst>
          </p:cNvPr>
          <p:cNvCxnSpPr/>
          <p:nvPr/>
        </p:nvCxnSpPr>
        <p:spPr>
          <a:xfrm>
            <a:off x="6724238" y="3073760"/>
            <a:ext cx="384755" cy="858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375535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79DE6A-3050-4424-B09A-EA32869DF6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48139"/>
            <a:ext cx="12192000" cy="6009861"/>
          </a:xfrm>
          <a:prstGeom prst="rect">
            <a:avLst/>
          </a:prstGeom>
        </p:spPr>
      </p:pic>
      <p:sp>
        <p:nvSpPr>
          <p:cNvPr id="5" name="TextBox 4">
            <a:extLst>
              <a:ext uri="{FF2B5EF4-FFF2-40B4-BE49-F238E27FC236}">
                <a16:creationId xmlns:a16="http://schemas.microsoft.com/office/drawing/2014/main" id="{99E78820-4240-488F-85F1-8CB351FB7D14}"/>
              </a:ext>
            </a:extLst>
          </p:cNvPr>
          <p:cNvSpPr txBox="1"/>
          <p:nvPr/>
        </p:nvSpPr>
        <p:spPr>
          <a:xfrm>
            <a:off x="-235225" y="0"/>
            <a:ext cx="6102626" cy="823752"/>
          </a:xfrm>
          <a:prstGeom prst="rect">
            <a:avLst/>
          </a:prstGeom>
          <a:noFill/>
        </p:spPr>
        <p:txBody>
          <a:bodyPr wrap="square">
            <a:spAutoFit/>
          </a:bodyPr>
          <a:lstStyle/>
          <a:p>
            <a:pPr lvl="1">
              <a:lnSpc>
                <a:spcPct val="150000"/>
              </a:lnSpc>
            </a:pPr>
            <a:r>
              <a:rPr lang="en-US" sz="3600"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MATLAB Output:</a:t>
            </a:r>
            <a:endParaRPr lang="en-IN" sz="3600"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9487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D0A769-D8F4-4912-92F6-D7CD51442D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36197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61190" y="2967335"/>
            <a:ext cx="3069623"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Thank You</a:t>
            </a:r>
          </a:p>
        </p:txBody>
      </p:sp>
    </p:spTree>
    <p:extLst>
      <p:ext uri="{BB962C8B-B14F-4D97-AF65-F5344CB8AC3E}">
        <p14:creationId xmlns:p14="http://schemas.microsoft.com/office/powerpoint/2010/main" val="257958886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1584528</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2012-06-20T23:39:00+00:00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TP102923943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843282</LocLastLocAttemptVersionLookup>
    <IsSearchable xmlns="4873beb7-5857-4685-be1f-d57550cc96cc">true</IsSearchable>
    <TemplateTemplateType xmlns="4873beb7-5857-4685-be1f-d57550cc96cc">PowerPoint Template - Slideshow Launch</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LocMarketGroupTiers2 xmlns="4873beb7-5857-4685-be1f-d57550cc96cc" xsi:nil="true"/>
    <APAuthor xmlns="4873beb7-5857-4685-be1f-d57550cc96cc">
      <UserInfo>
        <DisplayName>REDMOND\v-sa</DisplayName>
        <AccountId>2467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970C04F-E7AC-41AB-9C6D-1B1BB88BFF7F}">
  <ds:schemaRefs>
    <ds:schemaRef ds:uri="http://schemas.microsoft.com/office/2006/metadata/properties"/>
    <ds:schemaRef ds:uri="http://schemas.microsoft.com/office/infopath/2007/PartnerControls"/>
    <ds:schemaRef ds:uri="4873beb7-5857-4685-be1f-d57550cc96cc"/>
  </ds:schemaRefs>
</ds:datastoreItem>
</file>

<file path=customXml/itemProps2.xml><?xml version="1.0" encoding="utf-8"?>
<ds:datastoreItem xmlns:ds="http://schemas.openxmlformats.org/officeDocument/2006/customXml" ds:itemID="{C3DEC53A-9DF1-4780-BE92-17E971B7A9ED}">
  <ds:schemaRefs>
    <ds:schemaRef ds:uri="http://schemas.microsoft.com/sharepoint/v3/contenttype/forms"/>
  </ds:schemaRefs>
</ds:datastoreItem>
</file>

<file path=customXml/itemProps3.xml><?xml version="1.0" encoding="utf-8"?>
<ds:datastoreItem xmlns:ds="http://schemas.openxmlformats.org/officeDocument/2006/customXml" ds:itemID="{63EE7759-C66F-4EA4-9863-7EBA32518D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Gallery</Template>
  <TotalTime>516</TotalTime>
  <Words>171</Words>
  <Application>Microsoft Office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Gill Sans MT</vt:lpstr>
      <vt:lpstr>Times New Roman</vt:lpstr>
      <vt:lpstr>Wingdings</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Shantanu Bolbhat</dc:creator>
  <cp:keywords/>
  <cp:lastModifiedBy>Himanshu Sharma</cp:lastModifiedBy>
  <cp:revision>37</cp:revision>
  <dcterms:created xsi:type="dcterms:W3CDTF">2020-01-09T16:38:18Z</dcterms:created>
  <dcterms:modified xsi:type="dcterms:W3CDTF">2021-06-05T12:33:00Z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_TemplateID">
    <vt:lpwstr>TC029239449991</vt:lpwstr>
  </property>
  <property fmtid="{D5CDD505-2E9C-101B-9397-08002B2CF9AE}" pid="4" name="ContentTypeId">
    <vt:lpwstr>0x0101006EDDDB5EE6D98C44930B742096920B300400F5B6D36B3EF94B4E9A635CDF2A18F5B8</vt:lpwstr>
  </property>
  <property fmtid="{D5CDD505-2E9C-101B-9397-08002B2CF9AE}" pid="5" name="FeatureTags">
    <vt:lpwstr/>
  </property>
  <property fmtid="{D5CDD505-2E9C-101B-9397-08002B2CF9AE}" pid="6" name="LocalizationTags">
    <vt:lpwstr/>
  </property>
  <property fmtid="{D5CDD505-2E9C-101B-9397-08002B2CF9AE}" pid="7" name="ScenarioTags">
    <vt:lpwstr/>
  </property>
  <property fmtid="{D5CDD505-2E9C-101B-9397-08002B2CF9AE}" pid="8" name="CampaignTags">
    <vt:lpwstr/>
  </property>
</Properties>
</file>