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558D-3F0E-4305-9A16-79938EC83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E4D62-716E-4DCB-BAE1-4A13A5D79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F0ED4-EBE3-4A8C-85B8-50AEC34C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7F59-F811-4978-A039-227B82C13E4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A8D05-DBAA-4B8B-A27C-CE3C2F60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DDA02-20B0-4B75-B422-DC1E767D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EEAE-9A82-4AF3-B516-A320EBF08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0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564E-D67F-4AFE-A61F-8A9A6284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A476C-EF15-4E8D-AEA4-FBFC8F75B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8C03-7F76-4743-99F1-7CAD597E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7F59-F811-4978-A039-227B82C13E4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7663A-DE26-4795-9D30-6E09A80B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8A35-81D2-4DF6-959D-E2F488A7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EEAE-9A82-4AF3-B516-A320EBF08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08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16EC6-B2F8-49EC-9418-0E4995CA0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2B99C-5400-49F9-BD11-6C346E49A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0B3CB-6950-4ED8-A1A5-0384D5A5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7F59-F811-4978-A039-227B82C13E4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F6B29-95E9-4B5A-A63E-95910397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FC13-C967-4B1F-803E-6C4D9E53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EEAE-9A82-4AF3-B516-A320EBF08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3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591B-9F24-44C7-8E7A-008F8CA4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6FBB-7126-4AC3-A816-97F9FAE2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EE6D-FF0B-4F98-A3CC-8F0FA859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7F59-F811-4978-A039-227B82C13E4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BA0F-8D71-49A7-AA71-9118029F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97990-D86C-4732-B953-3847A0F9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EEAE-9A82-4AF3-B516-A320EBF08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55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124A-E893-4B47-9B96-D785F6C4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9F4A5-40FF-4A82-8334-66D203E5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9511-0755-4C09-BF3D-0249FD0C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7F59-F811-4978-A039-227B82C13E4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7EFB-9259-488D-95B5-BEB9C86C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C9863-0F82-44C8-B018-CD794D12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EEAE-9A82-4AF3-B516-A320EBF08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0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D704-4218-4B6C-B68C-10D2548F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1ADF-6D01-41C8-A988-4AAB96DF9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EB057-49AD-43F1-9AD1-CD8CFEEDF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2FBA2-64B2-4594-8BB0-8F805E49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7F59-F811-4978-A039-227B82C13E4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78187-95AE-476A-AC8D-91E3234E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41300-2D00-48D6-B8D6-EB701025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EEAE-9A82-4AF3-B516-A320EBF08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74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C813-7C73-4D8D-B5AF-D265B8AC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1EA1B-D1F7-43A1-ABF4-45B7BB3E1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34B5D-4008-4D91-A10B-85E4691B4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B6833-1778-4508-BB4A-7AF81A38C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BAE67-D025-4AAC-97C0-D1349693E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282D1-0CDC-4864-B5E2-FBC61533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7F59-F811-4978-A039-227B82C13E4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EC497-855A-440F-BD0C-3FBEA85A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BCC52-2DF1-4CA7-9FBB-34664180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EEAE-9A82-4AF3-B516-A320EBF08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04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244A-E305-4598-A8E2-D3BE8AFD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543F5-3319-4A43-AAB4-628AEEC1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7F59-F811-4978-A039-227B82C13E4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51875-BF6D-4EC8-8097-A2AFDD05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20782-9496-480C-8318-3A057BAD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EEAE-9A82-4AF3-B516-A320EBF08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6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06C14-E46C-49BB-A32C-B1B117A5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7F59-F811-4978-A039-227B82C13E4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F3265-2353-4A25-9F13-7E570669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AB4B5-868E-4F27-BB23-45043EDE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EEAE-9A82-4AF3-B516-A320EBF08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5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0E46-A3A0-471D-898A-180CF0DC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5D10-780E-4457-B93E-49063A3C3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2F4F8-6E85-4F87-8FEF-878C0A56F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B6B5C-4174-489C-9BCC-7C3894BA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7F59-F811-4978-A039-227B82C13E4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14740-81D8-475E-9FC0-E2075319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E6C95-9F76-4069-94F7-672E0F95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EEAE-9A82-4AF3-B516-A320EBF08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3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0DC8-0EF5-47AE-9FBA-4DDB13CD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15FF6-CD1A-4DE3-A072-5EE840A36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024BC-0388-4061-B100-6BE79E480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7255F-921F-4721-9653-F2B92675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7F59-F811-4978-A039-227B82C13E4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BF2FC-7A61-41AA-AA40-2613804B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715A-5582-48F7-B515-90C29E01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EEAE-9A82-4AF3-B516-A320EBF08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66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5F070-B84C-4C92-B3EE-CE0B7D80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A489-1EF7-4C58-AE5D-5BCCB2A46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CBAD-AEB4-4A43-9D10-26BA55B60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7F59-F811-4978-A039-227B82C13E4E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FF90D-1407-425E-851F-0B9727157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1390-826F-46D7-A624-8ED2772D0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5EEAE-9A82-4AF3-B516-A320EBF08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4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02A1-9D8C-4810-A298-5DE6402C4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Graphs with Key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4BF18-545F-4353-AEE5-C4D7BB553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Xinglong, </a:t>
            </a:r>
            <a:r>
              <a:rPr lang="en-GB" dirty="0" err="1"/>
              <a:t>Yinyin</a:t>
            </a:r>
            <a:r>
              <a:rPr lang="en-GB" dirty="0"/>
              <a:t>, Himanshu </a:t>
            </a:r>
          </a:p>
        </p:txBody>
      </p:sp>
    </p:spTree>
    <p:extLst>
      <p:ext uri="{BB962C8B-B14F-4D97-AF65-F5344CB8AC3E}">
        <p14:creationId xmlns:p14="http://schemas.microsoft.com/office/powerpoint/2010/main" val="303840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35AF-DDB6-4D76-AE22-5BCF0FC1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9EF4E-8848-4580-A9A9-0B6BC20E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correlation diag. shows the relationship of the energy consumption of various components of the house recorded over a period of six months. </a:t>
            </a:r>
          </a:p>
          <a:p>
            <a:r>
              <a:rPr lang="en-GB" dirty="0"/>
              <a:t> The plot show the positive correlation between energy consumption of lights and Appliances.</a:t>
            </a:r>
          </a:p>
          <a:p>
            <a:r>
              <a:rPr lang="en-GB" dirty="0"/>
              <a:t>Positive correlation is high i.e. 0.19 between indoor Temperature  (T2) and Appliances energy consumption.</a:t>
            </a:r>
          </a:p>
          <a:p>
            <a:r>
              <a:rPr lang="en-GB" dirty="0"/>
              <a:t>Positive correlation is expected between T1 and T3.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9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2603-69BC-4F24-902C-29F11BE5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 dirty="0"/>
              <a:t>Fig. 6 ,7, 8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591A4C3-5E7C-442F-9B6B-66F190927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3"/>
          <a:stretch/>
        </p:blipFill>
        <p:spPr>
          <a:xfrm>
            <a:off x="20" y="10"/>
            <a:ext cx="2917436" cy="34077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B0140B-AF89-440E-9633-62AFE91200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23" b="-1"/>
          <a:stretch/>
        </p:blipFill>
        <p:spPr>
          <a:xfrm>
            <a:off x="3008896" y="-2655"/>
            <a:ext cx="2917457" cy="3407774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050AC1-2994-448B-B45B-1D82CEA8CE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31" r="-2" b="-2"/>
          <a:stretch/>
        </p:blipFill>
        <p:spPr>
          <a:xfrm>
            <a:off x="20" y="3494314"/>
            <a:ext cx="5926333" cy="336368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7B799C-7F79-4FB9-BF0F-1EDE5BA3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121408"/>
            <a:ext cx="5118756" cy="40507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Fig. 6</a:t>
            </a:r>
          </a:p>
          <a:p>
            <a:pPr marL="0" indent="0">
              <a:buNone/>
            </a:pPr>
            <a:r>
              <a:rPr lang="en-GB" dirty="0"/>
              <a:t>Pairs plot showing relationships between the energy consumption of appliances with: T out, Pressure, RH out, Windspeed, Visibility, </a:t>
            </a:r>
            <a:r>
              <a:rPr lang="en-GB" dirty="0" err="1"/>
              <a:t>TDewpoint</a:t>
            </a:r>
            <a:r>
              <a:rPr lang="en-GB" dirty="0"/>
              <a:t>, NSM and T6.</a:t>
            </a:r>
          </a:p>
          <a:p>
            <a:pPr marL="0" indent="0">
              <a:buNone/>
            </a:pPr>
            <a:r>
              <a:rPr lang="en-GB" dirty="0"/>
              <a:t>Fig 7</a:t>
            </a:r>
          </a:p>
          <a:p>
            <a:pPr marL="0" indent="0">
              <a:buNone/>
            </a:pPr>
            <a:r>
              <a:rPr lang="en-GB" dirty="0"/>
              <a:t>Pairs plot showing relationships between the energy </a:t>
            </a:r>
            <a:r>
              <a:rPr lang="en-GB" dirty="0" err="1"/>
              <a:t>consump-tion</a:t>
            </a:r>
            <a:r>
              <a:rPr lang="en-GB" dirty="0"/>
              <a:t> of appliances with: T4, RH4, T5, RH5, T6, RH6. T4 and RH4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Fig 8</a:t>
            </a:r>
          </a:p>
          <a:p>
            <a:pPr marL="0" indent="0">
              <a:buNone/>
            </a:pPr>
            <a:r>
              <a:rPr lang="en-GB" dirty="0"/>
              <a:t>Pairs plot showing relationships between the energy </a:t>
            </a:r>
            <a:r>
              <a:rPr lang="en-GB" dirty="0" err="1"/>
              <a:t>consump-tion</a:t>
            </a:r>
            <a:r>
              <a:rPr lang="en-GB" dirty="0"/>
              <a:t> of appliances with: T7, RH7,T8, RH8, T9,RH9. T7 and RH7.</a:t>
            </a:r>
            <a:endParaRPr lang="en-GB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8660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4868-7CD8-471D-A862-1CFB2288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65E5-6EEF-4F5B-9032-12D8FCB9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 shows highest correlation between outdoor temperature  and Appliances energy consumption.</a:t>
            </a:r>
          </a:p>
          <a:p>
            <a:r>
              <a:rPr lang="en-GB" dirty="0"/>
              <a:t>Negative correlation exists between Appliances and outdoor humidity RH6.</a:t>
            </a:r>
          </a:p>
          <a:p>
            <a:r>
              <a:rPr lang="en-GB" dirty="0"/>
              <a:t>positive correlations between the consumption of appliances and T7, T8 and T9 being 0.03, 0.05 and 0.02 respectively.</a:t>
            </a:r>
          </a:p>
          <a:p>
            <a:r>
              <a:rPr lang="en-GB" dirty="0"/>
              <a:t>Highest correlation between the energy consumption of appliances and NSM with a value of 0.22. </a:t>
            </a:r>
          </a:p>
        </p:txBody>
      </p:sp>
    </p:spTree>
    <p:extLst>
      <p:ext uri="{BB962C8B-B14F-4D97-AF65-F5344CB8AC3E}">
        <p14:creationId xmlns:p14="http://schemas.microsoft.com/office/powerpoint/2010/main" val="420632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5475DA-EFD5-4DAE-873D-35321857F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" r="1956"/>
          <a:stretch/>
        </p:blipFill>
        <p:spPr>
          <a:xfrm>
            <a:off x="20" y="10"/>
            <a:ext cx="12191980" cy="4262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653BD3-8CD6-41BB-B527-1FE2E11286AC}"/>
              </a:ext>
            </a:extLst>
          </p:cNvPr>
          <p:cNvSpPr/>
          <p:nvPr/>
        </p:nvSpPr>
        <p:spPr>
          <a:xfrm>
            <a:off x="211015" y="4712677"/>
            <a:ext cx="11980985" cy="214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Fig. 1</a:t>
            </a:r>
          </a:p>
          <a:p>
            <a:pPr algn="ctr"/>
            <a:r>
              <a:rPr lang="en-GB" dirty="0"/>
              <a:t>The above plot shows the appliance consumption in </a:t>
            </a:r>
            <a:r>
              <a:rPr lang="en-GB" dirty="0" err="1"/>
              <a:t>Wh</a:t>
            </a:r>
            <a:r>
              <a:rPr lang="en-GB" dirty="0"/>
              <a:t> for the whole period from February and Jun 2016. </a:t>
            </a:r>
          </a:p>
        </p:txBody>
      </p:sp>
    </p:spTree>
    <p:extLst>
      <p:ext uri="{BB962C8B-B14F-4D97-AF65-F5344CB8AC3E}">
        <p14:creationId xmlns:p14="http://schemas.microsoft.com/office/powerpoint/2010/main" val="215506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A3C1876-14F6-4E9C-8677-88FEB769A6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85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AA83E-140C-4639-A496-578E4B2C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The Plot shows the Appliances consumption for the first week in February 2016.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02A68C-C953-4C5C-857A-223FE17F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356916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2E1-0F08-40EC-AA04-CC71F839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Insights from Fig. 1 and Fig.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E3594-E7CC-4D41-B366-EDFBFD9E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The plots 1 &amp; 2 shows marked peak in energy consumption during day.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The Plot 2 shows the average energy consumption is below the 50 Wh.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The plot 2 shows the average energy consumption is less than ¼ the peak energy consumption during the day.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The plot 2 shows high average consumption on Sunday marked by date 14</a:t>
            </a:r>
            <a:r>
              <a:rPr lang="en-GB" sz="2000" baseline="30000" dirty="0"/>
              <a:t>th</a:t>
            </a:r>
            <a:r>
              <a:rPr lang="en-GB" sz="2000" dirty="0"/>
              <a:t> Feb., as approximated by the fact most the members of the family stays at home.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9677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A00C9D-F13F-4CDE-9629-E11F8F574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C3A77-2066-4E4E-B1BC-E1767CD9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Fig. 3</a:t>
            </a:r>
            <a:br>
              <a:rPr lang="en-US" sz="4000" dirty="0"/>
            </a:br>
            <a:r>
              <a:rPr lang="en-US" sz="4000" dirty="0"/>
              <a:t>The plot shows energy consumption over a period.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45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2AD3-B481-40FF-8340-9E069ACB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079F-B605-40D3-8C73-51F00314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Fig. 3 shows the frequency of binned energy consumption over a period of six months.</a:t>
            </a:r>
          </a:p>
          <a:p>
            <a:r>
              <a:rPr lang="en-GB" dirty="0"/>
              <a:t>The plot is skewed towards left and shows the frequency of energy consumption is high for 50 </a:t>
            </a:r>
            <a:r>
              <a:rPr lang="en-GB" dirty="0" err="1"/>
              <a:t>Wh</a:t>
            </a:r>
            <a:r>
              <a:rPr lang="en-GB" dirty="0"/>
              <a:t> which validates the findings in the plot 1 and plot2.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25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DD6D6-C516-4231-B477-1512748A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Boxplot between Energy consumption for Appliances over the period of six months</a:t>
            </a:r>
            <a:r>
              <a:rPr lang="en-US" sz="2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02C0E54-CCB8-42E7-8B46-02116F69E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7875104" cy="486366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861C0B-E74B-4597-A507-77CD5314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Fig. 4</a:t>
            </a:r>
          </a:p>
        </p:txBody>
      </p:sp>
    </p:spTree>
    <p:extLst>
      <p:ext uri="{BB962C8B-B14F-4D97-AF65-F5344CB8AC3E}">
        <p14:creationId xmlns:p14="http://schemas.microsoft.com/office/powerpoint/2010/main" val="42674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B1D7-FFF8-4408-9332-2C239B9B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AD43-AFB5-431F-B888-4634600D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Box plot shows the energy over the period of six months.</a:t>
            </a:r>
          </a:p>
          <a:p>
            <a:r>
              <a:rPr lang="en-GB" dirty="0"/>
              <a:t>The maximum energy consumption is little less then 200Wh and minimum is more than zero.</a:t>
            </a:r>
          </a:p>
          <a:p>
            <a:r>
              <a:rPr lang="en-GB" dirty="0"/>
              <a:t>Average consumption occurs approximately at 50 Wh. </a:t>
            </a:r>
          </a:p>
          <a:p>
            <a:r>
              <a:rPr lang="en-GB" dirty="0"/>
              <a:t>The outliers shows the energy consumption has peaked many times in a day.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1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AFC-1F1C-417A-99C0-0A4736B3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GB" sz="2400" b="1" dirty="0"/>
              <a:t>Fig.5 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B9BBC791-4D53-4EAA-A85A-73BC8C1AE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Plot shows the correlation for lights, Temperature, Relative Humidity at many places of the apartment.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08E9E6-69B2-4728-87BA-51D5371AA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64" y="2771011"/>
            <a:ext cx="7482005" cy="397178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468322-9D3D-4B89-96A6-638F19109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64" y="181512"/>
            <a:ext cx="7482005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5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512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Graphs with Key Insights</vt:lpstr>
      <vt:lpstr>PowerPoint Presentation</vt:lpstr>
      <vt:lpstr>The Plot shows the Appliances consumption for the first week in February 2016.</vt:lpstr>
      <vt:lpstr>Key Insights from Fig. 1 and Fig. 2</vt:lpstr>
      <vt:lpstr>Fig. 3 The plot shows energy consumption over a period. </vt:lpstr>
      <vt:lpstr>Key Insights:</vt:lpstr>
      <vt:lpstr>Boxplot between Energy consumption for Appliances over the period of six months </vt:lpstr>
      <vt:lpstr>Key Insights:</vt:lpstr>
      <vt:lpstr>Fig.5 </vt:lpstr>
      <vt:lpstr>Key Insights:</vt:lpstr>
      <vt:lpstr>Fig. 6 ,7, 8</vt:lpstr>
      <vt:lpstr>Key Insights: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gupta</dc:creator>
  <cp:lastModifiedBy>himanshu gupta</cp:lastModifiedBy>
  <cp:revision>3</cp:revision>
  <dcterms:created xsi:type="dcterms:W3CDTF">2018-11-05T00:23:14Z</dcterms:created>
  <dcterms:modified xsi:type="dcterms:W3CDTF">2018-11-05T04:41:28Z</dcterms:modified>
</cp:coreProperties>
</file>