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5" r:id="rId6"/>
    <p:sldId id="266" r:id="rId7"/>
    <p:sldId id="267" r:id="rId8"/>
    <p:sldId id="264" r:id="rId9"/>
    <p:sldId id="272" r:id="rId10"/>
    <p:sldId id="280" r:id="rId11"/>
    <p:sldId id="273" r:id="rId12"/>
    <p:sldId id="275" r:id="rId13"/>
    <p:sldId id="274" r:id="rId14"/>
    <p:sldId id="277" r:id="rId15"/>
    <p:sldId id="278" r:id="rId16"/>
    <p:sldId id="279" r:id="rId17"/>
    <p:sldId id="282" r:id="rId18"/>
    <p:sldId id="283" r:id="rId19"/>
    <p:sldId id="261" r:id="rId20"/>
    <p:sldId id="262" r:id="rId21"/>
    <p:sldId id="259"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3177E-91D6-4FD8-9695-E877B54FE974}" v="34" dt="2020-12-28T19:09:18.423"/>
    <p1510:client id="{49A3F63C-9840-46A5-A9C0-2F7E053B2FA8}" v="24" dt="2020-12-29T09:22:16.254"/>
    <p1510:client id="{86FB6547-DA77-46F1-9C2F-A2CF27DE70E7}" v="17" dt="2020-12-28T18:02:59.562"/>
    <p1510:client id="{8A2CCF87-88AF-4DB3-8F12-D0BEFA200DC7}" v="1487" dt="2020-12-28T17:48:30.010"/>
    <p1510:client id="{BB791B82-2369-4219-93FE-0073D2048797}" v="1" dt="2020-12-29T14:50:07.865"/>
    <p1510:client id="{C452835A-4CB0-4563-81D8-067003B21F1D}" v="675" dt="2020-12-29T13:30:14.068"/>
    <p1510:client id="{C87149CD-9C17-46A5-887A-27F2E37BD065}" v="12" dt="2020-12-29T14:19:22.998"/>
    <p1510:client id="{DA1C2240-7595-4816-82D0-5D2280F5D04F}" v="1" dt="2020-12-29T05:15:33.459"/>
    <p1510:client id="{EBFCEF2F-5271-4F04-AE39-9D542DC53D7E}" v="54" dt="2020-12-28T18:09:52.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207783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313413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860936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2335921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422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159292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3034002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9570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183837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917C1-08C5-44C7-95C0-FD989F170DE3}"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277621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A917C1-08C5-44C7-95C0-FD989F170DE3}"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401793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A917C1-08C5-44C7-95C0-FD989F170DE3}"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129022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1A917C1-08C5-44C7-95C0-FD989F170DE3}"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163181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917C1-08C5-44C7-95C0-FD989F170DE3}"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80742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A917C1-08C5-44C7-95C0-FD989F170DE3}"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16756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A917C1-08C5-44C7-95C0-FD989F170DE3}"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270C1-EA3C-47E7-B1E7-FEB7009953C3}" type="slidenum">
              <a:rPr lang="en-US" smtClean="0"/>
              <a:t>‹#›</a:t>
            </a:fld>
            <a:endParaRPr lang="en-US"/>
          </a:p>
        </p:txBody>
      </p:sp>
    </p:spTree>
    <p:extLst>
      <p:ext uri="{BB962C8B-B14F-4D97-AF65-F5344CB8AC3E}">
        <p14:creationId xmlns:p14="http://schemas.microsoft.com/office/powerpoint/2010/main" val="276908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A917C1-08C5-44C7-95C0-FD989F170DE3}" type="datetimeFigureOut">
              <a:rPr lang="en-US" smtClean="0"/>
              <a:t>12/30/2020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6270C1-EA3C-47E7-B1E7-FEB7009953C3}" type="slidenum">
              <a:rPr lang="en-US" smtClean="0"/>
              <a:t>‹#›</a:t>
            </a:fld>
            <a:endParaRPr lang="en-US"/>
          </a:p>
        </p:txBody>
      </p:sp>
    </p:spTree>
    <p:extLst>
      <p:ext uri="{BB962C8B-B14F-4D97-AF65-F5344CB8AC3E}">
        <p14:creationId xmlns:p14="http://schemas.microsoft.com/office/powerpoint/2010/main" val="29181619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24FF0F-47E2-4108-BD27-2265951D3F55}"/>
              </a:ext>
            </a:extLst>
          </p:cNvPr>
          <p:cNvPicPr>
            <a:picLocks noChangeAspect="1"/>
          </p:cNvPicPr>
          <p:nvPr/>
        </p:nvPicPr>
        <p:blipFill rotWithShape="1">
          <a:blip r:embed="rId2"/>
          <a:srcRect r="21000"/>
          <a:stretch/>
        </p:blipFill>
        <p:spPr>
          <a:xfrm>
            <a:off x="4252" y="10"/>
            <a:ext cx="12187748" cy="6857990"/>
          </a:xfrm>
          <a:prstGeom prst="rect">
            <a:avLst/>
          </a:prstGeom>
        </p:spPr>
      </p:pic>
      <p:sp>
        <p:nvSpPr>
          <p:cNvPr id="2" name="Title 1">
            <a:extLst>
              <a:ext uri="{FF2B5EF4-FFF2-40B4-BE49-F238E27FC236}">
                <a16:creationId xmlns:a16="http://schemas.microsoft.com/office/drawing/2014/main" id="{D2F9CF12-B09D-4B56-9A18-EF10AC71C25A}"/>
              </a:ext>
            </a:extLst>
          </p:cNvPr>
          <p:cNvSpPr>
            <a:spLocks noGrp="1"/>
          </p:cNvSpPr>
          <p:nvPr>
            <p:ph type="ctrTitle"/>
          </p:nvPr>
        </p:nvSpPr>
        <p:spPr>
          <a:xfrm>
            <a:off x="1489451" y="2130461"/>
            <a:ext cx="9223383" cy="1803402"/>
          </a:xfrm>
        </p:spPr>
        <p:txBody>
          <a:bodyPr anchor="b">
            <a:normAutofit/>
          </a:bodyPr>
          <a:lstStyle/>
          <a:p>
            <a:pPr algn="ctr" hangingPunct="0">
              <a:spcBef>
                <a:spcPts val="2400"/>
              </a:spcBef>
              <a:spcAft>
                <a:spcPts val="600"/>
              </a:spcAft>
            </a:pPr>
            <a:r>
              <a:rPr lang="en-IN" b="1" kern="100">
                <a:solidFill>
                  <a:srgbClr val="C00000"/>
                </a:solidFill>
                <a:effectLst/>
                <a:latin typeface="Bookman Old Style"/>
                <a:ea typeface="Montserrat Light"/>
                <a:cs typeface="Montserrat Light"/>
              </a:rPr>
              <a:t>Devanagari</a:t>
            </a:r>
            <a:r>
              <a:rPr lang="en-IN" b="1" kern="100">
                <a:solidFill>
                  <a:srgbClr val="C00000"/>
                </a:solidFill>
                <a:latin typeface="Bookman Old Style"/>
                <a:ea typeface="Montserrat Light"/>
                <a:cs typeface="Montserrat Light"/>
              </a:rPr>
              <a:t> </a:t>
            </a:r>
            <a:r>
              <a:rPr lang="en-IN" b="1" kern="100">
                <a:solidFill>
                  <a:srgbClr val="C00000"/>
                </a:solidFill>
                <a:effectLst/>
                <a:latin typeface="Bookman Old Style"/>
                <a:ea typeface="Montserrat Light"/>
                <a:cs typeface="Montserrat Light"/>
              </a:rPr>
              <a:t>Character</a:t>
            </a:r>
            <a:r>
              <a:rPr lang="en-IN" b="1" kern="100">
                <a:solidFill>
                  <a:srgbClr val="C00000"/>
                </a:solidFill>
                <a:latin typeface="Bookman Old Style"/>
                <a:ea typeface="Montserrat Light"/>
                <a:cs typeface="Montserrat Light"/>
              </a:rPr>
              <a:t> Recognition</a:t>
            </a:r>
            <a:endParaRPr lang="en-US" b="1" kern="100">
              <a:solidFill>
                <a:srgbClr val="C00000"/>
              </a:solidFill>
              <a:effectLst/>
              <a:latin typeface="Bookman Old Style"/>
              <a:ea typeface="Noto Serif CJK SC"/>
              <a:cs typeface="Lohit Devanagari"/>
            </a:endParaRPr>
          </a:p>
        </p:txBody>
      </p:sp>
      <p:sp>
        <p:nvSpPr>
          <p:cNvPr id="3" name="Subtitle 2">
            <a:extLst>
              <a:ext uri="{FF2B5EF4-FFF2-40B4-BE49-F238E27FC236}">
                <a16:creationId xmlns:a16="http://schemas.microsoft.com/office/drawing/2014/main" id="{3F9D68B7-0180-477E-B792-0D6C4AD961D4}"/>
              </a:ext>
            </a:extLst>
          </p:cNvPr>
          <p:cNvSpPr>
            <a:spLocks noGrp="1"/>
          </p:cNvSpPr>
          <p:nvPr>
            <p:ph type="subTitle" idx="1"/>
          </p:nvPr>
        </p:nvSpPr>
        <p:spPr>
          <a:xfrm>
            <a:off x="6714350" y="4238620"/>
            <a:ext cx="5196436" cy="2484127"/>
          </a:xfrm>
        </p:spPr>
        <p:txBody>
          <a:bodyPr>
            <a:normAutofit fontScale="92500" lnSpcReduction="10000"/>
          </a:bodyPr>
          <a:lstStyle/>
          <a:p>
            <a:pPr algn="l"/>
            <a:r>
              <a:rPr lang="en-US" sz="2800" b="1">
                <a:solidFill>
                  <a:schemeClr val="tx1"/>
                </a:solidFill>
              </a:rPr>
              <a:t>Presentation By:</a:t>
            </a:r>
            <a:endParaRPr lang="en-US" sz="2800">
              <a:solidFill>
                <a:schemeClr val="tx1"/>
              </a:solidFill>
            </a:endParaRPr>
          </a:p>
          <a:p>
            <a:pPr algn="l"/>
            <a:r>
              <a:rPr lang="en-US" sz="2800" b="1">
                <a:solidFill>
                  <a:srgbClr val="210001"/>
                </a:solidFill>
              </a:rPr>
              <a:t>Abhishek Kumar(170101003)</a:t>
            </a:r>
            <a:endParaRPr lang="en-US"/>
          </a:p>
          <a:p>
            <a:pPr algn="l"/>
            <a:r>
              <a:rPr lang="en-US" sz="2800" b="1">
                <a:solidFill>
                  <a:srgbClr val="210001"/>
                </a:solidFill>
              </a:rPr>
              <a:t>Himanshu Ranjan</a:t>
            </a:r>
            <a:r>
              <a:rPr lang="en-US" sz="2800" b="1">
                <a:solidFill>
                  <a:srgbClr val="210001"/>
                </a:solidFill>
                <a:ea typeface="+mn-lt"/>
                <a:cs typeface="+mn-lt"/>
              </a:rPr>
              <a:t>(170101017)</a:t>
            </a:r>
          </a:p>
          <a:p>
            <a:pPr algn="l"/>
            <a:r>
              <a:rPr lang="en-US" sz="2800" b="1">
                <a:solidFill>
                  <a:srgbClr val="210001"/>
                </a:solidFill>
              </a:rPr>
              <a:t>Suraj Kumar</a:t>
            </a:r>
            <a:r>
              <a:rPr lang="en-US" sz="2800" b="1">
                <a:solidFill>
                  <a:srgbClr val="210001"/>
                </a:solidFill>
                <a:ea typeface="+mn-lt"/>
                <a:cs typeface="+mn-lt"/>
              </a:rPr>
              <a:t>(170101053)</a:t>
            </a:r>
          </a:p>
          <a:p>
            <a:pPr algn="l"/>
            <a:r>
              <a:rPr lang="en-US" sz="2800" b="1">
                <a:solidFill>
                  <a:srgbClr val="210001"/>
                </a:solidFill>
                <a:ea typeface="+mn-lt"/>
                <a:cs typeface="+mn-lt"/>
              </a:rPr>
              <a:t>Rashi Krishna(170102037)</a:t>
            </a:r>
            <a:endParaRPr lang="en-US">
              <a:ea typeface="+mn-lt"/>
              <a:cs typeface="+mn-lt"/>
            </a:endParaRPr>
          </a:p>
        </p:txBody>
      </p:sp>
      <p:sp>
        <p:nvSpPr>
          <p:cNvPr id="4" name="TextBox 3">
            <a:extLst>
              <a:ext uri="{FF2B5EF4-FFF2-40B4-BE49-F238E27FC236}">
                <a16:creationId xmlns:a16="http://schemas.microsoft.com/office/drawing/2014/main" id="{163949B5-A386-4AF8-84E5-BDA2F8B072F3}"/>
              </a:ext>
            </a:extLst>
          </p:cNvPr>
          <p:cNvSpPr txBox="1"/>
          <p:nvPr/>
        </p:nvSpPr>
        <p:spPr>
          <a:xfrm>
            <a:off x="182480" y="4243136"/>
            <a:ext cx="451785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Project Guide:</a:t>
            </a:r>
            <a:endParaRPr lang="en-US" b="1"/>
          </a:p>
          <a:p>
            <a:r>
              <a:rPr lang="en-US" sz="3600" b="1">
                <a:solidFill>
                  <a:srgbClr val="210001"/>
                </a:solidFill>
              </a:rPr>
              <a:t>Dr. Tejaswini M</a:t>
            </a:r>
          </a:p>
          <a:p>
            <a:r>
              <a:rPr lang="en-US" sz="2400" b="1">
                <a:solidFill>
                  <a:srgbClr val="210001"/>
                </a:solidFill>
              </a:rPr>
              <a:t>Assistant Professor, CSE</a:t>
            </a:r>
            <a:endParaRPr lang="en-US" sz="3600" b="1">
              <a:solidFill>
                <a:srgbClr val="210001"/>
              </a:solidFill>
            </a:endParaRPr>
          </a:p>
        </p:txBody>
      </p:sp>
      <p:sp>
        <p:nvSpPr>
          <p:cNvPr id="6" name="TextBox 5">
            <a:extLst>
              <a:ext uri="{FF2B5EF4-FFF2-40B4-BE49-F238E27FC236}">
                <a16:creationId xmlns:a16="http://schemas.microsoft.com/office/drawing/2014/main" id="{C92A7CA4-283E-446C-9D11-CAFE73DC7FEE}"/>
              </a:ext>
            </a:extLst>
          </p:cNvPr>
          <p:cNvSpPr txBox="1"/>
          <p:nvPr/>
        </p:nvSpPr>
        <p:spPr>
          <a:xfrm>
            <a:off x="493296" y="1285374"/>
            <a:ext cx="828774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chemeClr val="accent5">
                    <a:lumMod val="50000"/>
                  </a:schemeClr>
                </a:solidFill>
                <a:latin typeface="Bookman Old Style"/>
              </a:rPr>
              <a:t>Minor Project Presentation</a:t>
            </a:r>
          </a:p>
        </p:txBody>
      </p:sp>
    </p:spTree>
    <p:extLst>
      <p:ext uri="{BB962C8B-B14F-4D97-AF65-F5344CB8AC3E}">
        <p14:creationId xmlns:p14="http://schemas.microsoft.com/office/powerpoint/2010/main" val="153875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69A2-F630-4B88-AEDC-408F0130D6C5}"/>
              </a:ext>
            </a:extLst>
          </p:cNvPr>
          <p:cNvSpPr>
            <a:spLocks noGrp="1"/>
          </p:cNvSpPr>
          <p:nvPr>
            <p:ph type="title"/>
          </p:nvPr>
        </p:nvSpPr>
        <p:spPr/>
        <p:txBody>
          <a:bodyPr/>
          <a:lstStyle/>
          <a:p>
            <a:r>
              <a:rPr lang="en-US"/>
              <a:t>Convolution Neural Network</a:t>
            </a:r>
          </a:p>
        </p:txBody>
      </p:sp>
      <p:sp>
        <p:nvSpPr>
          <p:cNvPr id="5" name="TextBox 4">
            <a:extLst>
              <a:ext uri="{FF2B5EF4-FFF2-40B4-BE49-F238E27FC236}">
                <a16:creationId xmlns:a16="http://schemas.microsoft.com/office/drawing/2014/main" id="{28F98582-72F7-47FD-B736-44709AC3BFCD}"/>
              </a:ext>
            </a:extLst>
          </p:cNvPr>
          <p:cNvSpPr txBox="1"/>
          <p:nvPr/>
        </p:nvSpPr>
        <p:spPr>
          <a:xfrm>
            <a:off x="5867400" y="1647092"/>
            <a:ext cx="37494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Our CNN model has :</a:t>
            </a:r>
          </a:p>
          <a:p>
            <a:endParaRPr lang="en-US"/>
          </a:p>
          <a:p>
            <a:pPr marL="285750" indent="-285750">
              <a:buFont typeface="Arial"/>
              <a:buChar char="•"/>
            </a:pPr>
            <a:r>
              <a:rPr lang="en-US"/>
              <a:t>4 convolution layers</a:t>
            </a:r>
          </a:p>
          <a:p>
            <a:pPr marL="285750" indent="-285750">
              <a:buFont typeface="Arial"/>
              <a:buChar char="•"/>
            </a:pPr>
            <a:r>
              <a:rPr lang="en-US"/>
              <a:t>2 pooling layer</a:t>
            </a:r>
          </a:p>
          <a:p>
            <a:pPr marL="285750" indent="-285750">
              <a:buFont typeface="Arial"/>
              <a:buChar char="•"/>
            </a:pPr>
            <a:r>
              <a:rPr lang="en-US"/>
              <a:t>1 dropout layer (with a 20% dropout percentage)</a:t>
            </a:r>
          </a:p>
          <a:p>
            <a:pPr marL="285750" indent="-285750">
              <a:buFont typeface="Arial"/>
              <a:buChar char="•"/>
            </a:pPr>
            <a:r>
              <a:rPr lang="en-US"/>
              <a:t>3 dense layer (including the output layer)</a:t>
            </a:r>
          </a:p>
        </p:txBody>
      </p:sp>
      <p:pic>
        <p:nvPicPr>
          <p:cNvPr id="7" name="Picture 7" descr="Table&#10;&#10;Description automatically generated">
            <a:extLst>
              <a:ext uri="{FF2B5EF4-FFF2-40B4-BE49-F238E27FC236}">
                <a16:creationId xmlns:a16="http://schemas.microsoft.com/office/drawing/2014/main" id="{37EBE290-EC06-4216-9BA8-FE47ADD5280B}"/>
              </a:ext>
            </a:extLst>
          </p:cNvPr>
          <p:cNvPicPr>
            <a:picLocks noGrp="1" noChangeAspect="1"/>
          </p:cNvPicPr>
          <p:nvPr>
            <p:ph idx="1"/>
          </p:nvPr>
        </p:nvPicPr>
        <p:blipFill>
          <a:blip r:embed="rId2"/>
          <a:stretch>
            <a:fillRect/>
          </a:stretch>
        </p:blipFill>
        <p:spPr>
          <a:xfrm>
            <a:off x="832370" y="1651932"/>
            <a:ext cx="4480548" cy="4173849"/>
          </a:xfrm>
        </p:spPr>
      </p:pic>
    </p:spTree>
    <p:extLst>
      <p:ext uri="{BB962C8B-B14F-4D97-AF65-F5344CB8AC3E}">
        <p14:creationId xmlns:p14="http://schemas.microsoft.com/office/powerpoint/2010/main" val="256888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481E-09A4-4D6C-9B16-1A0D61AD2207}"/>
              </a:ext>
            </a:extLst>
          </p:cNvPr>
          <p:cNvSpPr>
            <a:spLocks noGrp="1"/>
          </p:cNvSpPr>
          <p:nvPr>
            <p:ph type="title"/>
          </p:nvPr>
        </p:nvSpPr>
        <p:spPr/>
        <p:txBody>
          <a:bodyPr>
            <a:normAutofit/>
          </a:bodyPr>
          <a:lstStyle/>
          <a:p>
            <a:r>
              <a:rPr lang="en-US" sz="5000"/>
              <a:t>Segmentation</a:t>
            </a:r>
          </a:p>
        </p:txBody>
      </p:sp>
      <p:sp>
        <p:nvSpPr>
          <p:cNvPr id="3" name="Content Placeholder 2">
            <a:extLst>
              <a:ext uri="{FF2B5EF4-FFF2-40B4-BE49-F238E27FC236}">
                <a16:creationId xmlns:a16="http://schemas.microsoft.com/office/drawing/2014/main" id="{D6AC317E-32A9-435A-B096-557AEF1581AD}"/>
              </a:ext>
            </a:extLst>
          </p:cNvPr>
          <p:cNvSpPr>
            <a:spLocks noGrp="1"/>
          </p:cNvSpPr>
          <p:nvPr>
            <p:ph idx="1"/>
          </p:nvPr>
        </p:nvSpPr>
        <p:spPr/>
        <p:txBody>
          <a:bodyPr>
            <a:normAutofit/>
          </a:bodyPr>
          <a:lstStyle/>
          <a:p>
            <a:pPr hangingPunct="0">
              <a:spcBef>
                <a:spcPts val="0"/>
              </a:spcBef>
            </a:pPr>
            <a:r>
              <a:rPr lang="en-IN" sz="2200" kern="100">
                <a:effectLst/>
                <a:latin typeface="Montserrat Light"/>
                <a:ea typeface="Montserrat Light"/>
                <a:cs typeface="Montserrat Light"/>
              </a:rPr>
              <a:t>To predict</a:t>
            </a:r>
            <a:r>
              <a:rPr lang="en-IN" sz="2200" kern="100">
                <a:effectLst/>
                <a:latin typeface="Liberation Serif"/>
                <a:ea typeface="Noto Serif CJK SC"/>
                <a:cs typeface="Lohit Devanagari"/>
              </a:rPr>
              <a:t> a whole word</a:t>
            </a:r>
            <a:r>
              <a:rPr lang="en-IN" sz="2200" kern="100">
                <a:effectLst/>
                <a:latin typeface="Montserrat Light"/>
                <a:ea typeface="Montserrat Light"/>
                <a:cs typeface="Montserrat Light"/>
              </a:rPr>
              <a:t> we need to slice each character and pass it to our model. This process of slicing a word into its component character is segmentation.</a:t>
            </a:r>
          </a:p>
          <a:p>
            <a:pPr hangingPunct="0">
              <a:spcBef>
                <a:spcPts val="0"/>
              </a:spcBef>
            </a:pPr>
            <a:endParaRPr lang="en-IN" sz="2200" kern="100">
              <a:latin typeface="Montserrat Light"/>
              <a:ea typeface="Noto Serif CJK SC"/>
              <a:cs typeface="Lohit Devanagari"/>
            </a:endParaRPr>
          </a:p>
          <a:p>
            <a:pPr hangingPunct="0">
              <a:spcBef>
                <a:spcPts val="0"/>
              </a:spcBef>
            </a:pPr>
            <a:endParaRPr lang="en-IN" sz="2200" kern="100">
              <a:effectLst/>
              <a:latin typeface="Montserrat Light"/>
              <a:ea typeface="Noto Serif CJK SC"/>
              <a:cs typeface="Lohit Devanagari"/>
            </a:endParaRPr>
          </a:p>
          <a:p>
            <a:pPr hangingPunct="0">
              <a:spcBef>
                <a:spcPts val="0"/>
              </a:spcBef>
            </a:pPr>
            <a:endParaRPr lang="en-US" sz="2200" kern="100">
              <a:effectLst/>
              <a:latin typeface="Liberation Serif"/>
              <a:ea typeface="Noto Serif CJK SC"/>
              <a:cs typeface="Lohit Devanagari"/>
            </a:endParaRPr>
          </a:p>
          <a:p>
            <a:pPr hangingPunct="0">
              <a:spcBef>
                <a:spcPts val="0"/>
              </a:spcBef>
            </a:pPr>
            <a:r>
              <a:rPr lang="en-IN" sz="2200" kern="100">
                <a:effectLst/>
                <a:latin typeface="Montserrat Light"/>
                <a:ea typeface="Montserrat Light"/>
                <a:cs typeface="Montserrat Light"/>
              </a:rPr>
              <a:t>Segmentation can be done simply with the help of white space between two characters. But problems may arise when dealing with characters like ‘ग’.</a:t>
            </a:r>
            <a:endParaRPr lang="en-US" sz="2200" kern="100">
              <a:effectLst/>
              <a:latin typeface="Liberation Serif"/>
              <a:ea typeface="Noto Serif CJK SC"/>
              <a:cs typeface="Lohit Devanagari"/>
            </a:endParaRPr>
          </a:p>
          <a:p>
            <a:pPr marL="0" indent="0">
              <a:buNone/>
            </a:pPr>
            <a:endParaRPr lang="en-US" sz="2200"/>
          </a:p>
        </p:txBody>
      </p:sp>
    </p:spTree>
    <p:extLst>
      <p:ext uri="{BB962C8B-B14F-4D97-AF65-F5344CB8AC3E}">
        <p14:creationId xmlns:p14="http://schemas.microsoft.com/office/powerpoint/2010/main" val="424679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E8D6-94B6-4C89-937E-F99CE4B0D489}"/>
              </a:ext>
            </a:extLst>
          </p:cNvPr>
          <p:cNvSpPr>
            <a:spLocks noGrp="1"/>
          </p:cNvSpPr>
          <p:nvPr>
            <p:ph type="title"/>
          </p:nvPr>
        </p:nvSpPr>
        <p:spPr/>
        <p:txBody>
          <a:bodyPr/>
          <a:lstStyle/>
          <a:p>
            <a:r>
              <a:rPr lang="en-US"/>
              <a:t>3 Steps of Segmenting</a:t>
            </a:r>
          </a:p>
        </p:txBody>
      </p:sp>
      <p:pic>
        <p:nvPicPr>
          <p:cNvPr id="7" name="Picture 7" descr="A picture containing histogram&#10;&#10;Description automatically generated">
            <a:extLst>
              <a:ext uri="{FF2B5EF4-FFF2-40B4-BE49-F238E27FC236}">
                <a16:creationId xmlns:a16="http://schemas.microsoft.com/office/drawing/2014/main" id="{6D8D620F-4829-4E75-BC24-5A8FD65954D3}"/>
              </a:ext>
            </a:extLst>
          </p:cNvPr>
          <p:cNvPicPr>
            <a:picLocks noGrp="1" noChangeAspect="1"/>
          </p:cNvPicPr>
          <p:nvPr>
            <p:ph idx="1"/>
          </p:nvPr>
        </p:nvPicPr>
        <p:blipFill>
          <a:blip r:embed="rId2"/>
          <a:stretch>
            <a:fillRect/>
          </a:stretch>
        </p:blipFill>
        <p:spPr>
          <a:xfrm>
            <a:off x="419420" y="3614467"/>
            <a:ext cx="3045804" cy="1285632"/>
          </a:xfrm>
        </p:spPr>
      </p:pic>
      <p:pic>
        <p:nvPicPr>
          <p:cNvPr id="8" name="Picture 8" descr="A picture containing logo&#10;&#10;Description automatically generated">
            <a:extLst>
              <a:ext uri="{FF2B5EF4-FFF2-40B4-BE49-F238E27FC236}">
                <a16:creationId xmlns:a16="http://schemas.microsoft.com/office/drawing/2014/main" id="{8DC3D5D5-2901-49C8-A628-6ABE9500F58C}"/>
              </a:ext>
            </a:extLst>
          </p:cNvPr>
          <p:cNvPicPr>
            <a:picLocks noChangeAspect="1"/>
          </p:cNvPicPr>
          <p:nvPr/>
        </p:nvPicPr>
        <p:blipFill>
          <a:blip r:embed="rId3"/>
          <a:stretch>
            <a:fillRect/>
          </a:stretch>
        </p:blipFill>
        <p:spPr>
          <a:xfrm>
            <a:off x="8290900" y="1273907"/>
            <a:ext cx="1315431" cy="4114800"/>
          </a:xfrm>
          <a:prstGeom prst="rect">
            <a:avLst/>
          </a:prstGeom>
        </p:spPr>
      </p:pic>
      <p:pic>
        <p:nvPicPr>
          <p:cNvPr id="9" name="Picture 9" descr="A picture containing graphical user interface&#10;&#10;Description automatically generated">
            <a:extLst>
              <a:ext uri="{FF2B5EF4-FFF2-40B4-BE49-F238E27FC236}">
                <a16:creationId xmlns:a16="http://schemas.microsoft.com/office/drawing/2014/main" id="{7521750E-A4F2-4DDA-89B6-2943872DA4E7}"/>
              </a:ext>
            </a:extLst>
          </p:cNvPr>
          <p:cNvPicPr>
            <a:picLocks noChangeAspect="1"/>
          </p:cNvPicPr>
          <p:nvPr/>
        </p:nvPicPr>
        <p:blipFill>
          <a:blip r:embed="rId4"/>
          <a:stretch>
            <a:fillRect/>
          </a:stretch>
        </p:blipFill>
        <p:spPr>
          <a:xfrm>
            <a:off x="4245707" y="3617829"/>
            <a:ext cx="2743200" cy="1283110"/>
          </a:xfrm>
          <a:prstGeom prst="rect">
            <a:avLst/>
          </a:prstGeom>
        </p:spPr>
      </p:pic>
      <p:cxnSp>
        <p:nvCxnSpPr>
          <p:cNvPr id="10" name="Straight Arrow Connector 9">
            <a:extLst>
              <a:ext uri="{FF2B5EF4-FFF2-40B4-BE49-F238E27FC236}">
                <a16:creationId xmlns:a16="http://schemas.microsoft.com/office/drawing/2014/main" id="{BD5C1468-F41C-4AD7-B66D-B24ADA587A8F}"/>
              </a:ext>
            </a:extLst>
          </p:cNvPr>
          <p:cNvCxnSpPr/>
          <p:nvPr/>
        </p:nvCxnSpPr>
        <p:spPr>
          <a:xfrm>
            <a:off x="7063790" y="4026847"/>
            <a:ext cx="1119553" cy="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102600B-0444-4B08-81A0-B6247AD78FA6}"/>
              </a:ext>
            </a:extLst>
          </p:cNvPr>
          <p:cNvCxnSpPr/>
          <p:nvPr/>
        </p:nvCxnSpPr>
        <p:spPr>
          <a:xfrm>
            <a:off x="3505445" y="3974367"/>
            <a:ext cx="699477" cy="5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3F348D-21EF-423B-AFCC-BC6CA635D461}"/>
              </a:ext>
            </a:extLst>
          </p:cNvPr>
          <p:cNvSpPr txBox="1"/>
          <p:nvPr/>
        </p:nvSpPr>
        <p:spPr>
          <a:xfrm>
            <a:off x="3847612" y="5488842"/>
            <a:ext cx="36908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Extracting individual characters</a:t>
            </a:r>
          </a:p>
        </p:txBody>
      </p:sp>
      <p:sp>
        <p:nvSpPr>
          <p:cNvPr id="13" name="TextBox 12">
            <a:extLst>
              <a:ext uri="{FF2B5EF4-FFF2-40B4-BE49-F238E27FC236}">
                <a16:creationId xmlns:a16="http://schemas.microsoft.com/office/drawing/2014/main" id="{75CC5C65-551C-4624-AB2A-E4A68DA6C757}"/>
              </a:ext>
            </a:extLst>
          </p:cNvPr>
          <p:cNvSpPr txBox="1"/>
          <p:nvPr/>
        </p:nvSpPr>
        <p:spPr>
          <a:xfrm>
            <a:off x="7624641" y="5485179"/>
            <a:ext cx="3690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Recognizing individual Characters</a:t>
            </a:r>
          </a:p>
        </p:txBody>
      </p:sp>
      <p:sp>
        <p:nvSpPr>
          <p:cNvPr id="14" name="TextBox 13">
            <a:extLst>
              <a:ext uri="{FF2B5EF4-FFF2-40B4-BE49-F238E27FC236}">
                <a16:creationId xmlns:a16="http://schemas.microsoft.com/office/drawing/2014/main" id="{928BEBBC-EA41-4A88-833C-76896E167E83}"/>
              </a:ext>
            </a:extLst>
          </p:cNvPr>
          <p:cNvSpPr txBox="1"/>
          <p:nvPr/>
        </p:nvSpPr>
        <p:spPr>
          <a:xfrm>
            <a:off x="418639" y="5481515"/>
            <a:ext cx="3488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 after preprocessing</a:t>
            </a:r>
          </a:p>
        </p:txBody>
      </p:sp>
    </p:spTree>
    <p:extLst>
      <p:ext uri="{BB962C8B-B14F-4D97-AF65-F5344CB8AC3E}">
        <p14:creationId xmlns:p14="http://schemas.microsoft.com/office/powerpoint/2010/main" val="320182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5947-6071-434B-B130-0E3065BD3096}"/>
              </a:ext>
            </a:extLst>
          </p:cNvPr>
          <p:cNvSpPr>
            <a:spLocks noGrp="1"/>
          </p:cNvSpPr>
          <p:nvPr>
            <p:ph type="title"/>
          </p:nvPr>
        </p:nvSpPr>
        <p:spPr>
          <a:xfrm>
            <a:off x="677334" y="609600"/>
            <a:ext cx="8596668" cy="967273"/>
          </a:xfrm>
        </p:spPr>
        <p:txBody>
          <a:bodyPr>
            <a:normAutofit/>
          </a:bodyPr>
          <a:lstStyle/>
          <a:p>
            <a:r>
              <a:rPr lang="en-US" sz="5000"/>
              <a:t>Evaluating Model Accuracy</a:t>
            </a:r>
          </a:p>
        </p:txBody>
      </p:sp>
      <p:sp>
        <p:nvSpPr>
          <p:cNvPr id="4" name="Text Placeholder 3">
            <a:extLst>
              <a:ext uri="{FF2B5EF4-FFF2-40B4-BE49-F238E27FC236}">
                <a16:creationId xmlns:a16="http://schemas.microsoft.com/office/drawing/2014/main" id="{080E011C-0CF6-4295-9EFA-AFD61D0BE956}"/>
              </a:ext>
            </a:extLst>
          </p:cNvPr>
          <p:cNvSpPr>
            <a:spLocks noGrp="1"/>
          </p:cNvSpPr>
          <p:nvPr>
            <p:ph type="body" idx="1"/>
          </p:nvPr>
        </p:nvSpPr>
        <p:spPr>
          <a:xfrm>
            <a:off x="717008" y="1679143"/>
            <a:ext cx="4185623" cy="576262"/>
          </a:xfrm>
        </p:spPr>
        <p:txBody>
          <a:bodyPr/>
          <a:lstStyle/>
          <a:p>
            <a:r>
              <a:rPr lang="en-IN" sz="2400" b="0" kern="100">
                <a:solidFill>
                  <a:srgbClr val="0070C0"/>
                </a:solidFill>
                <a:effectLst/>
                <a:latin typeface="Montserrat"/>
                <a:ea typeface="Montserrat"/>
                <a:cs typeface="Montserrat"/>
              </a:rPr>
              <a:t>Case of Overfitting</a:t>
            </a:r>
            <a:endParaRPr lang="en-US">
              <a:solidFill>
                <a:srgbClr val="0070C0"/>
              </a:solidFill>
            </a:endParaRPr>
          </a:p>
        </p:txBody>
      </p:sp>
      <p:sp>
        <p:nvSpPr>
          <p:cNvPr id="3" name="Content Placeholder 2">
            <a:extLst>
              <a:ext uri="{FF2B5EF4-FFF2-40B4-BE49-F238E27FC236}">
                <a16:creationId xmlns:a16="http://schemas.microsoft.com/office/drawing/2014/main" id="{8447208D-E87B-43BB-8997-D81D25DE15BE}"/>
              </a:ext>
            </a:extLst>
          </p:cNvPr>
          <p:cNvSpPr>
            <a:spLocks noGrp="1"/>
          </p:cNvSpPr>
          <p:nvPr>
            <p:ph sz="half" idx="2"/>
          </p:nvPr>
        </p:nvSpPr>
        <p:spPr>
          <a:xfrm>
            <a:off x="717008" y="2357675"/>
            <a:ext cx="4144360" cy="3683687"/>
          </a:xfrm>
        </p:spPr>
        <p:txBody>
          <a:bodyPr vert="horz" lIns="91440" tIns="45720" rIns="91440" bIns="45720" rtlCol="0" anchor="t">
            <a:normAutofit/>
          </a:bodyPr>
          <a:lstStyle/>
          <a:p>
            <a:pPr marL="0" indent="0" hangingPunct="0">
              <a:spcBef>
                <a:spcPts val="0"/>
              </a:spcBef>
              <a:buNone/>
            </a:pPr>
            <a:r>
              <a:rPr lang="en-IN" sz="1800" kern="100">
                <a:effectLst/>
                <a:latin typeface="Montserrat Light"/>
                <a:ea typeface="Montserrat Light"/>
                <a:cs typeface="Montserrat Light"/>
              </a:rPr>
              <a:t> Training our model for </a:t>
            </a:r>
            <a:r>
              <a:rPr lang="en-IN" kern="100">
                <a:latin typeface="Montserrat Light"/>
                <a:ea typeface="Montserrat Light"/>
                <a:cs typeface="Montserrat Light"/>
              </a:rPr>
              <a:t>100</a:t>
            </a:r>
            <a:r>
              <a:rPr lang="en-IN" sz="1800" kern="100">
                <a:effectLst/>
                <a:latin typeface="Montserrat Light"/>
                <a:ea typeface="Montserrat Light"/>
                <a:cs typeface="Montserrat Light"/>
              </a:rPr>
              <a:t> epochs </a:t>
            </a:r>
            <a:r>
              <a:rPr lang="en-IN" kern="100">
                <a:latin typeface="Montserrat Light"/>
                <a:ea typeface="Montserrat Light"/>
                <a:cs typeface="Montserrat Light"/>
              </a:rPr>
              <a:t>with batch size=32 gave</a:t>
            </a:r>
            <a:r>
              <a:rPr lang="en-IN" sz="1800" kern="100">
                <a:effectLst/>
                <a:latin typeface="Montserrat Light"/>
                <a:ea typeface="Montserrat Light"/>
                <a:cs typeface="Montserrat Light"/>
              </a:rPr>
              <a:t> good training accuracy but failed to produce good accuracy value for the testing set.</a:t>
            </a:r>
            <a:endParaRPr lang="en-US" sz="1800" kern="100">
              <a:effectLst/>
              <a:latin typeface="Liberation Serif"/>
              <a:ea typeface="Noto Serif CJK SC"/>
              <a:cs typeface="Lohit Devanagari"/>
            </a:endParaRPr>
          </a:p>
          <a:p>
            <a:pPr marL="0" indent="0">
              <a:buNone/>
            </a:pPr>
            <a:endParaRPr lang="en-US"/>
          </a:p>
        </p:txBody>
      </p:sp>
      <p:sp>
        <p:nvSpPr>
          <p:cNvPr id="5" name="Text Placeholder 4">
            <a:extLst>
              <a:ext uri="{FF2B5EF4-FFF2-40B4-BE49-F238E27FC236}">
                <a16:creationId xmlns:a16="http://schemas.microsoft.com/office/drawing/2014/main" id="{7ABCA241-B88A-43AC-9185-6E1207A0BD2A}"/>
              </a:ext>
            </a:extLst>
          </p:cNvPr>
          <p:cNvSpPr>
            <a:spLocks noGrp="1"/>
          </p:cNvSpPr>
          <p:nvPr>
            <p:ph type="body" sz="quarter" idx="3"/>
          </p:nvPr>
        </p:nvSpPr>
        <p:spPr>
          <a:xfrm>
            <a:off x="5088383" y="1679143"/>
            <a:ext cx="4185618" cy="576262"/>
          </a:xfrm>
        </p:spPr>
        <p:txBody>
          <a:bodyPr/>
          <a:lstStyle/>
          <a:p>
            <a:r>
              <a:rPr lang="en-US">
                <a:solidFill>
                  <a:srgbClr val="0070C0"/>
                </a:solidFill>
              </a:rPr>
              <a:t>No Overfitting</a:t>
            </a:r>
          </a:p>
        </p:txBody>
      </p:sp>
      <p:sp>
        <p:nvSpPr>
          <p:cNvPr id="9" name="Content Placeholder 8">
            <a:extLst>
              <a:ext uri="{FF2B5EF4-FFF2-40B4-BE49-F238E27FC236}">
                <a16:creationId xmlns:a16="http://schemas.microsoft.com/office/drawing/2014/main" id="{7E87648C-4757-4F67-B4E5-34CB823F5847}"/>
              </a:ext>
            </a:extLst>
          </p:cNvPr>
          <p:cNvSpPr>
            <a:spLocks noGrp="1"/>
          </p:cNvSpPr>
          <p:nvPr>
            <p:ph sz="quarter" idx="4"/>
          </p:nvPr>
        </p:nvSpPr>
        <p:spPr>
          <a:xfrm>
            <a:off x="5088384" y="2357675"/>
            <a:ext cx="4185617" cy="3683687"/>
          </a:xfrm>
        </p:spPr>
        <p:txBody>
          <a:bodyPr vert="horz" lIns="91440" tIns="45720" rIns="91440" bIns="45720" rtlCol="0" anchor="t">
            <a:normAutofit/>
          </a:bodyPr>
          <a:lstStyle/>
          <a:p>
            <a:pPr marL="0" indent="0">
              <a:buNone/>
            </a:pPr>
            <a:r>
              <a:rPr lang="en-IN" sz="1800" kern="100">
                <a:effectLst/>
                <a:latin typeface="Montserrat Light"/>
                <a:ea typeface="Montserrat Light"/>
                <a:cs typeface="Montserrat Light"/>
              </a:rPr>
              <a:t>Running the model for 10 epochs with batch size=32, produced the following results.</a:t>
            </a:r>
            <a:endParaRPr lang="en-US" sz="1800" kern="100">
              <a:effectLst/>
              <a:latin typeface="Liberation Serif"/>
              <a:ea typeface="Noto Serif CJK SC"/>
              <a:cs typeface="Lohit Devanagari"/>
            </a:endParaRPr>
          </a:p>
          <a:p>
            <a:endParaRPr lang="en-US"/>
          </a:p>
        </p:txBody>
      </p:sp>
      <p:pic>
        <p:nvPicPr>
          <p:cNvPr id="11" name="image16.png">
            <a:extLst>
              <a:ext uri="{FF2B5EF4-FFF2-40B4-BE49-F238E27FC236}">
                <a16:creationId xmlns:a16="http://schemas.microsoft.com/office/drawing/2014/main" id="{68D16CC7-5742-4351-81D7-48C78B5D0BC3}"/>
              </a:ext>
            </a:extLst>
          </p:cNvPr>
          <p:cNvPicPr>
            <a:picLocks/>
          </p:cNvPicPr>
          <p:nvPr/>
        </p:nvPicPr>
        <p:blipFill>
          <a:blip r:embed="rId2"/>
          <a:srcRect l="29611" t="42216" r="48199" b="28643"/>
          <a:stretch>
            <a:fillRect/>
          </a:stretch>
        </p:blipFill>
        <p:spPr>
          <a:xfrm>
            <a:off x="824800" y="3898100"/>
            <a:ext cx="3348185" cy="2374431"/>
          </a:xfrm>
          <a:prstGeom prst="rect">
            <a:avLst/>
          </a:prstGeom>
          <a:ln/>
        </p:spPr>
      </p:pic>
      <p:pic>
        <p:nvPicPr>
          <p:cNvPr id="12" name="image11.png">
            <a:extLst>
              <a:ext uri="{FF2B5EF4-FFF2-40B4-BE49-F238E27FC236}">
                <a16:creationId xmlns:a16="http://schemas.microsoft.com/office/drawing/2014/main" id="{4E80F923-95A6-46E9-89DE-13907C6FE83B}"/>
              </a:ext>
            </a:extLst>
          </p:cNvPr>
          <p:cNvPicPr/>
          <p:nvPr/>
        </p:nvPicPr>
        <p:blipFill>
          <a:blip r:embed="rId3"/>
          <a:srcRect/>
          <a:stretch>
            <a:fillRect/>
          </a:stretch>
        </p:blipFill>
        <p:spPr>
          <a:xfrm>
            <a:off x="5290192" y="3898099"/>
            <a:ext cx="3696725" cy="2374431"/>
          </a:xfrm>
          <a:prstGeom prst="rect">
            <a:avLst/>
          </a:prstGeom>
          <a:ln/>
        </p:spPr>
      </p:pic>
    </p:spTree>
    <p:extLst>
      <p:ext uri="{BB962C8B-B14F-4D97-AF65-F5344CB8AC3E}">
        <p14:creationId xmlns:p14="http://schemas.microsoft.com/office/powerpoint/2010/main" val="1207779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AF9F-3895-4BF5-93EC-1F81AAC3C156}"/>
              </a:ext>
            </a:extLst>
          </p:cNvPr>
          <p:cNvSpPr>
            <a:spLocks noGrp="1"/>
          </p:cNvSpPr>
          <p:nvPr>
            <p:ph type="title"/>
          </p:nvPr>
        </p:nvSpPr>
        <p:spPr/>
        <p:txBody>
          <a:bodyPr/>
          <a:lstStyle/>
          <a:p>
            <a:r>
              <a:rPr lang="en-US"/>
              <a:t>Evaluating Different Activation Function</a:t>
            </a:r>
          </a:p>
        </p:txBody>
      </p:sp>
      <p:pic>
        <p:nvPicPr>
          <p:cNvPr id="4" name="Picture 4" descr="Table&#10;&#10;Description automatically generated">
            <a:extLst>
              <a:ext uri="{FF2B5EF4-FFF2-40B4-BE49-F238E27FC236}">
                <a16:creationId xmlns:a16="http://schemas.microsoft.com/office/drawing/2014/main" id="{14A65C1D-15AA-42DF-8FA0-10AD8DC32D41}"/>
              </a:ext>
            </a:extLst>
          </p:cNvPr>
          <p:cNvPicPr>
            <a:picLocks noGrp="1" noChangeAspect="1"/>
          </p:cNvPicPr>
          <p:nvPr>
            <p:ph idx="1"/>
          </p:nvPr>
        </p:nvPicPr>
        <p:blipFill>
          <a:blip r:embed="rId2"/>
          <a:stretch>
            <a:fillRect/>
          </a:stretch>
        </p:blipFill>
        <p:spPr>
          <a:xfrm>
            <a:off x="2200596" y="2116234"/>
            <a:ext cx="6683375" cy="2425944"/>
          </a:xfrm>
        </p:spPr>
      </p:pic>
      <p:sp>
        <p:nvSpPr>
          <p:cNvPr id="5" name="TextBox 4">
            <a:extLst>
              <a:ext uri="{FF2B5EF4-FFF2-40B4-BE49-F238E27FC236}">
                <a16:creationId xmlns:a16="http://schemas.microsoft.com/office/drawing/2014/main" id="{298BA13C-BE60-4E98-B7D4-3729C6BF8E68}"/>
              </a:ext>
            </a:extLst>
          </p:cNvPr>
          <p:cNvSpPr txBox="1"/>
          <p:nvPr/>
        </p:nvSpPr>
        <p:spPr>
          <a:xfrm>
            <a:off x="386861" y="4870939"/>
            <a:ext cx="91225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ReLU activation function gives the best result and hence we will be using it to build our final model.</a:t>
            </a:r>
          </a:p>
        </p:txBody>
      </p:sp>
    </p:spTree>
    <p:extLst>
      <p:ext uri="{BB962C8B-B14F-4D97-AF65-F5344CB8AC3E}">
        <p14:creationId xmlns:p14="http://schemas.microsoft.com/office/powerpoint/2010/main" val="295952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5642-4DBF-48A5-B23D-3EC98B7966BB}"/>
              </a:ext>
            </a:extLst>
          </p:cNvPr>
          <p:cNvSpPr>
            <a:spLocks noGrp="1"/>
          </p:cNvSpPr>
          <p:nvPr>
            <p:ph type="title"/>
          </p:nvPr>
        </p:nvSpPr>
        <p:spPr/>
        <p:txBody>
          <a:bodyPr/>
          <a:lstStyle/>
          <a:p>
            <a:r>
              <a:rPr lang="en-US"/>
              <a:t>Effect of learning rate</a:t>
            </a:r>
          </a:p>
        </p:txBody>
      </p:sp>
      <p:pic>
        <p:nvPicPr>
          <p:cNvPr id="4" name="Picture 4" descr="Chart&#10;&#10;Description automatically generated">
            <a:extLst>
              <a:ext uri="{FF2B5EF4-FFF2-40B4-BE49-F238E27FC236}">
                <a16:creationId xmlns:a16="http://schemas.microsoft.com/office/drawing/2014/main" id="{86C0ECA1-91FD-446D-B945-CB0940E5EBF4}"/>
              </a:ext>
            </a:extLst>
          </p:cNvPr>
          <p:cNvPicPr>
            <a:picLocks noGrp="1" noChangeAspect="1"/>
          </p:cNvPicPr>
          <p:nvPr>
            <p:ph idx="1"/>
          </p:nvPr>
        </p:nvPicPr>
        <p:blipFill>
          <a:blip r:embed="rId2"/>
          <a:stretch>
            <a:fillRect/>
          </a:stretch>
        </p:blipFill>
        <p:spPr>
          <a:xfrm>
            <a:off x="748278" y="1667948"/>
            <a:ext cx="4420088" cy="3312746"/>
          </a:xfr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3844D76-7883-435F-ADD4-E242021F35DF}"/>
                  </a:ext>
                </a:extLst>
              </p:cNvPr>
              <p:cNvSpPr txBox="1"/>
              <p:nvPr/>
            </p:nvSpPr>
            <p:spPr>
              <a:xfrm>
                <a:off x="5574325" y="1715477"/>
                <a:ext cx="427696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t>A learning rate of </a:t>
                </a:r>
                <a14:m>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made our model to hardly learn anything.</a:t>
                </a:r>
              </a:p>
              <a:p>
                <a:pPr marL="285750" indent="-285750" algn="just">
                  <a:buFont typeface="Arial"/>
                  <a:buChar char="•"/>
                </a:pPr>
                <a:r>
                  <a:rPr lang="en-US" dirty="0"/>
                  <a:t>As seen in the image the red line is just a straight line implying there is no decrease in loss with respect to epochs.</a:t>
                </a:r>
              </a:p>
              <a:p>
                <a:pPr marL="285750" indent="-285750" algn="just">
                  <a:buFont typeface="Arial"/>
                  <a:buChar char="•"/>
                </a:pPr>
                <a:endParaRPr lang="en-US" dirty="0"/>
              </a:p>
              <a:p>
                <a:pPr marL="285750" indent="-285750" algn="just">
                  <a:buFont typeface="Arial"/>
                  <a:buChar char="•"/>
                </a:pPr>
                <a:r>
                  <a:rPr lang="en-US" dirty="0"/>
                  <a:t>A learning rate of 0.1 gave just the desirable result, which we will be using to build our final model.</a:t>
                </a:r>
              </a:p>
            </p:txBody>
          </p:sp>
        </mc:Choice>
        <mc:Fallback xmlns="">
          <p:sp>
            <p:nvSpPr>
              <p:cNvPr id="5" name="TextBox 4">
                <a:extLst>
                  <a:ext uri="{FF2B5EF4-FFF2-40B4-BE49-F238E27FC236}">
                    <a16:creationId xmlns:a16="http://schemas.microsoft.com/office/drawing/2014/main" id="{13844D76-7883-435F-ADD4-E242021F35DF}"/>
                  </a:ext>
                </a:extLst>
              </p:cNvPr>
              <p:cNvSpPr txBox="1">
                <a:spLocks noRot="1" noChangeAspect="1" noMove="1" noResize="1" noEditPoints="1" noAdjustHandles="1" noChangeArrowheads="1" noChangeShapeType="1" noTextEdit="1"/>
              </p:cNvSpPr>
              <p:nvPr/>
            </p:nvSpPr>
            <p:spPr>
              <a:xfrm>
                <a:off x="5574325" y="1715477"/>
                <a:ext cx="4276965" cy="2862322"/>
              </a:xfrm>
              <a:prstGeom prst="rect">
                <a:avLst/>
              </a:prstGeom>
              <a:blipFill>
                <a:blip r:embed="rId3"/>
                <a:stretch>
                  <a:fillRect l="-855" t="-1277" r="-1140" b="-212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1024446-3384-4600-8640-F1DF8B900480}"/>
              </a:ext>
            </a:extLst>
          </p:cNvPr>
          <p:cNvSpPr txBox="1"/>
          <p:nvPr/>
        </p:nvSpPr>
        <p:spPr>
          <a:xfrm>
            <a:off x="646968" y="5062660"/>
            <a:ext cx="52734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Loss v/s epochs for various learning rate</a:t>
            </a:r>
          </a:p>
        </p:txBody>
      </p:sp>
    </p:spTree>
    <p:extLst>
      <p:ext uri="{BB962C8B-B14F-4D97-AF65-F5344CB8AC3E}">
        <p14:creationId xmlns:p14="http://schemas.microsoft.com/office/powerpoint/2010/main" val="165673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6856-6345-49C9-ABD8-FC890C27D2E8}"/>
              </a:ext>
            </a:extLst>
          </p:cNvPr>
          <p:cNvSpPr>
            <a:spLocks noGrp="1"/>
          </p:cNvSpPr>
          <p:nvPr>
            <p:ph type="title"/>
          </p:nvPr>
        </p:nvSpPr>
        <p:spPr/>
        <p:txBody>
          <a:bodyPr/>
          <a:lstStyle/>
          <a:p>
            <a:r>
              <a:rPr lang="en-US"/>
              <a:t>Working</a:t>
            </a:r>
          </a:p>
        </p:txBody>
      </p:sp>
      <p:sp>
        <p:nvSpPr>
          <p:cNvPr id="3" name="Content Placeholder 2">
            <a:extLst>
              <a:ext uri="{FF2B5EF4-FFF2-40B4-BE49-F238E27FC236}">
                <a16:creationId xmlns:a16="http://schemas.microsoft.com/office/drawing/2014/main" id="{E287F11E-544D-46B7-A621-A18074FCBB81}"/>
              </a:ext>
            </a:extLst>
          </p:cNvPr>
          <p:cNvSpPr>
            <a:spLocks noGrp="1"/>
          </p:cNvSpPr>
          <p:nvPr>
            <p:ph idx="1"/>
          </p:nvPr>
        </p:nvSpPr>
        <p:spPr>
          <a:xfrm>
            <a:off x="501488" y="1310666"/>
            <a:ext cx="8596668" cy="3880773"/>
          </a:xfrm>
        </p:spPr>
        <p:txBody>
          <a:bodyPr vert="horz" lIns="91440" tIns="45720" rIns="91440" bIns="45720" rtlCol="0" anchor="t">
            <a:normAutofit/>
          </a:bodyPr>
          <a:lstStyle/>
          <a:p>
            <a:r>
              <a:rPr lang="en-US"/>
              <a:t>Identifying individual characters :</a:t>
            </a:r>
          </a:p>
        </p:txBody>
      </p:sp>
      <p:pic>
        <p:nvPicPr>
          <p:cNvPr id="4" name="Picture 4" descr="Graphical user interface, text, application, email&#10;&#10;Description automatically generated">
            <a:extLst>
              <a:ext uri="{FF2B5EF4-FFF2-40B4-BE49-F238E27FC236}">
                <a16:creationId xmlns:a16="http://schemas.microsoft.com/office/drawing/2014/main" id="{1624C47A-40F4-42B9-A33B-5DAED393EA90}"/>
              </a:ext>
            </a:extLst>
          </p:cNvPr>
          <p:cNvPicPr>
            <a:picLocks noChangeAspect="1"/>
          </p:cNvPicPr>
          <p:nvPr/>
        </p:nvPicPr>
        <p:blipFill>
          <a:blip r:embed="rId2"/>
          <a:stretch>
            <a:fillRect/>
          </a:stretch>
        </p:blipFill>
        <p:spPr>
          <a:xfrm>
            <a:off x="546221" y="1776656"/>
            <a:ext cx="7699863" cy="4916609"/>
          </a:xfrm>
          <a:prstGeom prst="rect">
            <a:avLst/>
          </a:prstGeom>
        </p:spPr>
      </p:pic>
    </p:spTree>
    <p:extLst>
      <p:ext uri="{BB962C8B-B14F-4D97-AF65-F5344CB8AC3E}">
        <p14:creationId xmlns:p14="http://schemas.microsoft.com/office/powerpoint/2010/main" val="3126755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6856-6345-49C9-ABD8-FC890C27D2E8}"/>
              </a:ext>
            </a:extLst>
          </p:cNvPr>
          <p:cNvSpPr>
            <a:spLocks noGrp="1"/>
          </p:cNvSpPr>
          <p:nvPr>
            <p:ph type="title"/>
          </p:nvPr>
        </p:nvSpPr>
        <p:spPr/>
        <p:txBody>
          <a:bodyPr/>
          <a:lstStyle/>
          <a:p>
            <a:r>
              <a:rPr lang="en-US"/>
              <a:t>Working</a:t>
            </a:r>
          </a:p>
        </p:txBody>
      </p:sp>
      <p:sp>
        <p:nvSpPr>
          <p:cNvPr id="3" name="Content Placeholder 2">
            <a:extLst>
              <a:ext uri="{FF2B5EF4-FFF2-40B4-BE49-F238E27FC236}">
                <a16:creationId xmlns:a16="http://schemas.microsoft.com/office/drawing/2014/main" id="{E287F11E-544D-46B7-A621-A18074FCBB81}"/>
              </a:ext>
            </a:extLst>
          </p:cNvPr>
          <p:cNvSpPr>
            <a:spLocks noGrp="1"/>
          </p:cNvSpPr>
          <p:nvPr>
            <p:ph idx="1"/>
          </p:nvPr>
        </p:nvSpPr>
        <p:spPr>
          <a:xfrm>
            <a:off x="501488" y="1310666"/>
            <a:ext cx="8596668" cy="3880773"/>
          </a:xfrm>
        </p:spPr>
        <p:txBody>
          <a:bodyPr vert="horz" lIns="91440" tIns="45720" rIns="91440" bIns="45720" rtlCol="0" anchor="t">
            <a:normAutofit/>
          </a:bodyPr>
          <a:lstStyle/>
          <a:p>
            <a:r>
              <a:rPr lang="en-US">
                <a:ea typeface="+mn-lt"/>
                <a:cs typeface="+mn-lt"/>
              </a:rPr>
              <a:t>Identifying whole words (in jupyter-notebook) :</a:t>
            </a:r>
          </a:p>
          <a:p>
            <a:endParaRPr lang="en-US"/>
          </a:p>
        </p:txBody>
      </p:sp>
      <p:pic>
        <p:nvPicPr>
          <p:cNvPr id="5" name="Picture 5" descr="Text&#10;&#10;Description automatically generated">
            <a:extLst>
              <a:ext uri="{FF2B5EF4-FFF2-40B4-BE49-F238E27FC236}">
                <a16:creationId xmlns:a16="http://schemas.microsoft.com/office/drawing/2014/main" id="{006BCD9F-5AFA-4984-9C0A-D27F411D2636}"/>
              </a:ext>
            </a:extLst>
          </p:cNvPr>
          <p:cNvPicPr>
            <a:picLocks noChangeAspect="1"/>
          </p:cNvPicPr>
          <p:nvPr/>
        </p:nvPicPr>
        <p:blipFill rotWithShape="1">
          <a:blip r:embed="rId2"/>
          <a:srcRect l="156" t="3297" r="-160" b="572"/>
          <a:stretch/>
        </p:blipFill>
        <p:spPr>
          <a:xfrm>
            <a:off x="615706" y="1718896"/>
            <a:ext cx="7609987" cy="4963608"/>
          </a:xfrm>
          <a:prstGeom prst="rect">
            <a:avLst/>
          </a:prstGeom>
        </p:spPr>
      </p:pic>
    </p:spTree>
    <p:extLst>
      <p:ext uri="{BB962C8B-B14F-4D97-AF65-F5344CB8AC3E}">
        <p14:creationId xmlns:p14="http://schemas.microsoft.com/office/powerpoint/2010/main" val="1775437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6856-6345-49C9-ABD8-FC890C27D2E8}"/>
              </a:ext>
            </a:extLst>
          </p:cNvPr>
          <p:cNvSpPr>
            <a:spLocks noGrp="1"/>
          </p:cNvSpPr>
          <p:nvPr>
            <p:ph type="title"/>
          </p:nvPr>
        </p:nvSpPr>
        <p:spPr/>
        <p:txBody>
          <a:bodyPr/>
          <a:lstStyle/>
          <a:p>
            <a:r>
              <a:rPr lang="en-US"/>
              <a:t>Working</a:t>
            </a:r>
          </a:p>
        </p:txBody>
      </p:sp>
      <p:sp>
        <p:nvSpPr>
          <p:cNvPr id="3" name="Content Placeholder 2">
            <a:extLst>
              <a:ext uri="{FF2B5EF4-FFF2-40B4-BE49-F238E27FC236}">
                <a16:creationId xmlns:a16="http://schemas.microsoft.com/office/drawing/2014/main" id="{E287F11E-544D-46B7-A621-A18074FCBB81}"/>
              </a:ext>
            </a:extLst>
          </p:cNvPr>
          <p:cNvSpPr>
            <a:spLocks noGrp="1"/>
          </p:cNvSpPr>
          <p:nvPr>
            <p:ph idx="1"/>
          </p:nvPr>
        </p:nvSpPr>
        <p:spPr>
          <a:xfrm>
            <a:off x="501488" y="1310666"/>
            <a:ext cx="8596668" cy="3880773"/>
          </a:xfrm>
        </p:spPr>
        <p:txBody>
          <a:bodyPr vert="horz" lIns="91440" tIns="45720" rIns="91440" bIns="45720" rtlCol="0" anchor="t">
            <a:normAutofit/>
          </a:bodyPr>
          <a:lstStyle/>
          <a:p>
            <a:r>
              <a:rPr lang="en-US"/>
              <a:t>Identifying whole words (in web application) :</a:t>
            </a:r>
          </a:p>
        </p:txBody>
      </p:sp>
      <p:pic>
        <p:nvPicPr>
          <p:cNvPr id="5" name="Picture 5" descr="Graphical user interface, text, email&#10;&#10;Description automatically generated">
            <a:extLst>
              <a:ext uri="{FF2B5EF4-FFF2-40B4-BE49-F238E27FC236}">
                <a16:creationId xmlns:a16="http://schemas.microsoft.com/office/drawing/2014/main" id="{CF133922-FD43-49A8-923B-3D4BE74C04E4}"/>
              </a:ext>
            </a:extLst>
          </p:cNvPr>
          <p:cNvPicPr>
            <a:picLocks noChangeAspect="1"/>
          </p:cNvPicPr>
          <p:nvPr/>
        </p:nvPicPr>
        <p:blipFill>
          <a:blip r:embed="rId2"/>
          <a:stretch>
            <a:fillRect/>
          </a:stretch>
        </p:blipFill>
        <p:spPr>
          <a:xfrm>
            <a:off x="572478" y="1846629"/>
            <a:ext cx="7266353" cy="4737588"/>
          </a:xfrm>
          <a:prstGeom prst="rect">
            <a:avLst/>
          </a:prstGeom>
        </p:spPr>
      </p:pic>
    </p:spTree>
    <p:extLst>
      <p:ext uri="{BB962C8B-B14F-4D97-AF65-F5344CB8AC3E}">
        <p14:creationId xmlns:p14="http://schemas.microsoft.com/office/powerpoint/2010/main" val="214309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E0D8-5C4C-4105-AD63-CFF41FCB5673}"/>
              </a:ext>
            </a:extLst>
          </p:cNvPr>
          <p:cNvSpPr>
            <a:spLocks noGrp="1"/>
          </p:cNvSpPr>
          <p:nvPr>
            <p:ph type="title"/>
          </p:nvPr>
        </p:nvSpPr>
        <p:spPr/>
        <p:txBody>
          <a:bodyPr/>
          <a:lstStyle/>
          <a:p>
            <a:r>
              <a:rPr lang="en-US" b="0" i="0">
                <a:effectLst/>
                <a:latin typeface="Helvetica Neue"/>
              </a:rPr>
              <a:t>Applications of Devanagari Character Recognition </a:t>
            </a:r>
            <a:endParaRPr lang="en-US"/>
          </a:p>
        </p:txBody>
      </p:sp>
      <p:sp>
        <p:nvSpPr>
          <p:cNvPr id="3" name="Content Placeholder 2">
            <a:extLst>
              <a:ext uri="{FF2B5EF4-FFF2-40B4-BE49-F238E27FC236}">
                <a16:creationId xmlns:a16="http://schemas.microsoft.com/office/drawing/2014/main" id="{2F12088F-6C15-4614-B46E-C99894827E71}"/>
              </a:ext>
            </a:extLst>
          </p:cNvPr>
          <p:cNvSpPr>
            <a:spLocks noGrp="1"/>
          </p:cNvSpPr>
          <p:nvPr>
            <p:ph idx="1"/>
          </p:nvPr>
        </p:nvSpPr>
        <p:spPr>
          <a:xfrm>
            <a:off x="677333" y="2160589"/>
            <a:ext cx="9511695" cy="4426823"/>
          </a:xfrm>
        </p:spPr>
        <p:txBody>
          <a:bodyPr vert="horz" lIns="91440" tIns="45720" rIns="91440" bIns="45720" rtlCol="0" anchor="t">
            <a:noAutofit/>
          </a:bodyPr>
          <a:lstStyle/>
          <a:p>
            <a:pPr algn="just"/>
            <a:r>
              <a:rPr lang="en-US" sz="1700" b="1" i="0" u="sng">
                <a:solidFill>
                  <a:schemeClr val="tx1">
                    <a:lumMod val="95000"/>
                  </a:schemeClr>
                </a:solidFill>
                <a:effectLst/>
                <a:cs typeface="Calibri"/>
              </a:rPr>
              <a:t>Digitizing Books:</a:t>
            </a:r>
            <a:r>
              <a:rPr lang="en-US" sz="1700" b="0" i="0">
                <a:solidFill>
                  <a:schemeClr val="tx1">
                    <a:lumMod val="95000"/>
                  </a:schemeClr>
                </a:solidFill>
                <a:effectLst/>
                <a:cs typeface="Calibri"/>
              </a:rPr>
              <a:t> It can be used to digitize books written in Devanagari. Digitizing of books can provide a large number of advantages such as searching through the book, cost reduction, and easy storage.</a:t>
            </a:r>
            <a:r>
              <a:rPr lang="en-US" sz="1700">
                <a:solidFill>
                  <a:schemeClr val="tx1">
                    <a:lumMod val="95000"/>
                  </a:schemeClr>
                </a:solidFill>
                <a:cs typeface="Calibri"/>
              </a:rPr>
              <a:t> </a:t>
            </a:r>
            <a:endParaRPr lang="en-US" sz="1700" b="0" i="0">
              <a:solidFill>
                <a:schemeClr val="tx1">
                  <a:lumMod val="95000"/>
                </a:schemeClr>
              </a:solidFill>
              <a:effectLst/>
              <a:cs typeface="Calibri" panose="020F0502020204030204" pitchFamily="34" charset="0"/>
            </a:endParaRPr>
          </a:p>
          <a:p>
            <a:pPr algn="just"/>
            <a:r>
              <a:rPr lang="en-US" sz="1700" b="1" i="0" u="sng">
                <a:solidFill>
                  <a:schemeClr val="tx1">
                    <a:lumMod val="95000"/>
                  </a:schemeClr>
                </a:solidFill>
                <a:effectLst/>
                <a:cs typeface="Calibri"/>
              </a:rPr>
              <a:t>Indexing of Images in Search Engines:</a:t>
            </a:r>
            <a:r>
              <a:rPr lang="en-US" sz="1700" b="0" i="0">
                <a:solidFill>
                  <a:schemeClr val="tx1">
                    <a:lumMod val="95000"/>
                  </a:schemeClr>
                </a:solidFill>
                <a:effectLst/>
                <a:cs typeface="Calibri"/>
              </a:rPr>
              <a:t> Most of the sites often use images to represent Devanagari text. There is a need of search engines which can search for keywords provided in Devanagari script. For the efficient functioning of these search engines it becomes necessary for them to include some software to recognize Devanagari text from websites.</a:t>
            </a:r>
            <a:r>
              <a:rPr lang="en-US" sz="1700">
                <a:solidFill>
                  <a:schemeClr val="tx1">
                    <a:lumMod val="95000"/>
                  </a:schemeClr>
                </a:solidFill>
                <a:cs typeface="Calibri"/>
              </a:rPr>
              <a:t> </a:t>
            </a:r>
            <a:endParaRPr lang="en-US" sz="1700" b="0" i="0">
              <a:solidFill>
                <a:schemeClr val="tx1">
                  <a:lumMod val="95000"/>
                </a:schemeClr>
              </a:solidFill>
              <a:effectLst/>
              <a:cs typeface="Calibri" panose="020F0502020204030204" pitchFamily="34" charset="0"/>
            </a:endParaRPr>
          </a:p>
          <a:p>
            <a:pPr algn="just"/>
            <a:r>
              <a:rPr lang="en-US" sz="1700" b="1" i="0" u="sng">
                <a:solidFill>
                  <a:schemeClr val="tx1">
                    <a:lumMod val="95000"/>
                  </a:schemeClr>
                </a:solidFill>
                <a:effectLst/>
                <a:cs typeface="Calibri"/>
              </a:rPr>
              <a:t>Recognizing addresses on envelopes in post offices</a:t>
            </a:r>
            <a:r>
              <a:rPr lang="en-US" sz="1700" b="1" i="0">
                <a:solidFill>
                  <a:schemeClr val="tx1">
                    <a:lumMod val="95000"/>
                  </a:schemeClr>
                </a:solidFill>
                <a:effectLst/>
                <a:cs typeface="Calibri"/>
              </a:rPr>
              <a:t>:</a:t>
            </a:r>
            <a:r>
              <a:rPr lang="en-US" sz="1700" b="0" i="0">
                <a:solidFill>
                  <a:schemeClr val="tx1">
                    <a:lumMod val="95000"/>
                  </a:schemeClr>
                </a:solidFill>
                <a:effectLst/>
                <a:cs typeface="Calibri"/>
              </a:rPr>
              <a:t> use of such software could be in recognizing Devanagari addresses on envelopes in post offices, thus automating the overall process.</a:t>
            </a:r>
            <a:r>
              <a:rPr lang="en-US" sz="1700">
                <a:solidFill>
                  <a:schemeClr val="tx1">
                    <a:lumMod val="95000"/>
                  </a:schemeClr>
                </a:solidFill>
                <a:cs typeface="Calibri"/>
              </a:rPr>
              <a:t> </a:t>
            </a:r>
            <a:endParaRPr lang="en-US" sz="1700" b="0" i="0">
              <a:solidFill>
                <a:schemeClr val="tx1">
                  <a:lumMod val="95000"/>
                </a:schemeClr>
              </a:solidFill>
              <a:effectLst/>
              <a:cs typeface="Calibri" panose="020F0502020204030204" pitchFamily="34" charset="0"/>
            </a:endParaRPr>
          </a:p>
          <a:p>
            <a:pPr algn="just"/>
            <a:r>
              <a:rPr lang="en-US" sz="1700" b="1" i="0" u="sng">
                <a:solidFill>
                  <a:schemeClr val="tx1">
                    <a:lumMod val="95000"/>
                  </a:schemeClr>
                </a:solidFill>
                <a:effectLst/>
                <a:cs typeface="Calibri"/>
              </a:rPr>
              <a:t>Use for those who don’t know Hindi :</a:t>
            </a:r>
            <a:r>
              <a:rPr lang="en-US" sz="1700" b="0" i="0">
                <a:solidFill>
                  <a:schemeClr val="tx1">
                    <a:lumMod val="95000"/>
                  </a:schemeClr>
                </a:solidFill>
                <a:effectLst/>
                <a:cs typeface="Calibri"/>
              </a:rPr>
              <a:t> This software, if added with the capability of transliteration/translation can prove quite useful for many persons who don’t understand Hindi but want to read some book written in Hindi. It would allow the books to be easily translated into other languages. </a:t>
            </a:r>
            <a:endParaRPr lang="en-US" sz="1700">
              <a:solidFill>
                <a:schemeClr val="tx1">
                  <a:lumMod val="95000"/>
                </a:schemeClr>
              </a:solidFill>
              <a:cs typeface="Calibri"/>
            </a:endParaRPr>
          </a:p>
        </p:txBody>
      </p:sp>
    </p:spTree>
    <p:extLst>
      <p:ext uri="{BB962C8B-B14F-4D97-AF65-F5344CB8AC3E}">
        <p14:creationId xmlns:p14="http://schemas.microsoft.com/office/powerpoint/2010/main" val="173390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C942-90AF-41B9-B484-B7E071B33425}"/>
              </a:ext>
            </a:extLst>
          </p:cNvPr>
          <p:cNvSpPr>
            <a:spLocks noGrp="1"/>
          </p:cNvSpPr>
          <p:nvPr>
            <p:ph type="title"/>
          </p:nvPr>
        </p:nvSpPr>
        <p:spPr/>
        <p:txBody>
          <a:bodyPr>
            <a:normAutofit/>
          </a:bodyPr>
          <a:lstStyle/>
          <a:p>
            <a:r>
              <a:rPr lang="en-US" sz="5000"/>
              <a:t>Introduction</a:t>
            </a:r>
          </a:p>
        </p:txBody>
      </p:sp>
      <p:sp>
        <p:nvSpPr>
          <p:cNvPr id="3" name="Content Placeholder 2">
            <a:extLst>
              <a:ext uri="{FF2B5EF4-FFF2-40B4-BE49-F238E27FC236}">
                <a16:creationId xmlns:a16="http://schemas.microsoft.com/office/drawing/2014/main" id="{63D2D55A-A30A-4E9C-B33F-6A5C8CEA1157}"/>
              </a:ext>
            </a:extLst>
          </p:cNvPr>
          <p:cNvSpPr>
            <a:spLocks noGrp="1"/>
          </p:cNvSpPr>
          <p:nvPr>
            <p:ph idx="1"/>
          </p:nvPr>
        </p:nvSpPr>
        <p:spPr>
          <a:xfrm>
            <a:off x="677334" y="2160589"/>
            <a:ext cx="8987694" cy="3880773"/>
          </a:xfrm>
        </p:spPr>
        <p:txBody>
          <a:bodyPr>
            <a:normAutofit/>
          </a:bodyPr>
          <a:lstStyle/>
          <a:p>
            <a:pPr algn="just"/>
            <a:r>
              <a:rPr lang="en-IN" sz="2600" kern="100">
                <a:effectLst/>
                <a:latin typeface="Calibri" panose="020F0502020204030204" pitchFamily="34" charset="0"/>
                <a:ea typeface="Montserrat Light"/>
                <a:cs typeface="Calibri" panose="020F0502020204030204" pitchFamily="34" charset="0"/>
              </a:rPr>
              <a:t>Character Recognition is the identification of printed characters from an image, a book, a handwritten note, cheques, or letters. It is similar to using a handheld scanner to read a barcode, or reading OMR exam sheets, but it can distinguish between different alphabets.</a:t>
            </a:r>
            <a:endParaRPr lang="en-US" sz="2600" kern="100">
              <a:effectLst/>
              <a:latin typeface="Calibri" panose="020F0502020204030204" pitchFamily="34" charset="0"/>
              <a:ea typeface="Noto Serif CJK SC"/>
              <a:cs typeface="Calibri" panose="020F0502020204030204" pitchFamily="34" charset="0"/>
            </a:endParaRPr>
          </a:p>
          <a:p>
            <a:pPr algn="just"/>
            <a:r>
              <a:rPr lang="en-US" sz="2600" b="1" i="0">
                <a:solidFill>
                  <a:schemeClr val="tx1">
                    <a:lumMod val="95000"/>
                  </a:schemeClr>
                </a:solidFill>
                <a:effectLst/>
                <a:latin typeface="Calibri" panose="020F0502020204030204" pitchFamily="34" charset="0"/>
                <a:cs typeface="Calibri" panose="020F0502020204030204" pitchFamily="34" charset="0"/>
              </a:rPr>
              <a:t>Character recognition</a:t>
            </a:r>
            <a:r>
              <a:rPr lang="en-US" sz="2600" b="0" i="0">
                <a:solidFill>
                  <a:schemeClr val="tx1">
                    <a:lumMod val="95000"/>
                  </a:schemeClr>
                </a:solidFill>
                <a:effectLst/>
                <a:latin typeface="Calibri" panose="020F0502020204030204" pitchFamily="34" charset="0"/>
                <a:cs typeface="Calibri" panose="020F0502020204030204" pitchFamily="34" charset="0"/>
              </a:rPr>
              <a:t> enhances the </a:t>
            </a:r>
            <a:r>
              <a:rPr lang="en-US" sz="2600" b="1" i="0">
                <a:solidFill>
                  <a:schemeClr val="tx1">
                    <a:lumMod val="95000"/>
                  </a:schemeClr>
                </a:solidFill>
                <a:effectLst/>
                <a:latin typeface="Calibri" panose="020F0502020204030204" pitchFamily="34" charset="0"/>
                <a:cs typeface="Calibri" panose="020F0502020204030204" pitchFamily="34" charset="0"/>
              </a:rPr>
              <a:t>processing</a:t>
            </a:r>
            <a:r>
              <a:rPr lang="en-US" sz="2600" b="0" i="0">
                <a:solidFill>
                  <a:schemeClr val="tx1">
                    <a:lumMod val="95000"/>
                  </a:schemeClr>
                </a:solidFill>
                <a:effectLst/>
                <a:latin typeface="Calibri" panose="020F0502020204030204" pitchFamily="34" charset="0"/>
                <a:cs typeface="Calibri" panose="020F0502020204030204" pitchFamily="34" charset="0"/>
              </a:rPr>
              <a:t> of scanned </a:t>
            </a:r>
            <a:r>
              <a:rPr lang="en-US" sz="2600" b="1" i="0">
                <a:solidFill>
                  <a:schemeClr val="tx1">
                    <a:lumMod val="95000"/>
                  </a:schemeClr>
                </a:solidFill>
                <a:effectLst/>
                <a:latin typeface="Calibri" panose="020F0502020204030204" pitchFamily="34" charset="0"/>
                <a:cs typeface="Calibri" panose="020F0502020204030204" pitchFamily="34" charset="0"/>
              </a:rPr>
              <a:t>images</a:t>
            </a:r>
            <a:r>
              <a:rPr lang="en-US" sz="2600" b="0" i="0">
                <a:solidFill>
                  <a:schemeClr val="tx1">
                    <a:lumMod val="95000"/>
                  </a:schemeClr>
                </a:solidFill>
                <a:effectLst/>
                <a:latin typeface="Calibri" panose="020F0502020204030204" pitchFamily="34" charset="0"/>
                <a:cs typeface="Calibri" panose="020F0502020204030204" pitchFamily="34" charset="0"/>
              </a:rPr>
              <a:t> by allowing you to automatically </a:t>
            </a:r>
            <a:r>
              <a:rPr lang="en-US" sz="2600" b="1" i="0">
                <a:solidFill>
                  <a:schemeClr val="tx1">
                    <a:lumMod val="95000"/>
                  </a:schemeClr>
                </a:solidFill>
                <a:effectLst/>
                <a:latin typeface="Calibri" panose="020F0502020204030204" pitchFamily="34" charset="0"/>
                <a:cs typeface="Calibri" panose="020F0502020204030204" pitchFamily="34" charset="0"/>
              </a:rPr>
              <a:t>recognize</a:t>
            </a:r>
            <a:r>
              <a:rPr lang="en-US" sz="2600" b="0" i="0">
                <a:solidFill>
                  <a:schemeClr val="tx1">
                    <a:lumMod val="95000"/>
                  </a:schemeClr>
                </a:solidFill>
                <a:effectLst/>
                <a:latin typeface="Calibri" panose="020F0502020204030204" pitchFamily="34" charset="0"/>
                <a:cs typeface="Calibri" panose="020F0502020204030204" pitchFamily="34" charset="0"/>
              </a:rPr>
              <a:t> and extract </a:t>
            </a:r>
            <a:r>
              <a:rPr lang="en-US" sz="2600" b="1" i="0">
                <a:solidFill>
                  <a:schemeClr val="tx1">
                    <a:lumMod val="95000"/>
                  </a:schemeClr>
                </a:solidFill>
                <a:effectLst/>
                <a:latin typeface="Calibri" panose="020F0502020204030204" pitchFamily="34" charset="0"/>
                <a:cs typeface="Calibri" panose="020F0502020204030204" pitchFamily="34" charset="0"/>
              </a:rPr>
              <a:t>text</a:t>
            </a:r>
            <a:r>
              <a:rPr lang="en-US" sz="2600" b="0" i="0">
                <a:solidFill>
                  <a:schemeClr val="tx1">
                    <a:lumMod val="95000"/>
                  </a:schemeClr>
                </a:solidFill>
                <a:effectLst/>
                <a:latin typeface="Calibri" panose="020F0502020204030204" pitchFamily="34" charset="0"/>
                <a:cs typeface="Calibri" panose="020F0502020204030204" pitchFamily="34" charset="0"/>
              </a:rPr>
              <a:t> content from different data fields.</a:t>
            </a:r>
            <a:endParaRPr lang="en-US" sz="2600">
              <a:solidFill>
                <a:schemeClr val="tx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326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F4C9-B349-4F36-93AA-2CB3DE2EC3D9}"/>
              </a:ext>
            </a:extLst>
          </p:cNvPr>
          <p:cNvSpPr>
            <a:spLocks noGrp="1"/>
          </p:cNvSpPr>
          <p:nvPr>
            <p:ph type="title"/>
          </p:nvPr>
        </p:nvSpPr>
        <p:spPr/>
        <p:txBody>
          <a:bodyPr>
            <a:normAutofit/>
          </a:bodyPr>
          <a:lstStyle/>
          <a:p>
            <a:r>
              <a:rPr lang="en-US" sz="5000"/>
              <a:t>Future Aspects</a:t>
            </a:r>
          </a:p>
        </p:txBody>
      </p:sp>
      <p:sp>
        <p:nvSpPr>
          <p:cNvPr id="3" name="Content Placeholder 2">
            <a:extLst>
              <a:ext uri="{FF2B5EF4-FFF2-40B4-BE49-F238E27FC236}">
                <a16:creationId xmlns:a16="http://schemas.microsoft.com/office/drawing/2014/main" id="{F22C1578-A3AA-4C06-A470-8BB828F9A50E}"/>
              </a:ext>
            </a:extLst>
          </p:cNvPr>
          <p:cNvSpPr>
            <a:spLocks noGrp="1"/>
          </p:cNvSpPr>
          <p:nvPr>
            <p:ph idx="1"/>
          </p:nvPr>
        </p:nvSpPr>
        <p:spPr/>
        <p:txBody>
          <a:bodyPr vert="horz" lIns="91440" tIns="45720" rIns="91440" bIns="45720" rtlCol="0" anchor="t">
            <a:normAutofit/>
          </a:bodyPr>
          <a:lstStyle/>
          <a:p>
            <a:r>
              <a:rPr lang="en-US" sz="2200"/>
              <a:t>Online character Recognition</a:t>
            </a:r>
          </a:p>
          <a:p>
            <a:r>
              <a:rPr lang="en-US" sz="2200"/>
              <a:t>Printed Text Recognition</a:t>
            </a:r>
          </a:p>
          <a:p>
            <a:r>
              <a:rPr lang="en-US" sz="2200"/>
              <a:t>Language Recognition</a:t>
            </a:r>
          </a:p>
          <a:p>
            <a:r>
              <a:rPr lang="en-US" sz="2200">
                <a:ea typeface="+mn-lt"/>
                <a:cs typeface="+mn-lt"/>
              </a:rPr>
              <a:t>Document </a:t>
            </a:r>
            <a:r>
              <a:rPr lang="en-US" sz="2200"/>
              <a:t>Graphics  Recognition</a:t>
            </a:r>
          </a:p>
          <a:p>
            <a:r>
              <a:rPr lang="en-US" sz="2200"/>
              <a:t>Document Understanding</a:t>
            </a:r>
          </a:p>
          <a:p>
            <a:r>
              <a:rPr lang="en-US" sz="2200"/>
              <a:t>Language Translator</a:t>
            </a:r>
          </a:p>
          <a:p>
            <a:r>
              <a:rPr lang="en-US" sz="2200"/>
              <a:t>Text to speech</a:t>
            </a:r>
          </a:p>
        </p:txBody>
      </p:sp>
    </p:spTree>
    <p:extLst>
      <p:ext uri="{BB962C8B-B14F-4D97-AF65-F5344CB8AC3E}">
        <p14:creationId xmlns:p14="http://schemas.microsoft.com/office/powerpoint/2010/main" val="448770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2E4C-69CF-4779-B1EE-08C35AA554ED}"/>
              </a:ext>
            </a:extLst>
          </p:cNvPr>
          <p:cNvSpPr>
            <a:spLocks noGrp="1"/>
          </p:cNvSpPr>
          <p:nvPr>
            <p:ph type="title"/>
          </p:nvPr>
        </p:nvSpPr>
        <p:spPr/>
        <p:txBody>
          <a:bodyPr>
            <a:normAutofit/>
          </a:bodyPr>
          <a:lstStyle/>
          <a:p>
            <a:r>
              <a:rPr lang="en-US" sz="5000"/>
              <a:t>Conclusion</a:t>
            </a:r>
          </a:p>
        </p:txBody>
      </p:sp>
      <p:sp>
        <p:nvSpPr>
          <p:cNvPr id="3" name="Content Placeholder 2">
            <a:extLst>
              <a:ext uri="{FF2B5EF4-FFF2-40B4-BE49-F238E27FC236}">
                <a16:creationId xmlns:a16="http://schemas.microsoft.com/office/drawing/2014/main" id="{141C9376-506B-41C0-97A1-4E686557E0AB}"/>
              </a:ext>
            </a:extLst>
          </p:cNvPr>
          <p:cNvSpPr>
            <a:spLocks noGrp="1"/>
          </p:cNvSpPr>
          <p:nvPr>
            <p:ph idx="1"/>
          </p:nvPr>
        </p:nvSpPr>
        <p:spPr/>
        <p:txBody>
          <a:bodyPr vert="horz" lIns="91440" tIns="45720" rIns="91440" bIns="45720" rtlCol="0" anchor="t">
            <a:noAutofit/>
          </a:bodyPr>
          <a:lstStyle/>
          <a:p>
            <a:pPr algn="just"/>
            <a:r>
              <a:rPr lang="en-US" sz="2100"/>
              <a:t>Development in character recognition will </a:t>
            </a:r>
            <a:r>
              <a:rPr lang="en-US" sz="2100" b="1"/>
              <a:t>boost word processing and image understanding.</a:t>
            </a:r>
          </a:p>
          <a:p>
            <a:pPr marL="0" indent="0" algn="just">
              <a:buNone/>
            </a:pPr>
            <a:endParaRPr lang="en-US" sz="2100" b="1"/>
          </a:p>
          <a:p>
            <a:pPr algn="just"/>
            <a:r>
              <a:rPr lang="en-US" sz="2100"/>
              <a:t>Devanagari character recognition will help readers to listen to Indian literature using computers and PDA or </a:t>
            </a:r>
            <a:r>
              <a:rPr lang="en-US" sz="2100" err="1"/>
              <a:t>ebook</a:t>
            </a:r>
            <a:r>
              <a:rPr lang="en-US" sz="2100"/>
              <a:t> readers.</a:t>
            </a:r>
          </a:p>
          <a:p>
            <a:pPr marL="0" indent="0" algn="just">
              <a:buNone/>
            </a:pPr>
            <a:endParaRPr lang="en-US" sz="2100"/>
          </a:p>
          <a:p>
            <a:pPr algn="just"/>
            <a:r>
              <a:rPr lang="en-US" sz="2100"/>
              <a:t>It will </a:t>
            </a:r>
            <a:r>
              <a:rPr lang="en-US" sz="2100" b="1"/>
              <a:t>help in language translation</a:t>
            </a:r>
            <a:r>
              <a:rPr lang="en-US" sz="2100"/>
              <a:t> which is complex problem in multilingual country like India where each state have its own language.</a:t>
            </a:r>
          </a:p>
        </p:txBody>
      </p:sp>
    </p:spTree>
    <p:extLst>
      <p:ext uri="{BB962C8B-B14F-4D97-AF65-F5344CB8AC3E}">
        <p14:creationId xmlns:p14="http://schemas.microsoft.com/office/powerpoint/2010/main" val="52235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E74D95-8789-4E0A-AD01-FDF12E7BB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95685">
            <a:off x="1692354" y="1378163"/>
            <a:ext cx="6446850" cy="4291185"/>
          </a:xfrm>
          <a:prstGeom prst="rect">
            <a:avLst/>
          </a:prstGeom>
        </p:spPr>
      </p:pic>
    </p:spTree>
    <p:extLst>
      <p:ext uri="{BB962C8B-B14F-4D97-AF65-F5344CB8AC3E}">
        <p14:creationId xmlns:p14="http://schemas.microsoft.com/office/powerpoint/2010/main" val="348261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63962-BB19-48CC-A70F-0BA3C8EC4E2C}"/>
              </a:ext>
            </a:extLst>
          </p:cNvPr>
          <p:cNvSpPr>
            <a:spLocks noGrp="1"/>
          </p:cNvSpPr>
          <p:nvPr>
            <p:ph type="title"/>
          </p:nvPr>
        </p:nvSpPr>
        <p:spPr/>
        <p:txBody>
          <a:bodyPr>
            <a:noAutofit/>
          </a:bodyPr>
          <a:lstStyle/>
          <a:p>
            <a:r>
              <a:rPr lang="en-US" sz="4000">
                <a:cs typeface="Calibri" panose="020F0502020204030204" pitchFamily="34" charset="0"/>
              </a:rPr>
              <a:t>Devanagari Character Scripting</a:t>
            </a:r>
          </a:p>
        </p:txBody>
      </p:sp>
      <p:sp>
        <p:nvSpPr>
          <p:cNvPr id="3" name="Content Placeholder 2">
            <a:extLst>
              <a:ext uri="{FF2B5EF4-FFF2-40B4-BE49-F238E27FC236}">
                <a16:creationId xmlns:a16="http://schemas.microsoft.com/office/drawing/2014/main" id="{BEE86B1C-0257-4D48-B762-FF4E0A4FC6BA}"/>
              </a:ext>
            </a:extLst>
          </p:cNvPr>
          <p:cNvSpPr>
            <a:spLocks noGrp="1"/>
          </p:cNvSpPr>
          <p:nvPr>
            <p:ph idx="1"/>
          </p:nvPr>
        </p:nvSpPr>
        <p:spPr/>
        <p:txBody>
          <a:bodyPr vert="horz" lIns="91440" tIns="45720" rIns="91440" bIns="45720" rtlCol="0" anchor="t">
            <a:noAutofit/>
          </a:bodyPr>
          <a:lstStyle/>
          <a:p>
            <a:pPr algn="just"/>
            <a:r>
              <a:rPr lang="en-US" sz="2100" b="0" i="0">
                <a:solidFill>
                  <a:schemeClr val="tx1">
                    <a:lumMod val="95000"/>
                  </a:schemeClr>
                </a:solidFill>
                <a:effectLst/>
                <a:latin typeface="Calibri"/>
                <a:cs typeface="Calibri"/>
              </a:rPr>
              <a:t>Devanagari is an Indic script and forms a basis for over 100 languages spoken in India and Nepal including Hindi, Marathi, Sanskrit, and Maithili. It consists of 47 primary alphabets, 14 vowels, and 33 consonants, and 10 digits. In addition, the alphabets are modified when a vowel is added to a consonant. There is no capitalization of alphabets, unlike Latin languages.</a:t>
            </a:r>
          </a:p>
          <a:p>
            <a:pPr marL="0" indent="0" algn="just">
              <a:buNone/>
            </a:pPr>
            <a:endParaRPr lang="en-US" sz="2100">
              <a:solidFill>
                <a:schemeClr val="tx1">
                  <a:lumMod val="95000"/>
                </a:schemeClr>
              </a:solidFill>
              <a:latin typeface="Calibri"/>
              <a:cs typeface="Calibri"/>
            </a:endParaRPr>
          </a:p>
          <a:p>
            <a:pPr algn="just"/>
            <a:r>
              <a:rPr lang="en-US" sz="2100" b="0" i="0">
                <a:solidFill>
                  <a:schemeClr val="tx1">
                    <a:lumMod val="95000"/>
                  </a:schemeClr>
                </a:solidFill>
                <a:effectLst/>
                <a:latin typeface="Calibri"/>
                <a:cs typeface="Calibri"/>
              </a:rPr>
              <a:t>The aim is to create a software that can recognize characters from image of Devanagari text. </a:t>
            </a:r>
          </a:p>
          <a:p>
            <a:pPr marL="0" indent="0" algn="just">
              <a:buNone/>
            </a:pPr>
            <a:endParaRPr lang="en-US" sz="2100">
              <a:solidFill>
                <a:schemeClr val="tx1">
                  <a:lumMod val="95000"/>
                </a:schemeClr>
              </a:solidFill>
              <a:latin typeface="Calibri"/>
              <a:cs typeface="Calibri"/>
            </a:endParaRPr>
          </a:p>
          <a:p>
            <a:pPr algn="just"/>
            <a:r>
              <a:rPr lang="en-US" sz="2100" b="0" i="0">
                <a:solidFill>
                  <a:schemeClr val="tx1">
                    <a:lumMod val="95000"/>
                  </a:schemeClr>
                </a:solidFill>
                <a:effectLst/>
                <a:latin typeface="Calibri"/>
                <a:cs typeface="Calibri"/>
              </a:rPr>
              <a:t>It is a growing area of research in the field of Pattern Recognition.</a:t>
            </a:r>
            <a:br>
              <a:rPr lang="en-US" sz="2100" b="0" i="0">
                <a:effectLst/>
                <a:latin typeface="Calibri" panose="020F0502020204030204" pitchFamily="34" charset="0"/>
                <a:cs typeface="Calibri" panose="020F0502020204030204" pitchFamily="34" charset="0"/>
              </a:rPr>
            </a:br>
            <a:endParaRPr lang="en-US" sz="2100">
              <a:solidFill>
                <a:schemeClr val="tx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938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7503-BFA1-4278-A633-57B181043A0F}"/>
              </a:ext>
            </a:extLst>
          </p:cNvPr>
          <p:cNvSpPr>
            <a:spLocks noGrp="1"/>
          </p:cNvSpPr>
          <p:nvPr>
            <p:ph type="title"/>
          </p:nvPr>
        </p:nvSpPr>
        <p:spPr/>
        <p:txBody>
          <a:bodyPr/>
          <a:lstStyle/>
          <a:p>
            <a:r>
              <a:rPr lang="en-US"/>
              <a:t>Problem</a:t>
            </a:r>
          </a:p>
        </p:txBody>
      </p:sp>
      <p:sp>
        <p:nvSpPr>
          <p:cNvPr id="3" name="Content Placeholder 2">
            <a:extLst>
              <a:ext uri="{FF2B5EF4-FFF2-40B4-BE49-F238E27FC236}">
                <a16:creationId xmlns:a16="http://schemas.microsoft.com/office/drawing/2014/main" id="{9E0C12F3-F1D1-4692-8EA2-EF67544254E0}"/>
              </a:ext>
            </a:extLst>
          </p:cNvPr>
          <p:cNvSpPr>
            <a:spLocks noGrp="1"/>
          </p:cNvSpPr>
          <p:nvPr>
            <p:ph idx="1"/>
          </p:nvPr>
        </p:nvSpPr>
        <p:spPr/>
        <p:txBody>
          <a:bodyPr>
            <a:normAutofit/>
          </a:bodyPr>
          <a:lstStyle/>
          <a:p>
            <a:pPr algn="just"/>
            <a:r>
              <a:rPr lang="en-US" sz="2000" b="0" i="0">
                <a:solidFill>
                  <a:schemeClr val="tx1">
                    <a:lumMod val="95000"/>
                  </a:schemeClr>
                </a:solidFill>
                <a:effectLst/>
                <a:latin typeface="Helvetica Neue"/>
              </a:rPr>
              <a:t>Most of the websites in Devanagari use images to represent text. There is a need to index such images based on the text in them so that they can be easily searched. </a:t>
            </a:r>
          </a:p>
          <a:p>
            <a:pPr algn="just"/>
            <a:r>
              <a:rPr lang="en-US" sz="2000" b="0" i="0">
                <a:solidFill>
                  <a:schemeClr val="tx1">
                    <a:lumMod val="95000"/>
                  </a:schemeClr>
                </a:solidFill>
                <a:effectLst/>
                <a:latin typeface="Helvetica Neue"/>
              </a:rPr>
              <a:t>The aim of project is to develop software which can recognize Devanagari characters from scanned image of printed documents.</a:t>
            </a:r>
            <a:endParaRPr lang="en-US" sz="2000">
              <a:solidFill>
                <a:schemeClr val="tx1">
                  <a:lumMod val="95000"/>
                </a:schemeClr>
              </a:solidFill>
            </a:endParaRPr>
          </a:p>
        </p:txBody>
      </p:sp>
      <p:sp>
        <p:nvSpPr>
          <p:cNvPr id="4" name="Rectangle: Rounded Corners 3">
            <a:extLst>
              <a:ext uri="{FF2B5EF4-FFF2-40B4-BE49-F238E27FC236}">
                <a16:creationId xmlns:a16="http://schemas.microsoft.com/office/drawing/2014/main" id="{38EFE762-5A54-40F7-ACF7-C10A209A079B}"/>
              </a:ext>
            </a:extLst>
          </p:cNvPr>
          <p:cNvSpPr/>
          <p:nvPr/>
        </p:nvSpPr>
        <p:spPr>
          <a:xfrm>
            <a:off x="1548882" y="4469363"/>
            <a:ext cx="1866122" cy="1073021"/>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Image</a:t>
            </a:r>
          </a:p>
        </p:txBody>
      </p:sp>
      <p:sp>
        <p:nvSpPr>
          <p:cNvPr id="5" name="Rectangle: Rounded Corners 4">
            <a:extLst>
              <a:ext uri="{FF2B5EF4-FFF2-40B4-BE49-F238E27FC236}">
                <a16:creationId xmlns:a16="http://schemas.microsoft.com/office/drawing/2014/main" id="{FAE1188E-9B1E-4FE9-A6F5-863910D283CB}"/>
              </a:ext>
            </a:extLst>
          </p:cNvPr>
          <p:cNvSpPr/>
          <p:nvPr/>
        </p:nvSpPr>
        <p:spPr>
          <a:xfrm>
            <a:off x="6551019" y="4469363"/>
            <a:ext cx="1866122" cy="1073021"/>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Recognized</a:t>
            </a:r>
            <a:r>
              <a:rPr lang="en-US"/>
              <a:t> </a:t>
            </a:r>
            <a:r>
              <a:rPr lang="en-US">
                <a:solidFill>
                  <a:schemeClr val="bg1"/>
                </a:solidFill>
              </a:rPr>
              <a:t>Characters</a:t>
            </a:r>
          </a:p>
        </p:txBody>
      </p:sp>
      <p:sp>
        <p:nvSpPr>
          <p:cNvPr id="6" name="Arrow: Right 5">
            <a:extLst>
              <a:ext uri="{FF2B5EF4-FFF2-40B4-BE49-F238E27FC236}">
                <a16:creationId xmlns:a16="http://schemas.microsoft.com/office/drawing/2014/main" id="{BC4B3D96-A683-415C-92F3-24781329FCBA}"/>
              </a:ext>
            </a:extLst>
          </p:cNvPr>
          <p:cNvSpPr/>
          <p:nvPr/>
        </p:nvSpPr>
        <p:spPr>
          <a:xfrm>
            <a:off x="4292082" y="4772608"/>
            <a:ext cx="1348900" cy="46653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956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BDF2-A412-431F-AA7B-6EFC439F3008}"/>
              </a:ext>
            </a:extLst>
          </p:cNvPr>
          <p:cNvSpPr>
            <a:spLocks noGrp="1"/>
          </p:cNvSpPr>
          <p:nvPr>
            <p:ph type="title"/>
          </p:nvPr>
        </p:nvSpPr>
        <p:spPr/>
        <p:txBody>
          <a:bodyPr>
            <a:normAutofit/>
          </a:bodyPr>
          <a:lstStyle/>
          <a:p>
            <a:r>
              <a:rPr lang="en-US" sz="5000"/>
              <a:t>Dataset</a:t>
            </a:r>
          </a:p>
        </p:txBody>
      </p:sp>
      <p:sp>
        <p:nvSpPr>
          <p:cNvPr id="3" name="Content Placeholder 2">
            <a:extLst>
              <a:ext uri="{FF2B5EF4-FFF2-40B4-BE49-F238E27FC236}">
                <a16:creationId xmlns:a16="http://schemas.microsoft.com/office/drawing/2014/main" id="{A7C43520-B50A-4E35-8E89-372861305907}"/>
              </a:ext>
            </a:extLst>
          </p:cNvPr>
          <p:cNvSpPr>
            <a:spLocks noGrp="1"/>
          </p:cNvSpPr>
          <p:nvPr>
            <p:ph idx="1"/>
          </p:nvPr>
        </p:nvSpPr>
        <p:spPr/>
        <p:txBody>
          <a:bodyPr vert="horz" lIns="91440" tIns="45720" rIns="91440" bIns="45720" rtlCol="0" anchor="t">
            <a:normAutofit/>
          </a:bodyPr>
          <a:lstStyle/>
          <a:p>
            <a:pPr hangingPunct="0">
              <a:spcBef>
                <a:spcPts val="0"/>
              </a:spcBef>
            </a:pPr>
            <a:r>
              <a:rPr lang="en-IN" sz="1800" kern="100">
                <a:solidFill>
                  <a:schemeClr val="tx1">
                    <a:lumMod val="95000"/>
                  </a:schemeClr>
                </a:solidFill>
                <a:effectLst/>
                <a:ea typeface="Montserrat Light"/>
                <a:cs typeface="Montserrat Light"/>
              </a:rPr>
              <a:t>The dataset contains labelled images of handwritten Devanagari characters.</a:t>
            </a:r>
            <a:endParaRPr lang="en-US" sz="1800" kern="100">
              <a:solidFill>
                <a:schemeClr val="tx1">
                  <a:lumMod val="95000"/>
                </a:schemeClr>
              </a:solidFill>
              <a:effectLst/>
              <a:ea typeface="Noto Serif CJK SC"/>
              <a:cs typeface="Lohit Devanagari"/>
            </a:endParaRPr>
          </a:p>
          <a:p>
            <a:pPr hangingPunct="0">
              <a:spcBef>
                <a:spcPts val="0"/>
              </a:spcBef>
            </a:pPr>
            <a:r>
              <a:rPr lang="en-IN" sz="1800" kern="100">
                <a:solidFill>
                  <a:schemeClr val="tx1">
                    <a:lumMod val="95000"/>
                  </a:schemeClr>
                </a:solidFill>
                <a:effectLst/>
                <a:ea typeface="Montserrat Light"/>
                <a:cs typeface="Montserrat Light"/>
              </a:rPr>
              <a:t>The dataset contains 92 thousand images (32x32 pixels) of 58 characters, digits 0 to 9,</a:t>
            </a:r>
            <a:r>
              <a:rPr lang="en-IN" kern="100">
                <a:solidFill>
                  <a:schemeClr val="tx1">
                    <a:lumMod val="95000"/>
                  </a:schemeClr>
                </a:solidFill>
                <a:ea typeface="Montserrat Light"/>
                <a:cs typeface="Montserrat Light"/>
              </a:rPr>
              <a:t>  </a:t>
            </a:r>
            <a:r>
              <a:rPr lang="en-IN" sz="1800" kern="100">
                <a:solidFill>
                  <a:schemeClr val="tx1">
                    <a:lumMod val="95000"/>
                  </a:schemeClr>
                </a:solidFill>
                <a:effectLst/>
                <a:ea typeface="Montserrat Light"/>
                <a:cs typeface="Montserrat Light"/>
              </a:rPr>
              <a:t> vowels ‘a’ to ‘ah’</a:t>
            </a:r>
            <a:r>
              <a:rPr lang="en-IN" kern="100">
                <a:solidFill>
                  <a:schemeClr val="tx1">
                    <a:lumMod val="95000"/>
                  </a:schemeClr>
                </a:solidFill>
                <a:ea typeface="Montserrat Light"/>
                <a:cs typeface="Montserrat Light"/>
              </a:rPr>
              <a:t> </a:t>
            </a:r>
            <a:r>
              <a:rPr lang="en-IN" sz="1800" kern="100">
                <a:solidFill>
                  <a:schemeClr val="tx1">
                    <a:lumMod val="95000"/>
                  </a:schemeClr>
                </a:solidFill>
                <a:effectLst/>
                <a:ea typeface="Montserrat Light"/>
                <a:cs typeface="Montserrat Light"/>
              </a:rPr>
              <a:t> and consonants “ka” to “</a:t>
            </a:r>
            <a:r>
              <a:rPr lang="en-IN" sz="1800" kern="100" err="1">
                <a:solidFill>
                  <a:schemeClr val="tx1">
                    <a:lumMod val="95000"/>
                  </a:schemeClr>
                </a:solidFill>
                <a:effectLst/>
                <a:ea typeface="Montserrat Light"/>
                <a:cs typeface="Montserrat Light"/>
              </a:rPr>
              <a:t>gya</a:t>
            </a:r>
            <a:r>
              <a:rPr lang="en-IN" sz="1800" kern="100">
                <a:solidFill>
                  <a:schemeClr val="tx1">
                    <a:lumMod val="95000"/>
                  </a:schemeClr>
                </a:solidFill>
                <a:effectLst/>
                <a:ea typeface="Montserrat Light"/>
                <a:cs typeface="Montserrat Light"/>
              </a:rPr>
              <a:t>”.The images are in </a:t>
            </a:r>
            <a:r>
              <a:rPr lang="en-IN" sz="1800" kern="100" err="1">
                <a:solidFill>
                  <a:schemeClr val="tx1">
                    <a:lumMod val="95000"/>
                  </a:schemeClr>
                </a:solidFill>
                <a:effectLst/>
                <a:ea typeface="Montserrat Light"/>
                <a:cs typeface="Montserrat Light"/>
              </a:rPr>
              <a:t>png</a:t>
            </a:r>
            <a:r>
              <a:rPr lang="en-IN" sz="1800" kern="100">
                <a:solidFill>
                  <a:schemeClr val="tx1">
                    <a:lumMod val="95000"/>
                  </a:schemeClr>
                </a:solidFill>
                <a:effectLst/>
                <a:ea typeface="Montserrat Light"/>
                <a:cs typeface="Montserrat Light"/>
              </a:rPr>
              <a:t> format.</a:t>
            </a:r>
            <a:endParaRPr lang="en-US" kern="100">
              <a:solidFill>
                <a:schemeClr val="tx1">
                  <a:lumMod val="95000"/>
                </a:schemeClr>
              </a:solidFill>
              <a:ea typeface="Montserrat Light"/>
              <a:cs typeface="Montserrat Light"/>
            </a:endParaRPr>
          </a:p>
          <a:p>
            <a:pPr>
              <a:spcBef>
                <a:spcPts val="0"/>
              </a:spcBef>
            </a:pPr>
            <a:r>
              <a:rPr lang="en-IN" kern="100">
                <a:solidFill>
                  <a:schemeClr val="tx1">
                    <a:lumMod val="95000"/>
                  </a:schemeClr>
                </a:solidFill>
                <a:ea typeface="Montserrat Light"/>
                <a:cs typeface="Montserrat Light"/>
              </a:rPr>
              <a:t>Some of the images in our dataset are shown below :</a:t>
            </a:r>
            <a:endParaRPr lang="en-IN" sz="1800" kern="100">
              <a:solidFill>
                <a:schemeClr val="tx1">
                  <a:lumMod val="95000"/>
                </a:schemeClr>
              </a:solidFill>
              <a:effectLst/>
              <a:ea typeface="Noto Serif CJK SC"/>
              <a:cs typeface="Lohit Devanagari"/>
            </a:endParaRPr>
          </a:p>
          <a:p>
            <a:pPr>
              <a:spcBef>
                <a:spcPts val="0"/>
              </a:spcBef>
            </a:pPr>
            <a:endParaRPr lang="en-IN" kern="100">
              <a:solidFill>
                <a:schemeClr val="tx1">
                  <a:lumMod val="95000"/>
                </a:schemeClr>
              </a:solidFill>
            </a:endParaRPr>
          </a:p>
          <a:p>
            <a:pPr>
              <a:spcBef>
                <a:spcPts val="0"/>
              </a:spcBef>
            </a:pPr>
            <a:endParaRPr lang="en-IN" kern="100">
              <a:solidFill>
                <a:schemeClr val="tx1">
                  <a:lumMod val="95000"/>
                </a:schemeClr>
              </a:solidFill>
            </a:endParaRPr>
          </a:p>
          <a:p>
            <a:endParaRPr lang="en-US">
              <a:solidFill>
                <a:schemeClr val="tx1">
                  <a:lumMod val="95000"/>
                </a:schemeClr>
              </a:solidFill>
            </a:endParaRPr>
          </a:p>
        </p:txBody>
      </p:sp>
      <p:pic>
        <p:nvPicPr>
          <p:cNvPr id="4" name="Picture 4" descr="A close up of a keyboard&#10;&#10;Description automatically generated">
            <a:extLst>
              <a:ext uri="{FF2B5EF4-FFF2-40B4-BE49-F238E27FC236}">
                <a16:creationId xmlns:a16="http://schemas.microsoft.com/office/drawing/2014/main" id="{681212B5-7F5E-45CC-81C8-2CF68C0B05AD}"/>
              </a:ext>
            </a:extLst>
          </p:cNvPr>
          <p:cNvPicPr>
            <a:picLocks noChangeAspect="1"/>
          </p:cNvPicPr>
          <p:nvPr/>
        </p:nvPicPr>
        <p:blipFill rotWithShape="1">
          <a:blip r:embed="rId2"/>
          <a:srcRect r="316" b="38776"/>
          <a:stretch/>
        </p:blipFill>
        <p:spPr>
          <a:xfrm>
            <a:off x="2762585" y="3735753"/>
            <a:ext cx="4441568" cy="2609580"/>
          </a:xfrm>
          <a:prstGeom prst="rect">
            <a:avLst/>
          </a:prstGeom>
        </p:spPr>
      </p:pic>
    </p:spTree>
    <p:extLst>
      <p:ext uri="{BB962C8B-B14F-4D97-AF65-F5344CB8AC3E}">
        <p14:creationId xmlns:p14="http://schemas.microsoft.com/office/powerpoint/2010/main" val="208173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A6FE-A112-4BCA-9625-4BC01DCBFB6B}"/>
              </a:ext>
            </a:extLst>
          </p:cNvPr>
          <p:cNvSpPr>
            <a:spLocks noGrp="1"/>
          </p:cNvSpPr>
          <p:nvPr>
            <p:ph type="title"/>
          </p:nvPr>
        </p:nvSpPr>
        <p:spPr/>
        <p:txBody>
          <a:bodyPr/>
          <a:lstStyle/>
          <a:p>
            <a:r>
              <a:rPr lang="en-US"/>
              <a:t>Tools Used</a:t>
            </a:r>
          </a:p>
        </p:txBody>
      </p:sp>
      <p:sp>
        <p:nvSpPr>
          <p:cNvPr id="3" name="Content Placeholder 2">
            <a:extLst>
              <a:ext uri="{FF2B5EF4-FFF2-40B4-BE49-F238E27FC236}">
                <a16:creationId xmlns:a16="http://schemas.microsoft.com/office/drawing/2014/main" id="{4CFB70E0-B596-478E-9A26-E1736EEACF4F}"/>
              </a:ext>
            </a:extLst>
          </p:cNvPr>
          <p:cNvSpPr>
            <a:spLocks noGrp="1"/>
          </p:cNvSpPr>
          <p:nvPr>
            <p:ph idx="1"/>
          </p:nvPr>
        </p:nvSpPr>
        <p:spPr>
          <a:xfrm>
            <a:off x="677333" y="1930400"/>
            <a:ext cx="9390398" cy="4317999"/>
          </a:xfrm>
        </p:spPr>
        <p:txBody>
          <a:bodyPr vert="horz" lIns="91440" tIns="45720" rIns="91440" bIns="45720" rtlCol="0" anchor="t">
            <a:normAutofit fontScale="92500" lnSpcReduction="10000"/>
          </a:bodyPr>
          <a:lstStyle/>
          <a:p>
            <a:pPr algn="just"/>
            <a:r>
              <a:rPr lang="en-US" sz="2000" b="1" dirty="0">
                <a:solidFill>
                  <a:srgbClr val="0070C0"/>
                </a:solidFill>
              </a:rPr>
              <a:t>Python:</a:t>
            </a:r>
          </a:p>
          <a:p>
            <a:pPr marL="400050" lvl="1" indent="0" algn="just">
              <a:buNone/>
            </a:pPr>
            <a:r>
              <a:rPr lang="en-US" sz="1700" b="1" i="0" dirty="0">
                <a:solidFill>
                  <a:schemeClr val="tx1">
                    <a:lumMod val="95000"/>
                  </a:schemeClr>
                </a:solidFill>
                <a:effectLst/>
              </a:rPr>
              <a:t>Python</a:t>
            </a:r>
            <a:r>
              <a:rPr lang="en-US" sz="1700" b="0" i="0" dirty="0">
                <a:solidFill>
                  <a:schemeClr val="tx1">
                    <a:lumMod val="95000"/>
                  </a:schemeClr>
                </a:solidFill>
                <a:effectLst/>
              </a:rPr>
              <a:t> is a general-purpose high level programming language that is widely used in data science and for producing </a:t>
            </a:r>
            <a:r>
              <a:rPr lang="en-US" sz="1700" b="1" i="0" dirty="0">
                <a:solidFill>
                  <a:schemeClr val="tx1">
                    <a:lumMod val="95000"/>
                  </a:schemeClr>
                </a:solidFill>
                <a:effectLst/>
              </a:rPr>
              <a:t>deep learning</a:t>
            </a:r>
            <a:r>
              <a:rPr lang="en-US" sz="1700" b="0" i="0" dirty="0">
                <a:solidFill>
                  <a:schemeClr val="tx1">
                    <a:lumMod val="95000"/>
                  </a:schemeClr>
                </a:solidFill>
                <a:effectLst/>
              </a:rPr>
              <a:t> algorithms. </a:t>
            </a:r>
            <a:r>
              <a:rPr lang="en-US" sz="1700" b="0" i="0">
                <a:solidFill>
                  <a:schemeClr val="tx1">
                    <a:lumMod val="95000"/>
                  </a:schemeClr>
                </a:solidFill>
                <a:effectLst/>
              </a:rPr>
              <a:t>Many developers use </a:t>
            </a:r>
            <a:r>
              <a:rPr lang="en-US" sz="1700" b="1" i="0" dirty="0">
                <a:solidFill>
                  <a:schemeClr val="tx1">
                    <a:lumMod val="95000"/>
                  </a:schemeClr>
                </a:solidFill>
                <a:effectLst/>
              </a:rPr>
              <a:t>Python</a:t>
            </a:r>
            <a:r>
              <a:rPr lang="en-US" sz="1700" b="0" i="0" dirty="0">
                <a:solidFill>
                  <a:schemeClr val="tx1">
                    <a:lumMod val="95000"/>
                  </a:schemeClr>
                </a:solidFill>
                <a:effectLst/>
              </a:rPr>
              <a:t> and its libraries like </a:t>
            </a:r>
            <a:r>
              <a:rPr lang="en-US" sz="1700" b="0" i="0" dirty="0" err="1">
                <a:solidFill>
                  <a:schemeClr val="tx1">
                    <a:lumMod val="95000"/>
                  </a:schemeClr>
                </a:solidFill>
                <a:effectLst/>
              </a:rPr>
              <a:t>Numpy</a:t>
            </a:r>
            <a:r>
              <a:rPr lang="en-US" sz="1700" b="0" i="0" dirty="0">
                <a:solidFill>
                  <a:schemeClr val="tx1">
                    <a:lumMod val="95000"/>
                  </a:schemeClr>
                </a:solidFill>
                <a:effectLst/>
              </a:rPr>
              <a:t>, </a:t>
            </a:r>
            <a:r>
              <a:rPr lang="en-US" sz="1700" b="0" i="0" dirty="0" err="1">
                <a:solidFill>
                  <a:schemeClr val="tx1">
                    <a:lumMod val="95000"/>
                  </a:schemeClr>
                </a:solidFill>
                <a:effectLst/>
              </a:rPr>
              <a:t>Scipy</a:t>
            </a:r>
            <a:r>
              <a:rPr lang="en-US" sz="1700" b="0" i="0" dirty="0">
                <a:solidFill>
                  <a:schemeClr val="tx1">
                    <a:lumMod val="95000"/>
                  </a:schemeClr>
                </a:solidFill>
                <a:effectLst/>
              </a:rPr>
              <a:t>, Pandas, Matplotlib; frameworks like Theano, TensorFlow, </a:t>
            </a:r>
            <a:r>
              <a:rPr lang="en-US" sz="1700" b="0" i="0" dirty="0" err="1">
                <a:solidFill>
                  <a:schemeClr val="tx1">
                    <a:lumMod val="95000"/>
                  </a:schemeClr>
                </a:solidFill>
                <a:effectLst/>
              </a:rPr>
              <a:t>Keras</a:t>
            </a:r>
            <a:r>
              <a:rPr lang="en-US" sz="1700" b="0" i="0" dirty="0">
                <a:solidFill>
                  <a:schemeClr val="tx1">
                    <a:lumMod val="95000"/>
                  </a:schemeClr>
                </a:solidFill>
                <a:effectLst/>
              </a:rPr>
              <a:t>.</a:t>
            </a:r>
            <a:endParaRPr lang="en-US" sz="1700" dirty="0">
              <a:solidFill>
                <a:schemeClr val="tx1">
                  <a:lumMod val="95000"/>
                </a:schemeClr>
              </a:solidFill>
            </a:endParaRPr>
          </a:p>
          <a:p>
            <a:pPr algn="just"/>
            <a:r>
              <a:rPr lang="en-US" sz="2000" b="1" dirty="0" err="1">
                <a:solidFill>
                  <a:srgbClr val="0070C0"/>
                </a:solidFill>
              </a:rPr>
              <a:t>Tensorflow</a:t>
            </a:r>
            <a:r>
              <a:rPr lang="en-US" sz="2000" b="1" dirty="0">
                <a:solidFill>
                  <a:srgbClr val="0070C0"/>
                </a:solidFill>
              </a:rPr>
              <a:t>:</a:t>
            </a:r>
          </a:p>
          <a:p>
            <a:pPr marL="400050" lvl="1" indent="0" algn="just">
              <a:buNone/>
            </a:pPr>
            <a:r>
              <a:rPr lang="en-US" sz="1700" b="1" i="0" dirty="0">
                <a:solidFill>
                  <a:schemeClr val="tx1">
                    <a:lumMod val="95000"/>
                  </a:schemeClr>
                </a:solidFill>
                <a:effectLst/>
              </a:rPr>
              <a:t>TensorFlow</a:t>
            </a:r>
            <a:r>
              <a:rPr lang="en-US" sz="1700" b="0" i="0" dirty="0">
                <a:solidFill>
                  <a:schemeClr val="tx1">
                    <a:lumMod val="95000"/>
                  </a:schemeClr>
                </a:solidFill>
                <a:effectLst/>
              </a:rPr>
              <a:t> is an end-to-end open source platform for </a:t>
            </a:r>
            <a:r>
              <a:rPr lang="en-US" sz="1700" b="1" i="0" dirty="0">
                <a:solidFill>
                  <a:schemeClr val="tx1">
                    <a:lumMod val="95000"/>
                  </a:schemeClr>
                </a:solidFill>
                <a:effectLst/>
              </a:rPr>
              <a:t>machine learning</a:t>
            </a:r>
            <a:r>
              <a:rPr lang="en-US" sz="1700" b="0" i="0" dirty="0">
                <a:solidFill>
                  <a:schemeClr val="tx1">
                    <a:lumMod val="95000"/>
                  </a:schemeClr>
                </a:solidFill>
                <a:effectLst/>
              </a:rPr>
              <a:t>. It has a comprehensive, flexible ecosystem of tools, libraries and community resources that lets researchers push the state-of-the-art in ML and developers easily build and deploy ML powered applications.</a:t>
            </a:r>
          </a:p>
          <a:p>
            <a:pPr marL="400050" lvl="1" indent="0" algn="just">
              <a:buNone/>
            </a:pPr>
            <a:r>
              <a:rPr lang="en-IN" sz="1700" kern="100" dirty="0">
                <a:effectLst/>
                <a:ea typeface="Montserrat Light"/>
                <a:cs typeface="Montserrat Light"/>
              </a:rPr>
              <a:t>Python and </a:t>
            </a:r>
            <a:r>
              <a:rPr lang="en-IN" sz="1700" kern="100" dirty="0" err="1">
                <a:effectLst/>
                <a:ea typeface="Montserrat Light"/>
                <a:cs typeface="Montserrat Light"/>
              </a:rPr>
              <a:t>tensorflow</a:t>
            </a:r>
            <a:r>
              <a:rPr lang="en-IN" sz="1700" kern="100" dirty="0">
                <a:effectLst/>
                <a:ea typeface="Montserrat Light"/>
                <a:cs typeface="Montserrat Light"/>
              </a:rPr>
              <a:t> can be used to build a feed forward neural network for the same.</a:t>
            </a:r>
            <a:endParaRPr lang="en-US" sz="1700" dirty="0">
              <a:solidFill>
                <a:srgbClr val="0070C0"/>
              </a:solidFill>
            </a:endParaRPr>
          </a:p>
          <a:p>
            <a:pPr algn="just"/>
            <a:r>
              <a:rPr lang="en-US" sz="1700" b="1" kern="100" dirty="0" err="1">
                <a:solidFill>
                  <a:srgbClr val="0070C0"/>
                </a:solidFill>
                <a:ea typeface="+mn-lt"/>
                <a:cs typeface="+mn-lt"/>
              </a:rPr>
              <a:t>Keras</a:t>
            </a:r>
            <a:r>
              <a:rPr lang="en-US" sz="1700" b="1" kern="100" dirty="0">
                <a:solidFill>
                  <a:srgbClr val="0070C0"/>
                </a:solidFill>
                <a:ea typeface="+mn-lt"/>
                <a:cs typeface="+mn-lt"/>
              </a:rPr>
              <a:t>: </a:t>
            </a:r>
            <a:r>
              <a:rPr lang="en-IN" sz="1700" kern="100" dirty="0">
                <a:effectLst/>
                <a:ea typeface="Montserrat Light"/>
                <a:cs typeface="Montserrat Light"/>
              </a:rPr>
              <a:t>For our image classifier model we are using CNN. CNN can easily be implemented using </a:t>
            </a:r>
            <a:r>
              <a:rPr lang="en-IN" sz="1700" kern="100" dirty="0" err="1">
                <a:effectLst/>
                <a:ea typeface="Montserrat Light"/>
                <a:cs typeface="Montserrat Light"/>
              </a:rPr>
              <a:t>keras</a:t>
            </a:r>
            <a:r>
              <a:rPr lang="en-IN" sz="1700" kern="100" dirty="0">
                <a:effectLst/>
                <a:ea typeface="Montserrat Light"/>
                <a:cs typeface="Montserrat Light"/>
              </a:rPr>
              <a:t>.</a:t>
            </a:r>
            <a:endParaRPr lang="en-IN" dirty="0"/>
          </a:p>
          <a:p>
            <a:pPr algn="just"/>
            <a:r>
              <a:rPr lang="en-US" b="1" kern="100" dirty="0">
                <a:solidFill>
                  <a:srgbClr val="0070C0"/>
                </a:solidFill>
                <a:ea typeface="+mn-lt"/>
                <a:cs typeface="+mn-lt"/>
              </a:rPr>
              <a:t>Flask: </a:t>
            </a:r>
            <a:r>
              <a:rPr lang="en-IN" sz="1800" kern="100" dirty="0">
                <a:effectLst/>
                <a:ea typeface="Montserrat Light"/>
                <a:cs typeface="Montserrat Light"/>
              </a:rPr>
              <a:t>Flask, a python web framework is used to build a web interface to deploy our CNN model.</a:t>
            </a:r>
            <a:endParaRPr lang="en-US" sz="1800" kern="100" dirty="0">
              <a:effectLst/>
              <a:ea typeface="Noto Serif CJK SC"/>
              <a:cs typeface="Lohit Devanagari"/>
            </a:endParaRPr>
          </a:p>
          <a:p>
            <a:pPr algn="just"/>
            <a:endParaRPr lang="en-US" sz="1700" kern="100" dirty="0">
              <a:effectLst/>
              <a:ea typeface="Noto Serif CJK SC"/>
              <a:cs typeface="Lohit Devanagari"/>
            </a:endParaRPr>
          </a:p>
          <a:p>
            <a:pPr marL="0" indent="0" algn="just">
              <a:buNone/>
            </a:pPr>
            <a:endParaRPr lang="en-US" sz="1700" dirty="0">
              <a:solidFill>
                <a:srgbClr val="0070C0"/>
              </a:solidFill>
            </a:endParaRPr>
          </a:p>
          <a:p>
            <a:pPr marL="400050" lvl="1" indent="0" algn="just">
              <a:buNone/>
            </a:pPr>
            <a:endParaRPr lang="en-US" sz="1700" kern="100" dirty="0">
              <a:ea typeface="Montserrat Light"/>
              <a:cs typeface="Montserrat Light"/>
            </a:endParaRPr>
          </a:p>
          <a:p>
            <a:pPr marL="400050" lvl="1" indent="0" algn="just">
              <a:buNone/>
            </a:pPr>
            <a:endParaRPr lang="en-US" sz="1700" dirty="0">
              <a:solidFill>
                <a:schemeClr val="tx1">
                  <a:lumMod val="95000"/>
                </a:schemeClr>
              </a:solidFill>
            </a:endParaRPr>
          </a:p>
        </p:txBody>
      </p:sp>
    </p:spTree>
    <p:extLst>
      <p:ext uri="{BB962C8B-B14F-4D97-AF65-F5344CB8AC3E}">
        <p14:creationId xmlns:p14="http://schemas.microsoft.com/office/powerpoint/2010/main" val="419404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3D3D-F090-44E0-B955-9D34A2CE4F40}"/>
              </a:ext>
            </a:extLst>
          </p:cNvPr>
          <p:cNvSpPr>
            <a:spLocks noGrp="1"/>
          </p:cNvSpPr>
          <p:nvPr>
            <p:ph type="title"/>
          </p:nvPr>
        </p:nvSpPr>
        <p:spPr/>
        <p:txBody>
          <a:bodyPr>
            <a:normAutofit/>
          </a:bodyPr>
          <a:lstStyle/>
          <a:p>
            <a:r>
              <a:rPr lang="en-US" sz="5000"/>
              <a:t>Why CNN ?</a:t>
            </a:r>
          </a:p>
        </p:txBody>
      </p:sp>
      <p:sp>
        <p:nvSpPr>
          <p:cNvPr id="3" name="Content Placeholder 2">
            <a:extLst>
              <a:ext uri="{FF2B5EF4-FFF2-40B4-BE49-F238E27FC236}">
                <a16:creationId xmlns:a16="http://schemas.microsoft.com/office/drawing/2014/main" id="{690B50CE-147C-488E-B89B-861EC65D1FF5}"/>
              </a:ext>
            </a:extLst>
          </p:cNvPr>
          <p:cNvSpPr>
            <a:spLocks noGrp="1"/>
          </p:cNvSpPr>
          <p:nvPr>
            <p:ph idx="1"/>
          </p:nvPr>
        </p:nvSpPr>
        <p:spPr/>
        <p:txBody>
          <a:bodyPr>
            <a:normAutofit/>
          </a:bodyPr>
          <a:lstStyle/>
          <a:p>
            <a:pPr marL="0" marR="0" hangingPunct="0">
              <a:spcBef>
                <a:spcPts val="0"/>
              </a:spcBef>
              <a:spcAft>
                <a:spcPts val="0"/>
              </a:spcAft>
            </a:pPr>
            <a:r>
              <a:rPr lang="en-IN" sz="2200" kern="100">
                <a:effectLst/>
                <a:latin typeface="Montserrat Light"/>
                <a:ea typeface="Montserrat Light"/>
                <a:cs typeface="Montserrat Light"/>
              </a:rPr>
              <a:t>One major advantage of using CNNs over NNs is that we do not need to flatten the input images to 1D as they are capable of working with image data in 2D. This helps in retaining the “spatial” properties of images.</a:t>
            </a:r>
          </a:p>
          <a:p>
            <a:pPr marL="0" marR="0" indent="0" hangingPunct="0">
              <a:spcBef>
                <a:spcPts val="0"/>
              </a:spcBef>
              <a:spcAft>
                <a:spcPts val="0"/>
              </a:spcAft>
              <a:buNone/>
            </a:pPr>
            <a:endParaRPr lang="en-US" sz="2200" kern="100">
              <a:effectLst/>
              <a:latin typeface="Liberation Serif"/>
              <a:ea typeface="Noto Serif CJK SC"/>
              <a:cs typeface="Lohit Devanagari"/>
            </a:endParaRPr>
          </a:p>
          <a:p>
            <a:pPr marL="0" marR="0" indent="0" hangingPunct="0">
              <a:spcBef>
                <a:spcPts val="0"/>
              </a:spcBef>
              <a:spcAft>
                <a:spcPts val="0"/>
              </a:spcAft>
              <a:buNone/>
            </a:pPr>
            <a:r>
              <a:rPr lang="en-IN" sz="2200" kern="100">
                <a:effectLst/>
                <a:latin typeface="Montserrat Light"/>
                <a:ea typeface="Montserrat Light"/>
                <a:cs typeface="Montserrat Light"/>
              </a:rPr>
              <a:t> </a:t>
            </a:r>
            <a:endParaRPr lang="en-US" sz="2200" kern="100">
              <a:effectLst/>
              <a:latin typeface="Liberation Serif"/>
              <a:ea typeface="Noto Serif CJK SC"/>
              <a:cs typeface="Lohit Devanagari"/>
            </a:endParaRPr>
          </a:p>
          <a:p>
            <a:pPr marL="0" marR="0" hangingPunct="0">
              <a:spcBef>
                <a:spcPts val="0"/>
              </a:spcBef>
              <a:spcAft>
                <a:spcPts val="0"/>
              </a:spcAft>
            </a:pPr>
            <a:r>
              <a:rPr lang="en-IN" sz="2200" kern="100">
                <a:effectLst/>
                <a:latin typeface="Montserrat Light"/>
                <a:ea typeface="Montserrat Light"/>
                <a:cs typeface="Montserrat Light"/>
              </a:rPr>
              <a:t>Another important advantage of CNN is parameter sharing and reuse. This means instead of using a parameters = number of nodes on layer, CNN uses a fixed sized small filter. And our task is to find the best filter that can classify our characters with maximum accuracy.</a:t>
            </a:r>
            <a:endParaRPr lang="en-US" sz="2200" kern="100">
              <a:effectLst/>
              <a:latin typeface="Liberation Serif"/>
              <a:ea typeface="Noto Serif CJK SC"/>
              <a:cs typeface="Lohit Devanagari"/>
            </a:endParaRPr>
          </a:p>
          <a:p>
            <a:endParaRPr lang="en-US" sz="2200"/>
          </a:p>
        </p:txBody>
      </p:sp>
    </p:spTree>
    <p:extLst>
      <p:ext uri="{BB962C8B-B14F-4D97-AF65-F5344CB8AC3E}">
        <p14:creationId xmlns:p14="http://schemas.microsoft.com/office/powerpoint/2010/main" val="242368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93B0-0C2B-4435-AC18-F83B0E98DCC7}"/>
              </a:ext>
            </a:extLst>
          </p:cNvPr>
          <p:cNvSpPr>
            <a:spLocks noGrp="1"/>
          </p:cNvSpPr>
          <p:nvPr>
            <p:ph type="title"/>
          </p:nvPr>
        </p:nvSpPr>
        <p:spPr/>
        <p:txBody>
          <a:bodyPr>
            <a:normAutofit/>
          </a:bodyPr>
          <a:lstStyle/>
          <a:p>
            <a:r>
              <a:rPr lang="en-US" sz="4900"/>
              <a:t>Character Recognition Process</a:t>
            </a:r>
          </a:p>
        </p:txBody>
      </p:sp>
      <p:pic>
        <p:nvPicPr>
          <p:cNvPr id="4" name="Content Placeholder 4">
            <a:extLst>
              <a:ext uri="{FF2B5EF4-FFF2-40B4-BE49-F238E27FC236}">
                <a16:creationId xmlns:a16="http://schemas.microsoft.com/office/drawing/2014/main" id="{D29DD9FE-677B-4794-87DB-76A1801E64EF}"/>
              </a:ext>
            </a:extLst>
          </p:cNvPr>
          <p:cNvPicPr>
            <a:picLocks noGrp="1" noChangeAspect="1"/>
          </p:cNvPicPr>
          <p:nvPr>
            <p:ph idx="1"/>
          </p:nvPr>
        </p:nvPicPr>
        <p:blipFill>
          <a:blip r:embed="rId2"/>
          <a:stretch>
            <a:fillRect/>
          </a:stretch>
        </p:blipFill>
        <p:spPr>
          <a:xfrm>
            <a:off x="602683" y="1710047"/>
            <a:ext cx="1286172" cy="1320800"/>
          </a:xfrm>
        </p:spPr>
      </p:pic>
      <p:sp>
        <p:nvSpPr>
          <p:cNvPr id="5" name="Rectangle 4">
            <a:extLst>
              <a:ext uri="{FF2B5EF4-FFF2-40B4-BE49-F238E27FC236}">
                <a16:creationId xmlns:a16="http://schemas.microsoft.com/office/drawing/2014/main" id="{1041FC3E-8600-40C4-BEB8-206B12CB330D}"/>
              </a:ext>
            </a:extLst>
          </p:cNvPr>
          <p:cNvSpPr/>
          <p:nvPr/>
        </p:nvSpPr>
        <p:spPr>
          <a:xfrm>
            <a:off x="2526248" y="1710047"/>
            <a:ext cx="2211355" cy="1320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200">
              <a:solidFill>
                <a:schemeClr val="bg1"/>
              </a:solidFill>
            </a:endParaRPr>
          </a:p>
          <a:p>
            <a:pPr algn="ctr"/>
            <a:r>
              <a:rPr lang="de-DE" sz="2200">
                <a:solidFill>
                  <a:schemeClr val="bg1"/>
                </a:solidFill>
              </a:rPr>
              <a:t>Load Image from device</a:t>
            </a:r>
            <a:endParaRPr lang="en-US" sz="2200">
              <a:solidFill>
                <a:schemeClr val="bg1"/>
              </a:solidFill>
            </a:endParaRPr>
          </a:p>
          <a:p>
            <a:pPr algn="ctr"/>
            <a:endParaRPr lang="en-US" sz="2200"/>
          </a:p>
        </p:txBody>
      </p:sp>
      <p:sp>
        <p:nvSpPr>
          <p:cNvPr id="6" name="Rectangle 5">
            <a:extLst>
              <a:ext uri="{FF2B5EF4-FFF2-40B4-BE49-F238E27FC236}">
                <a16:creationId xmlns:a16="http://schemas.microsoft.com/office/drawing/2014/main" id="{AAA95438-A818-40B9-B599-423FE7611C2A}"/>
              </a:ext>
            </a:extLst>
          </p:cNvPr>
          <p:cNvSpPr/>
          <p:nvPr/>
        </p:nvSpPr>
        <p:spPr>
          <a:xfrm>
            <a:off x="8770743" y="1718999"/>
            <a:ext cx="2211355" cy="1320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solidFill>
                <a:schemeClr val="bg1"/>
              </a:solidFill>
            </a:endParaRPr>
          </a:p>
          <a:p>
            <a:pPr algn="ctr"/>
            <a:r>
              <a:rPr lang="en-US" sz="2200">
                <a:solidFill>
                  <a:schemeClr val="bg1"/>
                </a:solidFill>
              </a:rPr>
              <a:t>Text Recognition and noise removal</a:t>
            </a:r>
          </a:p>
          <a:p>
            <a:pPr algn="ctr"/>
            <a:endParaRPr lang="en-US" sz="2200"/>
          </a:p>
        </p:txBody>
      </p:sp>
      <p:sp>
        <p:nvSpPr>
          <p:cNvPr id="7" name="Rectangle 6">
            <a:extLst>
              <a:ext uri="{FF2B5EF4-FFF2-40B4-BE49-F238E27FC236}">
                <a16:creationId xmlns:a16="http://schemas.microsoft.com/office/drawing/2014/main" id="{FDEC97A2-FC86-4821-BA25-6E369A5601A4}"/>
              </a:ext>
            </a:extLst>
          </p:cNvPr>
          <p:cNvSpPr/>
          <p:nvPr/>
        </p:nvSpPr>
        <p:spPr>
          <a:xfrm>
            <a:off x="8059287" y="4820252"/>
            <a:ext cx="2211355" cy="1320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solidFill>
                <a:schemeClr val="bg1"/>
              </a:solidFill>
            </a:endParaRPr>
          </a:p>
          <a:p>
            <a:pPr algn="ctr"/>
            <a:r>
              <a:rPr lang="en-US" sz="2200">
                <a:solidFill>
                  <a:schemeClr val="bg1"/>
                </a:solidFill>
              </a:rPr>
              <a:t>Storing</a:t>
            </a:r>
          </a:p>
          <a:p>
            <a:pPr algn="ctr"/>
            <a:r>
              <a:rPr lang="en-US" sz="2200">
                <a:solidFill>
                  <a:schemeClr val="bg1"/>
                </a:solidFill>
              </a:rPr>
              <a:t>character in</a:t>
            </a:r>
          </a:p>
          <a:p>
            <a:pPr algn="ctr"/>
            <a:r>
              <a:rPr lang="en-US" sz="2200">
                <a:solidFill>
                  <a:schemeClr val="bg1"/>
                </a:solidFill>
              </a:rPr>
              <a:t>text file</a:t>
            </a:r>
          </a:p>
          <a:p>
            <a:pPr algn="ctr"/>
            <a:endParaRPr lang="en-US" sz="2200"/>
          </a:p>
        </p:txBody>
      </p:sp>
      <p:sp>
        <p:nvSpPr>
          <p:cNvPr id="8" name="Rectangle 7">
            <a:extLst>
              <a:ext uri="{FF2B5EF4-FFF2-40B4-BE49-F238E27FC236}">
                <a16:creationId xmlns:a16="http://schemas.microsoft.com/office/drawing/2014/main" id="{67348C52-32D8-430C-82CC-EFA91F89550B}"/>
              </a:ext>
            </a:extLst>
          </p:cNvPr>
          <p:cNvSpPr/>
          <p:nvPr/>
        </p:nvSpPr>
        <p:spPr>
          <a:xfrm>
            <a:off x="4942888" y="4820252"/>
            <a:ext cx="2211355" cy="1320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bg1"/>
              </a:solidFill>
            </a:endParaRPr>
          </a:p>
          <a:p>
            <a:pPr algn="ctr"/>
            <a:r>
              <a:rPr lang="en-US" sz="2200">
                <a:solidFill>
                  <a:schemeClr val="bg1"/>
                </a:solidFill>
              </a:rPr>
              <a:t>Character</a:t>
            </a:r>
          </a:p>
          <a:p>
            <a:pPr algn="ctr"/>
            <a:r>
              <a:rPr lang="en-US" sz="2200">
                <a:solidFill>
                  <a:schemeClr val="bg1"/>
                </a:solidFill>
              </a:rPr>
              <a:t>Classifier</a:t>
            </a:r>
          </a:p>
          <a:p>
            <a:pPr algn="ctr"/>
            <a:endParaRPr lang="en-US" sz="2200"/>
          </a:p>
        </p:txBody>
      </p:sp>
      <p:sp>
        <p:nvSpPr>
          <p:cNvPr id="9" name="Rectangle 8">
            <a:extLst>
              <a:ext uri="{FF2B5EF4-FFF2-40B4-BE49-F238E27FC236}">
                <a16:creationId xmlns:a16="http://schemas.microsoft.com/office/drawing/2014/main" id="{F41B02EF-A6A8-406C-B7E5-E005602C0B3A}"/>
              </a:ext>
            </a:extLst>
          </p:cNvPr>
          <p:cNvSpPr/>
          <p:nvPr/>
        </p:nvSpPr>
        <p:spPr>
          <a:xfrm>
            <a:off x="1306285" y="4820252"/>
            <a:ext cx="2603241" cy="128753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solidFill>
                <a:schemeClr val="bg1"/>
              </a:solidFill>
            </a:endParaRPr>
          </a:p>
          <a:p>
            <a:pPr algn="ctr"/>
            <a:r>
              <a:rPr lang="en-US" sz="2200">
                <a:solidFill>
                  <a:schemeClr val="bg1"/>
                </a:solidFill>
              </a:rPr>
              <a:t>Character Segmentation</a:t>
            </a:r>
          </a:p>
          <a:p>
            <a:pPr algn="ctr"/>
            <a:endParaRPr lang="en-US" sz="2200"/>
          </a:p>
        </p:txBody>
      </p:sp>
      <p:sp>
        <p:nvSpPr>
          <p:cNvPr id="10" name="Rectangle 9">
            <a:extLst>
              <a:ext uri="{FF2B5EF4-FFF2-40B4-BE49-F238E27FC236}">
                <a16:creationId xmlns:a16="http://schemas.microsoft.com/office/drawing/2014/main" id="{338A56D1-5AAC-4E52-8EF9-C12B29985275}"/>
              </a:ext>
            </a:extLst>
          </p:cNvPr>
          <p:cNvSpPr/>
          <p:nvPr/>
        </p:nvSpPr>
        <p:spPr>
          <a:xfrm>
            <a:off x="5631008" y="1718999"/>
            <a:ext cx="2211355" cy="1320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chemeClr val="bg1"/>
              </a:solidFill>
            </a:endParaRPr>
          </a:p>
          <a:p>
            <a:pPr algn="ctr"/>
            <a:r>
              <a:rPr lang="en-US" sz="2200">
                <a:solidFill>
                  <a:schemeClr val="bg1"/>
                </a:solidFill>
              </a:rPr>
              <a:t>Image preprocessing</a:t>
            </a:r>
          </a:p>
          <a:p>
            <a:pPr algn="ctr"/>
            <a:endParaRPr lang="en-US" sz="2200"/>
          </a:p>
        </p:txBody>
      </p:sp>
      <p:sp>
        <p:nvSpPr>
          <p:cNvPr id="11" name="Arrow: Right 10">
            <a:extLst>
              <a:ext uri="{FF2B5EF4-FFF2-40B4-BE49-F238E27FC236}">
                <a16:creationId xmlns:a16="http://schemas.microsoft.com/office/drawing/2014/main" id="{552FA584-6592-47B3-8F16-B16EC7F03AB1}"/>
              </a:ext>
            </a:extLst>
          </p:cNvPr>
          <p:cNvSpPr/>
          <p:nvPr/>
        </p:nvSpPr>
        <p:spPr>
          <a:xfrm>
            <a:off x="1996751" y="2136710"/>
            <a:ext cx="47119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8E92807-8D75-4F72-A580-10D94652EFB1}"/>
              </a:ext>
            </a:extLst>
          </p:cNvPr>
          <p:cNvSpPr/>
          <p:nvPr/>
        </p:nvSpPr>
        <p:spPr>
          <a:xfrm>
            <a:off x="4907894" y="2155371"/>
            <a:ext cx="47119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E15B862C-2B39-4C28-A901-CD081A71C241}"/>
              </a:ext>
            </a:extLst>
          </p:cNvPr>
          <p:cNvSpPr/>
          <p:nvPr/>
        </p:nvSpPr>
        <p:spPr>
          <a:xfrm>
            <a:off x="8059287" y="2155371"/>
            <a:ext cx="47119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AECC1289-01E3-49DA-B06C-A9FFF5AEA232}"/>
              </a:ext>
            </a:extLst>
          </p:cNvPr>
          <p:cNvSpPr/>
          <p:nvPr/>
        </p:nvSpPr>
        <p:spPr>
          <a:xfrm>
            <a:off x="7371167" y="5331362"/>
            <a:ext cx="47119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0A19CA1-7E38-4138-8FD9-43247BA9036A}"/>
              </a:ext>
            </a:extLst>
          </p:cNvPr>
          <p:cNvSpPr/>
          <p:nvPr/>
        </p:nvSpPr>
        <p:spPr>
          <a:xfrm>
            <a:off x="4190609" y="5314727"/>
            <a:ext cx="47119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onnector: Curved 31">
            <a:extLst>
              <a:ext uri="{FF2B5EF4-FFF2-40B4-BE49-F238E27FC236}">
                <a16:creationId xmlns:a16="http://schemas.microsoft.com/office/drawing/2014/main" id="{86C2995D-0662-471A-B031-E881307C5E9B}"/>
              </a:ext>
            </a:extLst>
          </p:cNvPr>
          <p:cNvCxnSpPr>
            <a:cxnSpLocks/>
            <a:stCxn id="6" idx="3"/>
            <a:endCxn id="9" idx="1"/>
          </p:cNvCxnSpPr>
          <p:nvPr/>
        </p:nvCxnSpPr>
        <p:spPr>
          <a:xfrm flipH="1">
            <a:off x="1306285" y="2379399"/>
            <a:ext cx="9675813" cy="3084619"/>
          </a:xfrm>
          <a:prstGeom prst="curvedConnector5">
            <a:avLst>
              <a:gd name="adj1" fmla="val -7763"/>
              <a:gd name="adj2" fmla="val 50270"/>
              <a:gd name="adj3" fmla="val 108728"/>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04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3275-25FC-4EB8-9428-062A045F1C04}"/>
              </a:ext>
            </a:extLst>
          </p:cNvPr>
          <p:cNvSpPr>
            <a:spLocks noGrp="1"/>
          </p:cNvSpPr>
          <p:nvPr>
            <p:ph type="title"/>
          </p:nvPr>
        </p:nvSpPr>
        <p:spPr/>
        <p:txBody>
          <a:bodyPr>
            <a:normAutofit/>
          </a:bodyPr>
          <a:lstStyle/>
          <a:p>
            <a:r>
              <a:rPr lang="en-US" sz="5000"/>
              <a:t>Preprocessing Images</a:t>
            </a:r>
          </a:p>
        </p:txBody>
      </p:sp>
      <p:sp>
        <p:nvSpPr>
          <p:cNvPr id="3" name="Content Placeholder 2">
            <a:extLst>
              <a:ext uri="{FF2B5EF4-FFF2-40B4-BE49-F238E27FC236}">
                <a16:creationId xmlns:a16="http://schemas.microsoft.com/office/drawing/2014/main" id="{28D68427-A0C0-4993-9AD0-7B40B5A7E58C}"/>
              </a:ext>
            </a:extLst>
          </p:cNvPr>
          <p:cNvSpPr>
            <a:spLocks noGrp="1"/>
          </p:cNvSpPr>
          <p:nvPr>
            <p:ph idx="1"/>
          </p:nvPr>
        </p:nvSpPr>
        <p:spPr/>
        <p:txBody>
          <a:bodyPr>
            <a:normAutofit/>
          </a:bodyPr>
          <a:lstStyle/>
          <a:p>
            <a:pPr marL="0" marR="0" algn="just" hangingPunct="0">
              <a:spcBef>
                <a:spcPts val="0"/>
              </a:spcBef>
              <a:spcAft>
                <a:spcPts val="0"/>
              </a:spcAft>
            </a:pPr>
            <a:r>
              <a:rPr lang="en-IN" sz="2200" kern="100">
                <a:effectLst/>
                <a:latin typeface="Montserrat Light"/>
                <a:ea typeface="Montserrat Light"/>
                <a:cs typeface="Montserrat Light"/>
              </a:rPr>
              <a:t>Our dataset already contains images of size 32X32.</a:t>
            </a:r>
            <a:endParaRPr lang="en-US" sz="2200" kern="100">
              <a:effectLst/>
              <a:latin typeface="Liberation Serif"/>
              <a:ea typeface="Noto Serif CJK SC"/>
              <a:cs typeface="Lohit Devanagari"/>
            </a:endParaRPr>
          </a:p>
          <a:p>
            <a:pPr marL="0" marR="0" indent="0" algn="just" hangingPunct="0">
              <a:spcBef>
                <a:spcPts val="0"/>
              </a:spcBef>
              <a:spcAft>
                <a:spcPts val="0"/>
              </a:spcAft>
              <a:buNone/>
            </a:pPr>
            <a:r>
              <a:rPr lang="en-IN" sz="2200" kern="100">
                <a:effectLst/>
                <a:latin typeface="Montserrat Light"/>
                <a:ea typeface="Montserrat Light"/>
                <a:cs typeface="Montserrat Light"/>
              </a:rPr>
              <a:t> </a:t>
            </a:r>
          </a:p>
          <a:p>
            <a:pPr marL="0" marR="0" indent="0" algn="just" hangingPunct="0">
              <a:spcBef>
                <a:spcPts val="0"/>
              </a:spcBef>
              <a:spcAft>
                <a:spcPts val="0"/>
              </a:spcAft>
              <a:buNone/>
            </a:pPr>
            <a:endParaRPr lang="en-US" sz="2200" kern="100">
              <a:effectLst/>
              <a:latin typeface="Liberation Serif"/>
              <a:ea typeface="Noto Serif CJK SC"/>
              <a:cs typeface="Lohit Devanagari"/>
            </a:endParaRPr>
          </a:p>
          <a:p>
            <a:pPr algn="just" hangingPunct="0">
              <a:spcBef>
                <a:spcPts val="0"/>
              </a:spcBef>
            </a:pPr>
            <a:r>
              <a:rPr lang="en-IN" sz="2200" kern="100">
                <a:effectLst/>
                <a:latin typeface="Montserrat Light"/>
                <a:ea typeface="Montserrat Light"/>
                <a:cs typeface="Montserrat Light"/>
              </a:rPr>
              <a:t>But for images of greater size we will need to first pre-process the image.</a:t>
            </a:r>
            <a:endParaRPr lang="en-US" sz="2200" kern="100">
              <a:effectLst/>
              <a:latin typeface="Liberation Serif"/>
              <a:ea typeface="Noto Serif CJK SC"/>
              <a:cs typeface="Lohit Devanagari"/>
            </a:endParaRPr>
          </a:p>
          <a:p>
            <a:pPr marL="0" marR="0" indent="0" algn="just" hangingPunct="0">
              <a:spcBef>
                <a:spcPts val="0"/>
              </a:spcBef>
              <a:spcAft>
                <a:spcPts val="0"/>
              </a:spcAft>
              <a:buNone/>
            </a:pPr>
            <a:r>
              <a:rPr lang="en-IN" sz="2200" kern="100">
                <a:effectLst/>
                <a:latin typeface="Montserrat Light"/>
                <a:ea typeface="Montserrat Light"/>
                <a:cs typeface="Montserrat Light"/>
              </a:rPr>
              <a:t> </a:t>
            </a:r>
            <a:endParaRPr lang="en-US" sz="2200" kern="100">
              <a:effectLst/>
              <a:latin typeface="Liberation Serif"/>
              <a:ea typeface="Noto Serif CJK SC"/>
              <a:cs typeface="Lohit Devanagari"/>
            </a:endParaRPr>
          </a:p>
          <a:p>
            <a:pPr lvl="1" indent="-342900" algn="just" hangingPunct="0">
              <a:spcBef>
                <a:spcPts val="0"/>
              </a:spcBef>
              <a:buFont typeface="+mj-lt"/>
              <a:buAutoNum type="arabicPeriod"/>
            </a:pPr>
            <a:r>
              <a:rPr lang="en-IN" sz="2200" kern="100">
                <a:effectLst/>
                <a:latin typeface="Montserrat Light"/>
                <a:ea typeface="Montserrat Light"/>
                <a:cs typeface="Montserrat Light"/>
              </a:rPr>
              <a:t>Apply gaussian filter to the image to make text wider.</a:t>
            </a:r>
            <a:endParaRPr lang="en-US" sz="2200" kern="100">
              <a:effectLst/>
              <a:latin typeface="Liberation Serif"/>
              <a:ea typeface="Noto Serif CJK SC"/>
              <a:cs typeface="Lohit Devanagari"/>
            </a:endParaRPr>
          </a:p>
          <a:p>
            <a:pPr lvl="1" indent="-342900" algn="just" hangingPunct="0">
              <a:spcBef>
                <a:spcPts val="0"/>
              </a:spcBef>
              <a:buFont typeface="+mj-lt"/>
              <a:buAutoNum type="arabicPeriod"/>
            </a:pPr>
            <a:r>
              <a:rPr lang="en-IN" sz="2200" kern="100">
                <a:effectLst/>
                <a:latin typeface="Montserrat Light"/>
                <a:ea typeface="Montserrat Light"/>
                <a:cs typeface="Montserrat Light"/>
              </a:rPr>
              <a:t>Invert black and white because most of the image is white.</a:t>
            </a:r>
            <a:endParaRPr lang="en-US" sz="2200" kern="100">
              <a:effectLst/>
              <a:latin typeface="Liberation Serif"/>
              <a:ea typeface="Noto Serif CJK SC"/>
              <a:cs typeface="Lohit Devanagari"/>
            </a:endParaRPr>
          </a:p>
          <a:p>
            <a:pPr lvl="1" indent="-342900" algn="just" hangingPunct="0">
              <a:spcBef>
                <a:spcPts val="0"/>
              </a:spcBef>
              <a:buFont typeface="+mj-lt"/>
              <a:buAutoNum type="arabicPeriod"/>
            </a:pPr>
            <a:r>
              <a:rPr lang="en-IN" sz="2200" kern="100">
                <a:effectLst/>
                <a:latin typeface="Montserrat Light"/>
                <a:ea typeface="Montserrat Light"/>
                <a:cs typeface="Montserrat Light"/>
              </a:rPr>
              <a:t>Scale down the value of each pixel. (Dividing by 255).</a:t>
            </a:r>
            <a:endParaRPr lang="en-US" sz="2200" kern="100">
              <a:effectLst/>
              <a:latin typeface="Liberation Serif"/>
              <a:ea typeface="Noto Serif CJK SC"/>
              <a:cs typeface="Lohit Devanagari"/>
            </a:endParaRPr>
          </a:p>
          <a:p>
            <a:pPr algn="just"/>
            <a:endParaRPr lang="en-US" sz="2200"/>
          </a:p>
        </p:txBody>
      </p:sp>
    </p:spTree>
    <p:extLst>
      <p:ext uri="{BB962C8B-B14F-4D97-AF65-F5344CB8AC3E}">
        <p14:creationId xmlns:p14="http://schemas.microsoft.com/office/powerpoint/2010/main" val="31439912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TotalTime>
  <Words>1228</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Bookman Old Style</vt:lpstr>
      <vt:lpstr>Calibri</vt:lpstr>
      <vt:lpstr>Cambria Math</vt:lpstr>
      <vt:lpstr>Helvetica Neue</vt:lpstr>
      <vt:lpstr>Liberation Serif</vt:lpstr>
      <vt:lpstr>Montserrat</vt:lpstr>
      <vt:lpstr>Montserrat Light</vt:lpstr>
      <vt:lpstr>Trebuchet MS</vt:lpstr>
      <vt:lpstr>Wingdings 3</vt:lpstr>
      <vt:lpstr>Facet</vt:lpstr>
      <vt:lpstr>Devanagari Character Recognition</vt:lpstr>
      <vt:lpstr>Introduction</vt:lpstr>
      <vt:lpstr>Devanagari Character Scripting</vt:lpstr>
      <vt:lpstr>Problem</vt:lpstr>
      <vt:lpstr>Dataset</vt:lpstr>
      <vt:lpstr>Tools Used</vt:lpstr>
      <vt:lpstr>Why CNN ?</vt:lpstr>
      <vt:lpstr>Character Recognition Process</vt:lpstr>
      <vt:lpstr>Preprocessing Images</vt:lpstr>
      <vt:lpstr>Convolution Neural Network</vt:lpstr>
      <vt:lpstr>Segmentation</vt:lpstr>
      <vt:lpstr>3 Steps of Segmenting</vt:lpstr>
      <vt:lpstr>Evaluating Model Accuracy</vt:lpstr>
      <vt:lpstr>Evaluating Different Activation Function</vt:lpstr>
      <vt:lpstr>Effect of learning rate</vt:lpstr>
      <vt:lpstr>Working</vt:lpstr>
      <vt:lpstr>Working</vt:lpstr>
      <vt:lpstr>Working</vt:lpstr>
      <vt:lpstr>Applications of Devanagari Character Recognition </vt:lpstr>
      <vt:lpstr>Future Aspects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Devanagari Character  Recognition</dc:title>
  <dc:creator>HIMANSHU RANJAN</dc:creator>
  <cp:lastModifiedBy>HIMANSHU RANJAN</cp:lastModifiedBy>
  <cp:revision>6</cp:revision>
  <dcterms:created xsi:type="dcterms:W3CDTF">2020-12-28T10:49:24Z</dcterms:created>
  <dcterms:modified xsi:type="dcterms:W3CDTF">2020-12-30T06:10:06Z</dcterms:modified>
</cp:coreProperties>
</file>