
<file path=[Content_Types].xml><?xml version="1.0" encoding="utf-8"?>
<Types xmlns="http://schemas.openxmlformats.org/package/2006/content-types">
  <Default Extension="png" ContentType="image/png"/>
  <Default Extension="jfif" ContentType="image/jpeg"/>
  <Default Extension="svg" ContentType="image/svg+xml"/>
  <Default Extension="web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  <p:sldId id="267" r:id="rId11"/>
    <p:sldId id="268" r:id="rId12"/>
    <p:sldId id="269" r:id="rId13"/>
    <p:sldId id="270" r:id="rId14"/>
    <p:sldId id="271" r:id="rId15"/>
    <p:sldId id="272" r:id="rId16"/>
    <p:sldId id="278" r:id="rId17"/>
    <p:sldId id="280" r:id="rId18"/>
    <p:sldId id="281" r:id="rId19"/>
    <p:sldId id="273" r:id="rId20"/>
    <p:sldId id="274" r:id="rId21"/>
    <p:sldId id="275" r:id="rId22"/>
    <p:sldId id="276" r:id="rId23"/>
    <p:sldId id="277" r:id="rId24"/>
    <p:sldId id="265" r:id="rId25"/>
    <p:sldId id="266" r:id="rId26"/>
    <p:sldId id="279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4" Type="http://schemas.openxmlformats.org/officeDocument/2006/relationships/image" Target="../media/image3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4" Type="http://schemas.openxmlformats.org/officeDocument/2006/relationships/image" Target="../media/image3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0EA2E1-DE56-4063-A654-6210534CA7D4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722EFCA7-8CE5-459F-9809-CD5F0D5B107E}">
      <dgm:prSet custT="1"/>
      <dgm:spPr/>
      <dgm:t>
        <a:bodyPr/>
        <a:lstStyle/>
        <a:p>
          <a:pPr>
            <a:defRPr cap="all"/>
          </a:pPr>
          <a:r>
            <a:rPr lang="en-IN" sz="1600" dirty="0"/>
            <a:t>Image recognition/processing can be involved to check the supported documents uploaded by users regarding their complaint.</a:t>
          </a:r>
          <a:endParaRPr lang="en-US" sz="1600" dirty="0"/>
        </a:p>
      </dgm:t>
    </dgm:pt>
    <dgm:pt modelId="{9B630E8E-B3C0-468F-8F90-7BE192310B2A}" type="parTrans" cxnId="{25EC7E21-6540-41CD-9E1E-6CE7C725E158}">
      <dgm:prSet/>
      <dgm:spPr/>
      <dgm:t>
        <a:bodyPr/>
        <a:lstStyle/>
        <a:p>
          <a:endParaRPr lang="en-US"/>
        </a:p>
      </dgm:t>
    </dgm:pt>
    <dgm:pt modelId="{2D035DE3-B0E7-48BC-BEF6-56B6E260AB20}" type="sibTrans" cxnId="{25EC7E21-6540-41CD-9E1E-6CE7C725E158}">
      <dgm:prSet/>
      <dgm:spPr/>
      <dgm:t>
        <a:bodyPr/>
        <a:lstStyle/>
        <a:p>
          <a:endParaRPr lang="en-US"/>
        </a:p>
      </dgm:t>
    </dgm:pt>
    <dgm:pt modelId="{F65EF029-284C-4484-B30C-4572F38533FF}">
      <dgm:prSet custT="1"/>
      <dgm:spPr/>
      <dgm:t>
        <a:bodyPr/>
        <a:lstStyle/>
        <a:p>
          <a:pPr>
            <a:defRPr cap="all"/>
          </a:pPr>
          <a:r>
            <a:rPr lang="en-IN" sz="1600" dirty="0"/>
            <a:t>Android app can be developed for easier use.</a:t>
          </a:r>
          <a:endParaRPr lang="en-US" sz="1600" dirty="0"/>
        </a:p>
      </dgm:t>
    </dgm:pt>
    <dgm:pt modelId="{97FCB9CA-30C7-46A1-9ADB-2F3CBEF00020}" type="parTrans" cxnId="{D2ECB0C4-79DC-4CAC-88DA-66E7C6758744}">
      <dgm:prSet/>
      <dgm:spPr/>
      <dgm:t>
        <a:bodyPr/>
        <a:lstStyle/>
        <a:p>
          <a:endParaRPr lang="en-US"/>
        </a:p>
      </dgm:t>
    </dgm:pt>
    <dgm:pt modelId="{E726347B-971C-47D0-A81E-CB2D1E8ED83C}" type="sibTrans" cxnId="{D2ECB0C4-79DC-4CAC-88DA-66E7C6758744}">
      <dgm:prSet/>
      <dgm:spPr/>
      <dgm:t>
        <a:bodyPr/>
        <a:lstStyle/>
        <a:p>
          <a:endParaRPr lang="en-US"/>
        </a:p>
      </dgm:t>
    </dgm:pt>
    <dgm:pt modelId="{B8157707-6242-4D2A-9B94-358CBE9EED48}" type="pres">
      <dgm:prSet presAssocID="{CF0EA2E1-DE56-4063-A654-6210534CA7D4}" presName="root" presStyleCnt="0">
        <dgm:presLayoutVars>
          <dgm:dir/>
          <dgm:resizeHandles val="exact"/>
        </dgm:presLayoutVars>
      </dgm:prSet>
      <dgm:spPr/>
    </dgm:pt>
    <dgm:pt modelId="{44223ACD-8FC5-4E40-B85B-B3FDE36BABCF}" type="pres">
      <dgm:prSet presAssocID="{722EFCA7-8CE5-459F-9809-CD5F0D5B107E}" presName="compNode" presStyleCnt="0"/>
      <dgm:spPr/>
    </dgm:pt>
    <dgm:pt modelId="{EE684249-4896-4BA4-9DE7-46F50000FA34}" type="pres">
      <dgm:prSet presAssocID="{722EFCA7-8CE5-459F-9809-CD5F0D5B107E}" presName="iconBgRect" presStyleLbl="bgShp" presStyleIdx="0" presStyleCnt="2"/>
      <dgm:spPr/>
    </dgm:pt>
    <dgm:pt modelId="{80EF2087-F15D-4E4E-B04D-C08BFC748DA7}" type="pres">
      <dgm:prSet presAssocID="{722EFCA7-8CE5-459F-9809-CD5F0D5B107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redder"/>
        </a:ext>
      </dgm:extLst>
    </dgm:pt>
    <dgm:pt modelId="{6EAE942B-0314-4668-8ED8-9627721BBF7F}" type="pres">
      <dgm:prSet presAssocID="{722EFCA7-8CE5-459F-9809-CD5F0D5B107E}" presName="spaceRect" presStyleCnt="0"/>
      <dgm:spPr/>
    </dgm:pt>
    <dgm:pt modelId="{D80CF07D-EC32-401E-88D1-A5A411AB5EB8}" type="pres">
      <dgm:prSet presAssocID="{722EFCA7-8CE5-459F-9809-CD5F0D5B107E}" presName="textRect" presStyleLbl="revTx" presStyleIdx="0" presStyleCnt="2">
        <dgm:presLayoutVars>
          <dgm:chMax val="1"/>
          <dgm:chPref val="1"/>
        </dgm:presLayoutVars>
      </dgm:prSet>
      <dgm:spPr/>
    </dgm:pt>
    <dgm:pt modelId="{814ACF8F-150C-4F55-B391-CABF319732B5}" type="pres">
      <dgm:prSet presAssocID="{2D035DE3-B0E7-48BC-BEF6-56B6E260AB20}" presName="sibTrans" presStyleCnt="0"/>
      <dgm:spPr/>
    </dgm:pt>
    <dgm:pt modelId="{5261FF77-69BA-4AE4-AE0A-B098901E4B4E}" type="pres">
      <dgm:prSet presAssocID="{F65EF029-284C-4484-B30C-4572F38533FF}" presName="compNode" presStyleCnt="0"/>
      <dgm:spPr/>
    </dgm:pt>
    <dgm:pt modelId="{ABCFD3A0-8166-419D-8306-65BFAF2B652C}" type="pres">
      <dgm:prSet presAssocID="{F65EF029-284C-4484-B30C-4572F38533FF}" presName="iconBgRect" presStyleLbl="bgShp" presStyleIdx="1" presStyleCnt="2"/>
      <dgm:spPr/>
    </dgm:pt>
    <dgm:pt modelId="{004E7F17-4DD7-4BD9-BA86-CE2244AC5D40}" type="pres">
      <dgm:prSet presAssocID="{F65EF029-284C-4484-B30C-4572F38533F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50550D6B-1490-40C0-8F3D-85F2CEC5EACE}" type="pres">
      <dgm:prSet presAssocID="{F65EF029-284C-4484-B30C-4572F38533FF}" presName="spaceRect" presStyleCnt="0"/>
      <dgm:spPr/>
    </dgm:pt>
    <dgm:pt modelId="{505177A3-EFE9-49AB-B899-D4BA8FB4E9C4}" type="pres">
      <dgm:prSet presAssocID="{F65EF029-284C-4484-B30C-4572F38533FF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DC1D001F-7C68-4D89-8F59-8527E9AD6ED0}" type="presOf" srcId="{CF0EA2E1-DE56-4063-A654-6210534CA7D4}" destId="{B8157707-6242-4D2A-9B94-358CBE9EED48}" srcOrd="0" destOrd="0" presId="urn:microsoft.com/office/officeart/2018/5/layout/IconCircleLabelList"/>
    <dgm:cxn modelId="{25EC7E21-6540-41CD-9E1E-6CE7C725E158}" srcId="{CF0EA2E1-DE56-4063-A654-6210534CA7D4}" destId="{722EFCA7-8CE5-459F-9809-CD5F0D5B107E}" srcOrd="0" destOrd="0" parTransId="{9B630E8E-B3C0-468F-8F90-7BE192310B2A}" sibTransId="{2D035DE3-B0E7-48BC-BEF6-56B6E260AB20}"/>
    <dgm:cxn modelId="{1FBDC029-527E-4BF7-8A12-BACD951DE05E}" type="presOf" srcId="{722EFCA7-8CE5-459F-9809-CD5F0D5B107E}" destId="{D80CF07D-EC32-401E-88D1-A5A411AB5EB8}" srcOrd="0" destOrd="0" presId="urn:microsoft.com/office/officeart/2018/5/layout/IconCircleLabelList"/>
    <dgm:cxn modelId="{D2ECB0C4-79DC-4CAC-88DA-66E7C6758744}" srcId="{CF0EA2E1-DE56-4063-A654-6210534CA7D4}" destId="{F65EF029-284C-4484-B30C-4572F38533FF}" srcOrd="1" destOrd="0" parTransId="{97FCB9CA-30C7-46A1-9ADB-2F3CBEF00020}" sibTransId="{E726347B-971C-47D0-A81E-CB2D1E8ED83C}"/>
    <dgm:cxn modelId="{A4AB04E2-6FEC-4021-9447-9684F4601193}" type="presOf" srcId="{F65EF029-284C-4484-B30C-4572F38533FF}" destId="{505177A3-EFE9-49AB-B899-D4BA8FB4E9C4}" srcOrd="0" destOrd="0" presId="urn:microsoft.com/office/officeart/2018/5/layout/IconCircleLabelList"/>
    <dgm:cxn modelId="{BE5E672C-DDBC-4EB1-BBB8-160B9C3438A3}" type="presParOf" srcId="{B8157707-6242-4D2A-9B94-358CBE9EED48}" destId="{44223ACD-8FC5-4E40-B85B-B3FDE36BABCF}" srcOrd="0" destOrd="0" presId="urn:microsoft.com/office/officeart/2018/5/layout/IconCircleLabelList"/>
    <dgm:cxn modelId="{BB84E06B-090E-4EB6-BB72-CDF7090DF8AD}" type="presParOf" srcId="{44223ACD-8FC5-4E40-B85B-B3FDE36BABCF}" destId="{EE684249-4896-4BA4-9DE7-46F50000FA34}" srcOrd="0" destOrd="0" presId="urn:microsoft.com/office/officeart/2018/5/layout/IconCircleLabelList"/>
    <dgm:cxn modelId="{BB740C22-8E32-4A16-A563-FF9ACDACFBB8}" type="presParOf" srcId="{44223ACD-8FC5-4E40-B85B-B3FDE36BABCF}" destId="{80EF2087-F15D-4E4E-B04D-C08BFC748DA7}" srcOrd="1" destOrd="0" presId="urn:microsoft.com/office/officeart/2018/5/layout/IconCircleLabelList"/>
    <dgm:cxn modelId="{915E63A9-B9A2-45A9-8C7D-148462534043}" type="presParOf" srcId="{44223ACD-8FC5-4E40-B85B-B3FDE36BABCF}" destId="{6EAE942B-0314-4668-8ED8-9627721BBF7F}" srcOrd="2" destOrd="0" presId="urn:microsoft.com/office/officeart/2018/5/layout/IconCircleLabelList"/>
    <dgm:cxn modelId="{89B34572-E67F-45C4-B124-9940448DCF15}" type="presParOf" srcId="{44223ACD-8FC5-4E40-B85B-B3FDE36BABCF}" destId="{D80CF07D-EC32-401E-88D1-A5A411AB5EB8}" srcOrd="3" destOrd="0" presId="urn:microsoft.com/office/officeart/2018/5/layout/IconCircleLabelList"/>
    <dgm:cxn modelId="{696316B1-F60F-4647-9515-BF9E36AEAE13}" type="presParOf" srcId="{B8157707-6242-4D2A-9B94-358CBE9EED48}" destId="{814ACF8F-150C-4F55-B391-CABF319732B5}" srcOrd="1" destOrd="0" presId="urn:microsoft.com/office/officeart/2018/5/layout/IconCircleLabelList"/>
    <dgm:cxn modelId="{C36E8181-A313-4B37-9D2E-35FD9972BB4A}" type="presParOf" srcId="{B8157707-6242-4D2A-9B94-358CBE9EED48}" destId="{5261FF77-69BA-4AE4-AE0A-B098901E4B4E}" srcOrd="2" destOrd="0" presId="urn:microsoft.com/office/officeart/2018/5/layout/IconCircleLabelList"/>
    <dgm:cxn modelId="{821D1361-29E1-433E-852B-72B7910E670F}" type="presParOf" srcId="{5261FF77-69BA-4AE4-AE0A-B098901E4B4E}" destId="{ABCFD3A0-8166-419D-8306-65BFAF2B652C}" srcOrd="0" destOrd="0" presId="urn:microsoft.com/office/officeart/2018/5/layout/IconCircleLabelList"/>
    <dgm:cxn modelId="{EDEDB7D9-8A05-4CED-981D-44175830FB44}" type="presParOf" srcId="{5261FF77-69BA-4AE4-AE0A-B098901E4B4E}" destId="{004E7F17-4DD7-4BD9-BA86-CE2244AC5D40}" srcOrd="1" destOrd="0" presId="urn:microsoft.com/office/officeart/2018/5/layout/IconCircleLabelList"/>
    <dgm:cxn modelId="{B89F14CF-8463-401E-86C1-DEF20BF62842}" type="presParOf" srcId="{5261FF77-69BA-4AE4-AE0A-B098901E4B4E}" destId="{50550D6B-1490-40C0-8F3D-85F2CEC5EACE}" srcOrd="2" destOrd="0" presId="urn:microsoft.com/office/officeart/2018/5/layout/IconCircleLabelList"/>
    <dgm:cxn modelId="{F0588783-AA43-4A57-B4E3-0317C50F0F0C}" type="presParOf" srcId="{5261FF77-69BA-4AE4-AE0A-B098901E4B4E}" destId="{505177A3-EFE9-49AB-B899-D4BA8FB4E9C4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684249-4896-4BA4-9DE7-46F50000FA34}">
      <dsp:nvSpPr>
        <dsp:cNvPr id="0" name=""/>
        <dsp:cNvSpPr/>
      </dsp:nvSpPr>
      <dsp:spPr>
        <a:xfrm>
          <a:off x="1816199" y="3039"/>
          <a:ext cx="2196000" cy="2196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EF2087-F15D-4E4E-B04D-C08BFC748DA7}">
      <dsp:nvSpPr>
        <dsp:cNvPr id="0" name=""/>
        <dsp:cNvSpPr/>
      </dsp:nvSpPr>
      <dsp:spPr>
        <a:xfrm>
          <a:off x="2284199" y="471039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0CF07D-EC32-401E-88D1-A5A411AB5EB8}">
      <dsp:nvSpPr>
        <dsp:cNvPr id="0" name=""/>
        <dsp:cNvSpPr/>
      </dsp:nvSpPr>
      <dsp:spPr>
        <a:xfrm>
          <a:off x="1114199" y="2883040"/>
          <a:ext cx="3600000" cy="90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600" kern="1200" dirty="0"/>
            <a:t>Image recognition/processing can be involved to check the supported documents uploaded by users regarding their complaint.</a:t>
          </a:r>
          <a:endParaRPr lang="en-US" sz="1600" kern="1200" dirty="0"/>
        </a:p>
      </dsp:txBody>
      <dsp:txXfrm>
        <a:off x="1114199" y="2883040"/>
        <a:ext cx="3600000" cy="900000"/>
      </dsp:txXfrm>
    </dsp:sp>
    <dsp:sp modelId="{ABCFD3A0-8166-419D-8306-65BFAF2B652C}">
      <dsp:nvSpPr>
        <dsp:cNvPr id="0" name=""/>
        <dsp:cNvSpPr/>
      </dsp:nvSpPr>
      <dsp:spPr>
        <a:xfrm>
          <a:off x="6046199" y="3039"/>
          <a:ext cx="2196000" cy="2196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4E7F17-4DD7-4BD9-BA86-CE2244AC5D40}">
      <dsp:nvSpPr>
        <dsp:cNvPr id="0" name=""/>
        <dsp:cNvSpPr/>
      </dsp:nvSpPr>
      <dsp:spPr>
        <a:xfrm>
          <a:off x="6514199" y="471039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5177A3-EFE9-49AB-B899-D4BA8FB4E9C4}">
      <dsp:nvSpPr>
        <dsp:cNvPr id="0" name=""/>
        <dsp:cNvSpPr/>
      </dsp:nvSpPr>
      <dsp:spPr>
        <a:xfrm>
          <a:off x="5344199" y="2883040"/>
          <a:ext cx="3600000" cy="90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600" kern="1200" dirty="0"/>
            <a:t>Android app can be developed for easier use.</a:t>
          </a:r>
          <a:endParaRPr lang="en-US" sz="1600" kern="1200" dirty="0"/>
        </a:p>
      </dsp:txBody>
      <dsp:txXfrm>
        <a:off x="5344199" y="2883040"/>
        <a:ext cx="3600000" cy="90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69ACC-8EF0-4CC1-8E12-BDDD5E6DE620}" type="datetimeFigureOut">
              <a:rPr lang="en-IN" smtClean="0"/>
              <a:t>16-11-2019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0A8FC-3AB0-4CC1-8161-A8D865FBAE56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8150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69ACC-8EF0-4CC1-8E12-BDDD5E6DE620}" type="datetimeFigureOut">
              <a:rPr lang="en-IN" smtClean="0"/>
              <a:t>16-11-2019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0A8FC-3AB0-4CC1-8161-A8D865FBAE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0637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69ACC-8EF0-4CC1-8E12-BDDD5E6DE620}" type="datetimeFigureOut">
              <a:rPr lang="en-IN" smtClean="0"/>
              <a:t>16-11-2019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0A8FC-3AB0-4CC1-8161-A8D865FBAE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3449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69ACC-8EF0-4CC1-8E12-BDDD5E6DE620}" type="datetimeFigureOut">
              <a:rPr lang="en-IN" smtClean="0"/>
              <a:t>16-11-2019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0A8FC-3AB0-4CC1-8161-A8D865FBAE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8071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69ACC-8EF0-4CC1-8E12-BDDD5E6DE620}" type="datetimeFigureOut">
              <a:rPr lang="en-IN" smtClean="0"/>
              <a:t>16-11-2019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0A8FC-3AB0-4CC1-8161-A8D865FBAE56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9902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69ACC-8EF0-4CC1-8E12-BDDD5E6DE620}" type="datetimeFigureOut">
              <a:rPr lang="en-IN" smtClean="0"/>
              <a:t>16-11-2019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0A8FC-3AB0-4CC1-8161-A8D865FBAE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1900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69ACC-8EF0-4CC1-8E12-BDDD5E6DE620}" type="datetimeFigureOut">
              <a:rPr lang="en-IN" smtClean="0"/>
              <a:t>16-11-2019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0A8FC-3AB0-4CC1-8161-A8D865FBAE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7904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69ACC-8EF0-4CC1-8E12-BDDD5E6DE620}" type="datetimeFigureOut">
              <a:rPr lang="en-IN" smtClean="0"/>
              <a:t>16-11-2019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0A8FC-3AB0-4CC1-8161-A8D865FBAE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7336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69ACC-8EF0-4CC1-8E12-BDDD5E6DE620}" type="datetimeFigureOut">
              <a:rPr lang="en-IN" smtClean="0"/>
              <a:t>16-11-2019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0A8FC-3AB0-4CC1-8161-A8D865FBAE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024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7A69ACC-8EF0-4CC1-8E12-BDDD5E6DE620}" type="datetimeFigureOut">
              <a:rPr lang="en-IN" smtClean="0"/>
              <a:t>16-11-2019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30A8FC-3AB0-4CC1-8161-A8D865FBAE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495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69ACC-8EF0-4CC1-8E12-BDDD5E6DE620}" type="datetimeFigureOut">
              <a:rPr lang="en-IN" smtClean="0"/>
              <a:t>16-11-2019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0A8FC-3AB0-4CC1-8161-A8D865FBAE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9473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7A69ACC-8EF0-4CC1-8E12-BDDD5E6DE620}" type="datetimeFigureOut">
              <a:rPr lang="en-IN" smtClean="0"/>
              <a:t>16-11-2019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C30A8FC-3AB0-4CC1-8161-A8D865FBAE56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638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jpg"/><Relationship Id="rId4" Type="http://schemas.openxmlformats.org/officeDocument/2006/relationships/image" Target="../media/image25.jp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9.webp"/><Relationship Id="rId2" Type="http://schemas.openxmlformats.org/officeDocument/2006/relationships/image" Target="../media/image4.jf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3FE9996-7EAC-4679-B37D-C1045F42F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61DF1FE-5CC8-43D2-A76C-93C76EEDE1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161BEBD-A23C-409E-ABC7-73F9EDC02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9EA73-7BF9-4297-B0A3-8FF645D716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2370" y="605896"/>
            <a:ext cx="3084844" cy="56462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br>
              <a:rPr lang="en-US" sz="3600" b="1" dirty="0">
                <a:solidFill>
                  <a:srgbClr val="FFFFFF"/>
                </a:solidFill>
              </a:rPr>
            </a:br>
            <a:br>
              <a:rPr lang="en-US" sz="3600" b="1" dirty="0">
                <a:solidFill>
                  <a:srgbClr val="FFFFFF"/>
                </a:solidFill>
              </a:rPr>
            </a:br>
            <a:r>
              <a:rPr lang="en-US" sz="3600" b="1" dirty="0">
                <a:solidFill>
                  <a:srgbClr val="FFFFFF"/>
                </a:solidFill>
              </a:rPr>
              <a:t>INDIAN INSTITUTE OF INFORMATION TECHNOLOGY BHAGALPUR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802A5C-067F-44FD-85D5-9A9EF32B57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66936" y="484454"/>
            <a:ext cx="7391285" cy="5064089"/>
          </a:xfrm>
        </p:spPr>
        <p:txBody>
          <a:bodyPr vert="horz" lIns="0" tIns="45720" rIns="0" bIns="45720" rtlCol="0" anchor="ctr">
            <a:normAutofit/>
          </a:bodyPr>
          <a:lstStyle/>
          <a:p>
            <a:pPr algn="ctr"/>
            <a:r>
              <a:rPr lang="en-US" sz="2800" b="1" dirty="0">
                <a:solidFill>
                  <a:srgbClr val="C00000"/>
                </a:solidFill>
                <a:latin typeface="+mn-lt"/>
              </a:rPr>
              <a:t>SOFTWARE ENGINEERING PROJECT</a:t>
            </a:r>
          </a:p>
          <a:p>
            <a:pPr algn="ct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ON</a:t>
            </a:r>
          </a:p>
          <a:p>
            <a:pPr algn="ctr">
              <a:lnSpc>
                <a:spcPct val="100000"/>
              </a:lnSpc>
            </a:pPr>
            <a:r>
              <a:rPr lang="en-US" sz="3200" b="1" u="sng" dirty="0">
                <a:solidFill>
                  <a:srgbClr val="00B050"/>
                </a:solidFill>
                <a:latin typeface="+mn-lt"/>
              </a:rPr>
              <a:t>INTERNAL COMPLAINT MANAGEMENT SYSTEM</a:t>
            </a:r>
            <a:r>
              <a:rPr lang="en-US" sz="3200" b="1" dirty="0">
                <a:solidFill>
                  <a:srgbClr val="00B050"/>
                </a:solidFill>
                <a:latin typeface="+mn-lt"/>
              </a:rPr>
              <a:t> </a:t>
            </a:r>
            <a:r>
              <a:rPr lang="en-US" sz="3200" b="1" u="sng" dirty="0">
                <a:solidFill>
                  <a:srgbClr val="00B050"/>
                </a:solidFill>
                <a:latin typeface="+mn-lt"/>
              </a:rPr>
              <a:t>(CS311-P7)</a:t>
            </a:r>
          </a:p>
          <a:p>
            <a:pPr algn="ctr">
              <a:lnSpc>
                <a:spcPct val="150000"/>
              </a:lnSpc>
            </a:pP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UNDER GUIDANCE OF</a:t>
            </a:r>
          </a:p>
          <a:p>
            <a:pPr algn="ctr"/>
            <a:r>
              <a:rPr lang="en-US" sz="2000" b="1" dirty="0">
                <a:solidFill>
                  <a:schemeClr val="accent6"/>
                </a:solidFill>
                <a:latin typeface="+mn-lt"/>
              </a:rPr>
              <a:t>DR. BISWAJIT R. BHOWMIK</a:t>
            </a:r>
          </a:p>
          <a:p>
            <a:pPr algn="ctr"/>
            <a:r>
              <a:rPr lang="en-US" sz="2000" b="1" dirty="0">
                <a:solidFill>
                  <a:schemeClr val="accent6"/>
                </a:solidFill>
                <a:latin typeface="+mn-lt"/>
              </a:rPr>
              <a:t>(COURSE INSTRUCTOR CS-311)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873B73-6058-4274-B4C7-E12757030D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846" y="771525"/>
            <a:ext cx="1542663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712447"/>
      </p:ext>
    </p:extLst>
  </p:cSld>
  <p:clrMapOvr>
    <a:masterClrMapping/>
  </p:clrMapOvr>
  <p:transition spd="slow">
    <p:randomBar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AF6CD61-6A0A-4BAB-889A-58B335D33AAD}"/>
              </a:ext>
            </a:extLst>
          </p:cNvPr>
          <p:cNvSpPr txBox="1"/>
          <p:nvPr/>
        </p:nvSpPr>
        <p:spPr>
          <a:xfrm>
            <a:off x="701336" y="310718"/>
            <a:ext cx="59746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solidFill>
                  <a:srgbClr val="00B050"/>
                </a:solidFill>
              </a:rPr>
              <a:t>Outputs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002DA8-2527-4B88-850A-CB83D50BC7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9087"/>
            <a:ext cx="6217920" cy="52894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F19CB54-CF75-44C2-BFC3-FDD9886A67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920" y="1080159"/>
            <a:ext cx="5974080" cy="5227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589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38E8FAA-8399-4FE3-B671-095AC3A3DB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6096000" cy="6324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9547247-FBDB-4D23-BF9A-557DD42323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0275" y="0"/>
            <a:ext cx="5964555" cy="63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184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9CA167F-F6D4-452E-AB9D-D542D5F6FF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30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888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B79556E-BA98-4C1D-9B1E-D5C09E9D18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36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298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49DC90C-5F4C-4194-8B59-EA8AD12D39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340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55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8944439-E71E-4C3E-8644-FFEABC752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283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045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5BCB23E-9DC2-48E3-82F2-D6C83C7A82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311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266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5A33993-5F9A-4B34-850E-F8C79E7B25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31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255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5B9FD9B-47A5-4DA4-AF6C-61C5B8435E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6" y="0"/>
            <a:ext cx="12175074" cy="6320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39220"/>
      </p:ext>
    </p:extLst>
  </p:cSld>
  <p:clrMapOvr>
    <a:masterClrMapping/>
  </p:clrMapOvr>
  <p:transition spd="med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17C5894-13DD-4EB1-9472-843C5567F5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469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389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D4A47AE-9277-41C0-9E26-7E3A927A4B7F}"/>
              </a:ext>
            </a:extLst>
          </p:cNvPr>
          <p:cNvSpPr txBox="1"/>
          <p:nvPr/>
        </p:nvSpPr>
        <p:spPr>
          <a:xfrm>
            <a:off x="1000468" y="599313"/>
            <a:ext cx="76791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solidFill>
                  <a:srgbClr val="00B050"/>
                </a:solidFill>
              </a:rPr>
              <a:t>Team Introduction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87CFD9-5E5D-421E-88E7-C4974E03A5AC}"/>
              </a:ext>
            </a:extLst>
          </p:cNvPr>
          <p:cNvSpPr txBox="1"/>
          <p:nvPr/>
        </p:nvSpPr>
        <p:spPr>
          <a:xfrm>
            <a:off x="1796288" y="1839270"/>
            <a:ext cx="5134001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800" b="1" dirty="0">
                <a:solidFill>
                  <a:srgbClr val="0070C0"/>
                </a:solidFill>
              </a:rPr>
              <a:t>Project Leader:</a:t>
            </a:r>
          </a:p>
          <a:p>
            <a:pPr>
              <a:lnSpc>
                <a:spcPct val="150000"/>
              </a:lnSpc>
            </a:pPr>
            <a:r>
              <a:rPr lang="en-IN" sz="2800" b="1" dirty="0">
                <a:solidFill>
                  <a:schemeClr val="accent2"/>
                </a:solidFill>
              </a:rPr>
              <a:t>Abhishek Kumar </a:t>
            </a:r>
            <a:r>
              <a:rPr lang="en-IN" sz="2800" dirty="0">
                <a:solidFill>
                  <a:schemeClr val="accent2"/>
                </a:solidFill>
              </a:rPr>
              <a:t>(170101003)</a:t>
            </a:r>
          </a:p>
          <a:p>
            <a:pPr>
              <a:lnSpc>
                <a:spcPct val="150000"/>
              </a:lnSpc>
            </a:pPr>
            <a:r>
              <a:rPr lang="en-IN" sz="2800" b="1" dirty="0">
                <a:solidFill>
                  <a:srgbClr val="0070C0"/>
                </a:solidFill>
              </a:rPr>
              <a:t>Project Members:</a:t>
            </a:r>
          </a:p>
          <a:p>
            <a:r>
              <a:rPr lang="en-IN" sz="2800" b="1" dirty="0">
                <a:solidFill>
                  <a:schemeClr val="accent2"/>
                </a:solidFill>
              </a:rPr>
              <a:t>Himanshu Ranjan </a:t>
            </a:r>
            <a:r>
              <a:rPr lang="en-IN" sz="2800" dirty="0">
                <a:solidFill>
                  <a:schemeClr val="accent2"/>
                </a:solidFill>
              </a:rPr>
              <a:t>(170101017)</a:t>
            </a:r>
          </a:p>
          <a:p>
            <a:r>
              <a:rPr lang="en-IN" sz="2800" b="1" dirty="0">
                <a:solidFill>
                  <a:schemeClr val="accent2"/>
                </a:solidFill>
              </a:rPr>
              <a:t>Suraj Kumar </a:t>
            </a:r>
            <a:r>
              <a:rPr lang="en-IN" sz="2800" dirty="0">
                <a:solidFill>
                  <a:schemeClr val="accent2"/>
                </a:solidFill>
              </a:rPr>
              <a:t>(170101052)</a:t>
            </a:r>
          </a:p>
          <a:p>
            <a:r>
              <a:rPr lang="en-IN" sz="2800" b="1" dirty="0">
                <a:solidFill>
                  <a:schemeClr val="accent2"/>
                </a:solidFill>
              </a:rPr>
              <a:t>Hitesh Kumar </a:t>
            </a:r>
            <a:r>
              <a:rPr lang="en-IN" sz="2800" b="1" dirty="0" err="1">
                <a:solidFill>
                  <a:schemeClr val="accent2"/>
                </a:solidFill>
              </a:rPr>
              <a:t>Sahu</a:t>
            </a:r>
            <a:r>
              <a:rPr lang="en-IN" sz="2800" b="1" dirty="0">
                <a:solidFill>
                  <a:schemeClr val="accent2"/>
                </a:solidFill>
              </a:rPr>
              <a:t> </a:t>
            </a:r>
            <a:r>
              <a:rPr lang="en-IN" sz="2800" dirty="0">
                <a:solidFill>
                  <a:schemeClr val="accent2"/>
                </a:solidFill>
              </a:rPr>
              <a:t>(170102019)</a:t>
            </a:r>
          </a:p>
        </p:txBody>
      </p:sp>
    </p:spTree>
    <p:extLst>
      <p:ext uri="{BB962C8B-B14F-4D97-AF65-F5344CB8AC3E}">
        <p14:creationId xmlns:p14="http://schemas.microsoft.com/office/powerpoint/2010/main" val="3308962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6CC9751-52FB-43F0-ABB1-E2E9C1A01A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25325" cy="626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971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60C2C8D-9E99-4D1E-A8EF-B11FA8FD60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341620" cy="40659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470C843-98A3-431C-96B0-5091DA810D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4562" y="0"/>
            <a:ext cx="5967437" cy="62960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D6F680D-FBFE-4762-B139-B72955D031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188" y="2432481"/>
            <a:ext cx="5491656" cy="38635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3386C1A-170C-4AAD-BF3F-F62CF6F8429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91" y="3638549"/>
            <a:ext cx="5676900" cy="2657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486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6092840-5B56-4EB8-B8C7-F92553B7B0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192001" cy="635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170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16F11A3-9C9B-4FA5-BE01-ED786C5C35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37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7297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AF5ECD-F86A-424F-9564-E2A11785D48A}"/>
              </a:ext>
            </a:extLst>
          </p:cNvPr>
          <p:cNvSpPr txBox="1"/>
          <p:nvPr/>
        </p:nvSpPr>
        <p:spPr>
          <a:xfrm>
            <a:off x="905522" y="381740"/>
            <a:ext cx="71820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solidFill>
                  <a:srgbClr val="00B050"/>
                </a:solidFill>
              </a:rPr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8F1D3A-3D36-4CA0-BAE9-39B10BEDAD52}"/>
              </a:ext>
            </a:extLst>
          </p:cNvPr>
          <p:cNvSpPr txBox="1"/>
          <p:nvPr/>
        </p:nvSpPr>
        <p:spPr>
          <a:xfrm>
            <a:off x="1757779" y="1278384"/>
            <a:ext cx="968553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Internal Complaint Management System is very useful for college to maintain the internal complaint records of the students, faculty, staff and others.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This system maintains the complaint details of the users and the complaint mailing system 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All the information of the complaints are saved in the Database.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Respective authorities may accept or reject the complaint applications requested by the users.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Thus this system maintains the excess amount of job done by college to maintain the complaint and thus ,saves the paper.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One of most important thing is that we have learnt that, how to do proper work in  group within less time.</a:t>
            </a:r>
          </a:p>
        </p:txBody>
      </p:sp>
    </p:spTree>
    <p:extLst>
      <p:ext uri="{BB962C8B-B14F-4D97-AF65-F5344CB8AC3E}">
        <p14:creationId xmlns:p14="http://schemas.microsoft.com/office/powerpoint/2010/main" val="2126881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6D16D1E-4205-49F5-BD2A-DA769947C1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2FD100-C039-4E03-B5E4-2EDFA7290A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4193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418FCD2-8448-4A81-8EB4-72250F782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83D3D43-0FBF-4A3D-AE47-7A73F1F4157D}"/>
              </a:ext>
            </a:extLst>
          </p:cNvPr>
          <p:cNvSpPr txBox="1"/>
          <p:nvPr/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spc="-50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Future Aspects</a:t>
            </a:r>
          </a:p>
        </p:txBody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A527BAD0-7BF8-40A4-A8B5-CCE0DAE6CF9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62678877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90205832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591E16C-80E3-467E-BB61-B1EDCB7C99C9}"/>
              </a:ext>
            </a:extLst>
          </p:cNvPr>
          <p:cNvSpPr/>
          <p:nvPr/>
        </p:nvSpPr>
        <p:spPr>
          <a:xfrm>
            <a:off x="3021680" y="2201662"/>
            <a:ext cx="6308437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695725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717AF86-17B4-4DB5-93D6-0CA358F6A702}"/>
              </a:ext>
            </a:extLst>
          </p:cNvPr>
          <p:cNvSpPr txBox="1"/>
          <p:nvPr/>
        </p:nvSpPr>
        <p:spPr>
          <a:xfrm>
            <a:off x="1012055" y="230818"/>
            <a:ext cx="74483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solidFill>
                  <a:srgbClr val="00B050"/>
                </a:solidFill>
              </a:rPr>
              <a:t>Project Introduction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42C857-0EF2-452C-A92A-21ED0AA20C5D}"/>
              </a:ext>
            </a:extLst>
          </p:cNvPr>
          <p:cNvSpPr txBox="1"/>
          <p:nvPr/>
        </p:nvSpPr>
        <p:spPr>
          <a:xfrm>
            <a:off x="1012054" y="1109709"/>
            <a:ext cx="1083075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Internal Complaint Management System(ICMS) provides services for arrived complaint of Student, Faculty, Staff and Others to Student Affairs and Faculty Affairs.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ICMS allows user to register complaints i.e. ragging, sexual assault, faculty related and others.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It has login page to sign in where user enters username and password to register a complaint.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New user sign up to register a complaint. This project contains sign-up form that is to be filled by the users.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Project also provides complaint number with details. 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All the complaints arrived from users are distributed to the different departments according to the complaint category.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Users can know the currently processing status of their complaints.</a:t>
            </a:r>
            <a:endParaRPr lang="en-IN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0557764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3D414EF-09CB-4488-9284-2CBC367494A3}"/>
              </a:ext>
            </a:extLst>
          </p:cNvPr>
          <p:cNvSpPr txBox="1"/>
          <p:nvPr/>
        </p:nvSpPr>
        <p:spPr>
          <a:xfrm>
            <a:off x="949911" y="514905"/>
            <a:ext cx="74483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solidFill>
                  <a:srgbClr val="00B050"/>
                </a:solidFill>
              </a:rPr>
              <a:t>WHY 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3A1508-0FA5-4B8A-8D64-0A175DAA8C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8942" y="624417"/>
            <a:ext cx="550415" cy="55041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4F6E8A7-A359-4C23-8512-7BA0573353C6}"/>
              </a:ext>
            </a:extLst>
          </p:cNvPr>
          <p:cNvSpPr txBox="1"/>
          <p:nvPr/>
        </p:nvSpPr>
        <p:spPr>
          <a:xfrm>
            <a:off x="2032987" y="2988834"/>
            <a:ext cx="96944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People must goes to College Administration for their complaints.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All the arrived complaints are submit to respective Boards(Student Affairs Board/Faculty Affairs Board).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Boards member solve the complaint and note the complaint status on paper(registers) manually.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B1EC37-D61D-4D03-A415-3C3CBE9FC827}"/>
              </a:ext>
            </a:extLst>
          </p:cNvPr>
          <p:cNvSpPr txBox="1"/>
          <p:nvPr/>
        </p:nvSpPr>
        <p:spPr>
          <a:xfrm>
            <a:off x="1766656" y="1597981"/>
            <a:ext cx="588589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accent2"/>
                </a:solidFill>
              </a:rPr>
              <a:t>About Existing Internal Complaint Management System</a:t>
            </a:r>
          </a:p>
        </p:txBody>
      </p:sp>
    </p:spTree>
    <p:extLst>
      <p:ext uri="{BB962C8B-B14F-4D97-AF65-F5344CB8AC3E}">
        <p14:creationId xmlns:p14="http://schemas.microsoft.com/office/powerpoint/2010/main" val="324682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4913674-77C4-463F-B933-C151A410E438}"/>
              </a:ext>
            </a:extLst>
          </p:cNvPr>
          <p:cNvSpPr/>
          <p:nvPr/>
        </p:nvSpPr>
        <p:spPr>
          <a:xfrm>
            <a:off x="1002160" y="367848"/>
            <a:ext cx="609553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4400" b="1" dirty="0">
                <a:solidFill>
                  <a:srgbClr val="00B050"/>
                </a:solidFill>
              </a:rPr>
              <a:t>WHY ?         </a:t>
            </a:r>
            <a:r>
              <a:rPr lang="en-IN" sz="4400" b="1" dirty="0" err="1">
                <a:solidFill>
                  <a:srgbClr val="00B050"/>
                </a:solidFill>
              </a:rPr>
              <a:t>Contd</a:t>
            </a:r>
            <a:r>
              <a:rPr lang="en-IN" sz="4400" b="1" dirty="0">
                <a:solidFill>
                  <a:srgbClr val="00B050"/>
                </a:solidFill>
              </a:rPr>
              <a:t>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312650-3E87-4A84-B64A-577CF9584F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1076" y="514968"/>
            <a:ext cx="493081" cy="49308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630F4CB-3F4C-440B-BC92-17A0A8A6B664}"/>
              </a:ext>
            </a:extLst>
          </p:cNvPr>
          <p:cNvSpPr/>
          <p:nvPr/>
        </p:nvSpPr>
        <p:spPr>
          <a:xfrm>
            <a:off x="1766656" y="1373965"/>
            <a:ext cx="665825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b="1" dirty="0">
                <a:solidFill>
                  <a:schemeClr val="accent2"/>
                </a:solidFill>
              </a:rPr>
              <a:t>Limitations of Existing Internal Complaint Management System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39D12A-A7D8-4D8C-B2F2-EAF7B4D0D5ED}"/>
              </a:ext>
            </a:extLst>
          </p:cNvPr>
          <p:cNvSpPr txBox="1"/>
          <p:nvPr/>
        </p:nvSpPr>
        <p:spPr>
          <a:xfrm>
            <a:off x="2725445" y="2689934"/>
            <a:ext cx="874450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No proper management of information.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Redundancy in data(same complaint may be solved </a:t>
            </a:r>
            <a:r>
              <a:rPr lang="en-IN" sz="2400">
                <a:solidFill>
                  <a:schemeClr val="tx1">
                    <a:lumMod val="95000"/>
                    <a:lumOff val="5000"/>
                  </a:schemeClr>
                </a:solidFill>
              </a:rPr>
              <a:t>several times).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Possibility of Loss  of Complaint records.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Time consulting problem.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Lots of paper work.</a:t>
            </a:r>
          </a:p>
        </p:txBody>
      </p:sp>
    </p:spTree>
    <p:extLst>
      <p:ext uri="{BB962C8B-B14F-4D97-AF65-F5344CB8AC3E}">
        <p14:creationId xmlns:p14="http://schemas.microsoft.com/office/powerpoint/2010/main" val="363666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7B1B7EF-36A8-40E1-9FB2-23AC45B259FE}"/>
              </a:ext>
            </a:extLst>
          </p:cNvPr>
          <p:cNvSpPr/>
          <p:nvPr/>
        </p:nvSpPr>
        <p:spPr>
          <a:xfrm>
            <a:off x="1175613" y="178861"/>
            <a:ext cx="589101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4400" b="1" dirty="0">
                <a:solidFill>
                  <a:srgbClr val="00B050"/>
                </a:solidFill>
              </a:rPr>
              <a:t>WHY Online ICMS 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F325A7-F614-486C-AB0D-4BE4E4E4EF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7421" y="3099153"/>
            <a:ext cx="1734845" cy="177283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CCDD75B-D4D2-4CB7-B0D8-F524F8127D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262" y="1911704"/>
            <a:ext cx="2176239" cy="169263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703CF7A-A94C-48C3-BE51-C2C311B891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4832" y="4235439"/>
            <a:ext cx="1855895" cy="158001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5401BB6-FB0A-4AFA-AF84-2EA63F54E2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247" y="4229884"/>
            <a:ext cx="2038595" cy="158557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8BEED8A-9254-4AED-ABBB-785F774353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9275" y="1911703"/>
            <a:ext cx="1891452" cy="142876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9855C75-95AE-43CA-AA02-C1066675521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9083" y="1240083"/>
            <a:ext cx="4306794" cy="991878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D8D9355-05BD-492C-A469-5EBD24745517}"/>
              </a:ext>
            </a:extLst>
          </p:cNvPr>
          <p:cNvCxnSpPr>
            <a:stCxn id="5" idx="0"/>
          </p:cNvCxnSpPr>
          <p:nvPr/>
        </p:nvCxnSpPr>
        <p:spPr>
          <a:xfrm flipH="1" flipV="1">
            <a:off x="6424843" y="2299317"/>
            <a:ext cx="1" cy="79983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C888939-6D88-41C8-9119-E7E982E9CD6B}"/>
              </a:ext>
            </a:extLst>
          </p:cNvPr>
          <p:cNvCxnSpPr/>
          <p:nvPr/>
        </p:nvCxnSpPr>
        <p:spPr>
          <a:xfrm flipV="1">
            <a:off x="7072173" y="2699235"/>
            <a:ext cx="2175030" cy="73706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0685DF9-7FBC-4C58-B116-F27C3F2CAA43}"/>
              </a:ext>
            </a:extLst>
          </p:cNvPr>
          <p:cNvCxnSpPr/>
          <p:nvPr/>
        </p:nvCxnSpPr>
        <p:spPr>
          <a:xfrm flipH="1" flipV="1">
            <a:off x="3730501" y="2974019"/>
            <a:ext cx="1826920" cy="45498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4BF80D6-5D8F-4AB7-B1C9-FD72CFD1F0FC}"/>
              </a:ext>
            </a:extLst>
          </p:cNvPr>
          <p:cNvCxnSpPr/>
          <p:nvPr/>
        </p:nvCxnSpPr>
        <p:spPr>
          <a:xfrm flipH="1">
            <a:off x="3826276" y="4229884"/>
            <a:ext cx="2060189" cy="79278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2D753B9-EE61-4031-AF72-E68C5A5F3870}"/>
              </a:ext>
            </a:extLst>
          </p:cNvPr>
          <p:cNvCxnSpPr/>
          <p:nvPr/>
        </p:nvCxnSpPr>
        <p:spPr>
          <a:xfrm>
            <a:off x="7236866" y="4296192"/>
            <a:ext cx="2102443" cy="86173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D46CEE3-6E6A-4C28-88FD-4773DB8D3AC0}"/>
              </a:ext>
            </a:extLst>
          </p:cNvPr>
          <p:cNvSpPr txBox="1"/>
          <p:nvPr/>
        </p:nvSpPr>
        <p:spPr>
          <a:xfrm>
            <a:off x="9435229" y="1542371"/>
            <a:ext cx="1891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rgbClr val="FF0000"/>
                </a:solidFill>
              </a:rPr>
              <a:t>Disabled-Go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486F9B2-BF7C-4037-A580-A50CFBEC0C3D}"/>
              </a:ext>
            </a:extLst>
          </p:cNvPr>
          <p:cNvSpPr txBox="1"/>
          <p:nvPr/>
        </p:nvSpPr>
        <p:spPr>
          <a:xfrm>
            <a:off x="5637321" y="855458"/>
            <a:ext cx="2041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rgbClr val="FF0000"/>
                </a:solidFill>
              </a:rPr>
              <a:t>Speedy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838A70A-CD76-4F95-847D-0BB165DE4ACF}"/>
              </a:ext>
            </a:extLst>
          </p:cNvPr>
          <p:cNvSpPr txBox="1"/>
          <p:nvPr/>
        </p:nvSpPr>
        <p:spPr>
          <a:xfrm>
            <a:off x="1811045" y="1573852"/>
            <a:ext cx="1668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rgbClr val="FF0000"/>
                </a:solidFill>
              </a:rPr>
              <a:t>Open 24 Hrs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D8DBE7D-A22F-4C22-B3C2-F5EB6C14A742}"/>
              </a:ext>
            </a:extLst>
          </p:cNvPr>
          <p:cNvSpPr txBox="1"/>
          <p:nvPr/>
        </p:nvSpPr>
        <p:spPr>
          <a:xfrm>
            <a:off x="1689308" y="3662404"/>
            <a:ext cx="1951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rgbClr val="FF0000"/>
                </a:solidFill>
              </a:rPr>
              <a:t>Save Paper Save Tree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62466CF-605B-421C-91F7-F3712FB38ED4}"/>
              </a:ext>
            </a:extLst>
          </p:cNvPr>
          <p:cNvSpPr txBox="1"/>
          <p:nvPr/>
        </p:nvSpPr>
        <p:spPr>
          <a:xfrm>
            <a:off x="9614517" y="3800904"/>
            <a:ext cx="1544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rgbClr val="FF0000"/>
                </a:solidFill>
              </a:rPr>
              <a:t>Human Errors</a:t>
            </a:r>
          </a:p>
        </p:txBody>
      </p:sp>
    </p:spTree>
    <p:extLst>
      <p:ext uri="{BB962C8B-B14F-4D97-AF65-F5344CB8AC3E}">
        <p14:creationId xmlns:p14="http://schemas.microsoft.com/office/powerpoint/2010/main" val="3153116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9477A70-B585-474D-99A5-C0EC53B40758}"/>
              </a:ext>
            </a:extLst>
          </p:cNvPr>
          <p:cNvSpPr txBox="1"/>
          <p:nvPr/>
        </p:nvSpPr>
        <p:spPr>
          <a:xfrm>
            <a:off x="949911" y="514905"/>
            <a:ext cx="74483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solidFill>
                  <a:srgbClr val="00B050"/>
                </a:solidFill>
              </a:rPr>
              <a:t>Features of Proposed System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F0DE1C-2CE0-40F4-A11C-E0628E7AD984}"/>
              </a:ext>
            </a:extLst>
          </p:cNvPr>
          <p:cNvSpPr txBox="1"/>
          <p:nvPr/>
        </p:nvSpPr>
        <p:spPr>
          <a:xfrm>
            <a:off x="1342007" y="1703686"/>
            <a:ext cx="1017233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buFont typeface="Wingdings" panose="05000000000000000000" pitchFamily="2" charset="2"/>
              <a:buChar char="Ø"/>
            </a:pPr>
            <a:r>
              <a:rPr lang="en-US" sz="2400" dirty="0"/>
              <a:t>The proposed system automates the existing system. It decreases the paper work and easier record maintenance by having a Online Database for complaint managements.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dirty="0"/>
              <a:t>The Internal Complaint Management System reduces the over work and time duration. It provide an easy, maintained and systematic environment for the higher authority (Student/Faculty Affairs Board) for the approval of complaints 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dirty="0"/>
              <a:t>Account Security by the OTP  Verification  during Sign Up and Password Recovery.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dirty="0"/>
              <a:t>Mailing System for the Users and Higher Authority for the Notifications.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dirty="0"/>
              <a:t>Users and Higher Authority can download PDF of respective complaint with all required details.</a:t>
            </a:r>
          </a:p>
        </p:txBody>
      </p:sp>
    </p:spTree>
    <p:extLst>
      <p:ext uri="{BB962C8B-B14F-4D97-AF65-F5344CB8AC3E}">
        <p14:creationId xmlns:p14="http://schemas.microsoft.com/office/powerpoint/2010/main" val="626038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02F8AF-8C2B-4496-B2DA-6C5E11A08D97}"/>
              </a:ext>
            </a:extLst>
          </p:cNvPr>
          <p:cNvSpPr txBox="1"/>
          <p:nvPr/>
        </p:nvSpPr>
        <p:spPr>
          <a:xfrm>
            <a:off x="1003177" y="532660"/>
            <a:ext cx="51579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solidFill>
                  <a:srgbClr val="00B050"/>
                </a:solidFill>
              </a:rPr>
              <a:t>Tools: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EB0C10-BAD7-4DF8-93BD-0D072BF0811F}"/>
              </a:ext>
            </a:extLst>
          </p:cNvPr>
          <p:cNvSpPr txBox="1"/>
          <p:nvPr/>
        </p:nvSpPr>
        <p:spPr>
          <a:xfrm>
            <a:off x="1615736" y="1518078"/>
            <a:ext cx="956125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PHP(Hypertext Pre-processor)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PHP is widely-used open source general purpose scripting language that is especially suited for web development and can be embedded into HTML.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PHP scripts are executed on the server.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PHP files are returned to the browser as plain HTML.</a:t>
            </a:r>
          </a:p>
          <a:p>
            <a:r>
              <a:rPr lang="en-IN" sz="2000" dirty="0"/>
              <a:t>PHP INTERPRETER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PHP Interpreter processes the page, communicating with file systems, databases and Email servers as necessary and then delivers a web page to the web server to return to the browser.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PHP Interpreter extract  code within enclosing and closing tags. </a:t>
            </a:r>
          </a:p>
          <a:p>
            <a:r>
              <a:rPr lang="en-IN" sz="2000" dirty="0"/>
              <a:t>MySQL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MySQL is a database server.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MySQL is ideal for both small and large applications.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MySQL is free to download and use.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15253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4493C27-2D00-429C-984B-2BCE639A70E7}"/>
              </a:ext>
            </a:extLst>
          </p:cNvPr>
          <p:cNvSpPr txBox="1"/>
          <p:nvPr/>
        </p:nvSpPr>
        <p:spPr>
          <a:xfrm>
            <a:off x="1083076" y="532660"/>
            <a:ext cx="44122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>
                <a:solidFill>
                  <a:srgbClr val="00B050"/>
                </a:solidFill>
              </a:rPr>
              <a:t>Tools Contd..</a:t>
            </a:r>
            <a:endParaRPr lang="en-IN" sz="4400" b="1" dirty="0">
              <a:solidFill>
                <a:srgbClr val="00B05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9F3513-9A35-49B0-BEB7-75A27B6D2857}"/>
              </a:ext>
            </a:extLst>
          </p:cNvPr>
          <p:cNvSpPr txBox="1"/>
          <p:nvPr/>
        </p:nvSpPr>
        <p:spPr>
          <a:xfrm>
            <a:off x="1926454" y="1580225"/>
            <a:ext cx="8522563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 computer or device on a network that manages network resources. There are many types of servers. For Example: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Database Server: </a:t>
            </a:r>
            <a:r>
              <a:rPr lang="en-IN" dirty="0"/>
              <a:t>A computer system that processes database queries.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File Server: </a:t>
            </a:r>
            <a:r>
              <a:rPr lang="en-IN" dirty="0"/>
              <a:t>A computer and storage device dedicated to storing files. Any user on the network can store files on the server.</a:t>
            </a:r>
          </a:p>
          <a:p>
            <a:r>
              <a:rPr lang="en-IN" sz="2000" dirty="0"/>
              <a:t>BROWSER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 web browser is a software application for retrieving, presenting and traversing information resources on the World Wide Web.</a:t>
            </a:r>
          </a:p>
        </p:txBody>
      </p:sp>
    </p:spTree>
    <p:extLst>
      <p:ext uri="{BB962C8B-B14F-4D97-AF65-F5344CB8AC3E}">
        <p14:creationId xmlns:p14="http://schemas.microsoft.com/office/powerpoint/2010/main" val="21559727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302</TotalTime>
  <Words>753</Words>
  <Application>Microsoft Office PowerPoint</Application>
  <PresentationFormat>Widescreen</PresentationFormat>
  <Paragraphs>77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Wingdings</vt:lpstr>
      <vt:lpstr>Retrospect</vt:lpstr>
      <vt:lpstr>  INDIAN INSTITUTE OF INFORMATION TECHNOLOGY BHAGALPUR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INDIAN INSTITUTE OF INFORMATION TECHNOLOGY BHAGALPUR</dc:title>
  <dc:creator>ABHISHEK KUMAR</dc:creator>
  <cp:lastModifiedBy>ABHISHEK KUMAR</cp:lastModifiedBy>
  <cp:revision>62</cp:revision>
  <dcterms:created xsi:type="dcterms:W3CDTF">2019-11-13T06:13:36Z</dcterms:created>
  <dcterms:modified xsi:type="dcterms:W3CDTF">2019-11-16T08:36:52Z</dcterms:modified>
</cp:coreProperties>
</file>