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84" r:id="rId10"/>
    <p:sldId id="285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2" r:id="rId20"/>
    <p:sldId id="273" r:id="rId21"/>
    <p:sldId id="288" r:id="rId22"/>
    <p:sldId id="274" r:id="rId23"/>
    <p:sldId id="280" r:id="rId24"/>
    <p:sldId id="276" r:id="rId25"/>
    <p:sldId id="277" r:id="rId26"/>
    <p:sldId id="279" r:id="rId27"/>
    <p:sldId id="278" r:id="rId28"/>
    <p:sldId id="281" r:id="rId29"/>
    <p:sldId id="290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PU KUMAR" initials="DK" lastIdx="1" clrIdx="0">
    <p:extLst>
      <p:ext uri="{19B8F6BF-5375-455C-9EA6-DF929625EA0E}">
        <p15:presenceInfo xmlns:p15="http://schemas.microsoft.com/office/powerpoint/2012/main" userId="3ee6e30126df44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F35-2A35-4F96-AC34-B518E672F33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2DB2-60B3-431E-AFC3-7F03E3AF9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50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F35-2A35-4F96-AC34-B518E672F33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2DB2-60B3-431E-AFC3-7F03E3AF9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30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F35-2A35-4F96-AC34-B518E672F33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2DB2-60B3-431E-AFC3-7F03E3AF958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010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F35-2A35-4F96-AC34-B518E672F33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2DB2-60B3-431E-AFC3-7F03E3AF9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407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F35-2A35-4F96-AC34-B518E672F33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2DB2-60B3-431E-AFC3-7F03E3AF958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389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F35-2A35-4F96-AC34-B518E672F33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2DB2-60B3-431E-AFC3-7F03E3AF9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586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F35-2A35-4F96-AC34-B518E672F33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2DB2-60B3-431E-AFC3-7F03E3AF9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03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F35-2A35-4F96-AC34-B518E672F33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2DB2-60B3-431E-AFC3-7F03E3AF9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05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F35-2A35-4F96-AC34-B518E672F33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2DB2-60B3-431E-AFC3-7F03E3AF9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8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F35-2A35-4F96-AC34-B518E672F33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2DB2-60B3-431E-AFC3-7F03E3AF9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9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F35-2A35-4F96-AC34-B518E672F33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2DB2-60B3-431E-AFC3-7F03E3AF9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37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F35-2A35-4F96-AC34-B518E672F33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2DB2-60B3-431E-AFC3-7F03E3AF9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34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F35-2A35-4F96-AC34-B518E672F33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2DB2-60B3-431E-AFC3-7F03E3AF9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59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F35-2A35-4F96-AC34-B518E672F33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2DB2-60B3-431E-AFC3-7F03E3AF9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3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F35-2A35-4F96-AC34-B518E672F33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2DB2-60B3-431E-AFC3-7F03E3AF9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89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F35-2A35-4F96-AC34-B518E672F33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2DB2-60B3-431E-AFC3-7F03E3AF9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33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41F35-2A35-4F96-AC34-B518E672F33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832DB2-60B3-431E-AFC3-7F03E3AF9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45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C089-977D-45AE-BD18-0F27BF3C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BD16E-F2BD-4FD3-BD74-600B9D30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338470"/>
            <a:ext cx="9024731" cy="5380382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B0F0"/>
                </a:solidFill>
              </a:rPr>
              <a:t>Why Online </a:t>
            </a:r>
            <a:r>
              <a:rPr lang="en-US" sz="1600" b="1" dirty="0" err="1">
                <a:solidFill>
                  <a:srgbClr val="00B0F0"/>
                </a:solidFill>
              </a:rPr>
              <a:t>Examinatoin</a:t>
            </a:r>
            <a:r>
              <a:rPr lang="en-US" sz="1600" b="1" dirty="0">
                <a:solidFill>
                  <a:srgbClr val="00B0F0"/>
                </a:solidFill>
              </a:rPr>
              <a:t> ?												3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B0F0"/>
                </a:solidFill>
              </a:rPr>
              <a:t>Objectives															4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B0F0"/>
                </a:solidFill>
              </a:rPr>
              <a:t>Existing System														5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B0F0"/>
                </a:solidFill>
              </a:rPr>
              <a:t>Proposed System													6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solidFill>
                  <a:srgbClr val="00B0F0"/>
                </a:solidFill>
              </a:rPr>
              <a:t>Use Case Diagram													8</a:t>
            </a:r>
          </a:p>
          <a:p>
            <a:pPr>
              <a:buFont typeface="+mj-lt"/>
              <a:buAutoNum type="arabicPeriod"/>
            </a:pPr>
            <a:r>
              <a:rPr lang="en-IN" sz="1600" b="1" dirty="0" err="1">
                <a:solidFill>
                  <a:srgbClr val="00B0F0"/>
                </a:solidFill>
              </a:rPr>
              <a:t>Collobaration</a:t>
            </a:r>
            <a:r>
              <a:rPr lang="en-IN" sz="1600" b="1" dirty="0">
                <a:solidFill>
                  <a:srgbClr val="00B0F0"/>
                </a:solidFill>
              </a:rPr>
              <a:t> Diagram												9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solidFill>
                  <a:srgbClr val="00B0F0"/>
                </a:solidFill>
              </a:rPr>
              <a:t>Class Diagram														10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solidFill>
                  <a:srgbClr val="00B0F0"/>
                </a:solidFill>
              </a:rPr>
              <a:t>State Diagram														11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B0F0"/>
                </a:solidFill>
              </a:rPr>
              <a:t>Software Requirements												12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B0F0"/>
                </a:solidFill>
              </a:rPr>
              <a:t>Hardware Requirement												13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B0F0"/>
                </a:solidFill>
              </a:rPr>
              <a:t>Student Aspects                                    									14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B0F0"/>
                </a:solidFill>
              </a:rPr>
              <a:t>Administrator Aspects												15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B0F0"/>
                </a:solidFill>
              </a:rPr>
              <a:t>Scope																16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B0F0"/>
                </a:solidFill>
              </a:rPr>
              <a:t>Advantages Of OES													17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B0F0"/>
                </a:solidFill>
              </a:rPr>
              <a:t>Conclusions														18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B0F0"/>
                </a:solidFill>
              </a:rPr>
              <a:t>Some Attachments													19</a:t>
            </a:r>
          </a:p>
          <a:p>
            <a:pPr>
              <a:buFont typeface="+mj-lt"/>
              <a:buAutoNum type="arabicPeriod"/>
            </a:pPr>
            <a:endParaRPr lang="en-US" sz="1600" b="1" dirty="0">
              <a:solidFill>
                <a:srgbClr val="00B0F0"/>
              </a:solidFill>
            </a:endParaRPr>
          </a:p>
          <a:p>
            <a:pPr>
              <a:buFont typeface="+mj-lt"/>
              <a:buAutoNum type="arabicPeriod"/>
            </a:pPr>
            <a:endParaRPr lang="en-US" sz="1600" b="1" dirty="0">
              <a:solidFill>
                <a:srgbClr val="00B0F0"/>
              </a:solidFill>
            </a:endParaRPr>
          </a:p>
          <a:p>
            <a:pPr>
              <a:buFont typeface="+mj-lt"/>
              <a:buAutoNum type="arabicPeriod"/>
            </a:pPr>
            <a:endParaRPr lang="en-IN" sz="1600" b="1" dirty="0">
              <a:solidFill>
                <a:srgbClr val="00B0F0"/>
              </a:solidFill>
            </a:endParaRPr>
          </a:p>
          <a:p>
            <a:pPr>
              <a:buFont typeface="+mj-lt"/>
              <a:buAutoNum type="arabicPeriod"/>
            </a:pPr>
            <a:endParaRPr lang="en-IN" sz="1600" b="1" dirty="0">
              <a:solidFill>
                <a:srgbClr val="00B0F0"/>
              </a:solidFill>
            </a:endParaRPr>
          </a:p>
          <a:p>
            <a:pPr>
              <a:buFont typeface="+mj-lt"/>
              <a:buAutoNum type="arabicPeriod"/>
            </a:pPr>
            <a:endParaRPr lang="en-IN" sz="1600" b="1" dirty="0">
              <a:solidFill>
                <a:srgbClr val="00B0F0"/>
              </a:solidFill>
            </a:endParaRPr>
          </a:p>
          <a:p>
            <a:pPr>
              <a:buFont typeface="+mj-lt"/>
              <a:buAutoNum type="arabicPeriod"/>
            </a:pPr>
            <a:endParaRPr lang="en-US" sz="1600" b="1" dirty="0">
              <a:solidFill>
                <a:srgbClr val="00B0F0"/>
              </a:solidFill>
            </a:endParaRPr>
          </a:p>
          <a:p>
            <a:pPr>
              <a:buFont typeface="+mj-lt"/>
              <a:buAutoNum type="arabicPeriod"/>
            </a:pPr>
            <a:endParaRPr lang="en-US" sz="1600" b="1" dirty="0">
              <a:solidFill>
                <a:srgbClr val="00B0F0"/>
              </a:solidFill>
            </a:endParaRPr>
          </a:p>
          <a:p>
            <a:pPr>
              <a:buFont typeface="+mj-lt"/>
              <a:buAutoNum type="arabicPeriod"/>
            </a:pP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44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BBCA15E-0605-4964-AD82-DD54B647C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565" y="0"/>
            <a:ext cx="4885289" cy="577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590AFD-7CA3-4B41-9E33-469BC434B0C6}"/>
              </a:ext>
            </a:extLst>
          </p:cNvPr>
          <p:cNvSpPr/>
          <p:nvPr/>
        </p:nvSpPr>
        <p:spPr>
          <a:xfrm>
            <a:off x="4432210" y="6106803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Fig State Chart Diagram </a:t>
            </a:r>
          </a:p>
        </p:txBody>
      </p:sp>
    </p:spTree>
    <p:extLst>
      <p:ext uri="{BB962C8B-B14F-4D97-AF65-F5344CB8AC3E}">
        <p14:creationId xmlns:p14="http://schemas.microsoft.com/office/powerpoint/2010/main" val="218131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5B74-0989-4299-8FF6-948372B7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Software Requirements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654F8-22BB-48C7-8723-8DA428A91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/>
            <a:r>
              <a:rPr lang="en-IN" b="1" dirty="0">
                <a:solidFill>
                  <a:srgbClr val="00B0F0"/>
                </a:solidFill>
              </a:rPr>
              <a:t>Operating system</a:t>
            </a:r>
          </a:p>
          <a:p>
            <a:pPr marL="0" indent="0">
              <a:buNone/>
            </a:pPr>
            <a:r>
              <a:rPr lang="en-IN" dirty="0"/>
              <a:t>     Windows  XP and others </a:t>
            </a:r>
          </a:p>
          <a:p>
            <a:pPr lvl="0" fontAlgn="base"/>
            <a:r>
              <a:rPr lang="en-IN" b="1" dirty="0">
                <a:solidFill>
                  <a:srgbClr val="00B0F0"/>
                </a:solidFill>
              </a:rPr>
              <a:t>Browser</a:t>
            </a:r>
          </a:p>
          <a:p>
            <a:pPr marL="0" indent="0">
              <a:buNone/>
            </a:pPr>
            <a:r>
              <a:rPr lang="en-IN" dirty="0"/>
              <a:t>     Internet Explorer and others</a:t>
            </a:r>
          </a:p>
          <a:p>
            <a:pPr lvl="0"/>
            <a:r>
              <a:rPr lang="en-US" b="1" dirty="0">
                <a:solidFill>
                  <a:srgbClr val="00B0F0"/>
                </a:solidFill>
              </a:rPr>
              <a:t>Front-End   </a:t>
            </a:r>
            <a:r>
              <a:rPr lang="en-US" b="1" dirty="0"/>
              <a:t>                       </a:t>
            </a:r>
          </a:p>
          <a:p>
            <a:pPr marL="0" lvl="0" indent="0">
              <a:buNone/>
            </a:pPr>
            <a:r>
              <a:rPr lang="en-US" b="1" dirty="0"/>
              <a:t>     HTML,CSS,JAVASCRIPT</a:t>
            </a:r>
            <a:r>
              <a:rPr lang="en-US" dirty="0"/>
              <a:t> </a:t>
            </a:r>
            <a:endParaRPr lang="en-IN" dirty="0"/>
          </a:p>
          <a:p>
            <a:pPr lvl="0"/>
            <a:r>
              <a:rPr lang="en-US" b="1" dirty="0">
                <a:solidFill>
                  <a:srgbClr val="00B0F0"/>
                </a:solidFill>
              </a:rPr>
              <a:t>Back-End:   </a:t>
            </a:r>
          </a:p>
          <a:p>
            <a:pPr marL="0" lvl="0" indent="0">
              <a:buNone/>
            </a:pPr>
            <a:r>
              <a:rPr lang="en-US" dirty="0"/>
              <a:t>     MySQL</a:t>
            </a:r>
            <a:r>
              <a:rPr lang="en-US" b="1" dirty="0"/>
              <a:t> </a:t>
            </a:r>
            <a:endParaRPr lang="en-IN" dirty="0"/>
          </a:p>
          <a:p>
            <a:pPr lvl="0"/>
            <a:r>
              <a:rPr lang="en-US" b="1" dirty="0">
                <a:solidFill>
                  <a:srgbClr val="00B0F0"/>
                </a:solidFill>
              </a:rPr>
              <a:t>Web Server:  </a:t>
            </a:r>
          </a:p>
          <a:p>
            <a:pPr marL="0" lvl="0" indent="0">
              <a:buNone/>
            </a:pPr>
            <a:r>
              <a:rPr lang="en-US" b="1" dirty="0"/>
              <a:t>     </a:t>
            </a:r>
            <a:r>
              <a:rPr lang="en-US" dirty="0"/>
              <a:t>Apache SERVER.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54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CBD3-AE9C-4128-BDEF-BE17FC08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Hardware Requirement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E3BF-B3F2-4DCE-AC4F-594066917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900" dirty="0"/>
              <a:t>Pentium-IV(Processor). </a:t>
            </a:r>
            <a:endParaRPr lang="en-IN" sz="1900" dirty="0"/>
          </a:p>
          <a:p>
            <a:pPr lvl="0"/>
            <a:r>
              <a:rPr lang="en-US" sz="1900" dirty="0"/>
              <a:t>256 MB Ram</a:t>
            </a:r>
            <a:endParaRPr lang="en-IN" sz="1900" dirty="0"/>
          </a:p>
          <a:p>
            <a:pPr lvl="0"/>
            <a:r>
              <a:rPr lang="en-US" sz="1900" dirty="0"/>
              <a:t>512 KB Cache Memory</a:t>
            </a:r>
            <a:endParaRPr lang="en-IN" sz="1900" dirty="0"/>
          </a:p>
          <a:p>
            <a:pPr lvl="0"/>
            <a:r>
              <a:rPr lang="en-US" sz="1900" dirty="0"/>
              <a:t>Hard disk 10 GB </a:t>
            </a:r>
            <a:endParaRPr lang="en-IN" sz="19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4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E539-2469-4896-A60E-7F872FEB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066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Student Aspects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2F97-1192-430F-8EDA-42B434A50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2539"/>
            <a:ext cx="8596668" cy="4278823"/>
          </a:xfrm>
        </p:spPr>
        <p:txBody>
          <a:bodyPr/>
          <a:lstStyle/>
          <a:p>
            <a:pPr lvl="0" fontAlgn="base"/>
            <a:r>
              <a:rPr lang="en-IN" sz="1900" dirty="0"/>
              <a:t>Requesting registration.</a:t>
            </a:r>
          </a:p>
          <a:p>
            <a:pPr lvl="0" fontAlgn="base"/>
            <a:r>
              <a:rPr lang="en-IN" sz="1900" dirty="0"/>
              <a:t>Logging into the system.</a:t>
            </a:r>
          </a:p>
          <a:p>
            <a:pPr lvl="0" fontAlgn="base"/>
            <a:r>
              <a:rPr lang="en-IN" sz="1900" dirty="0"/>
              <a:t>Selecting the test.</a:t>
            </a:r>
          </a:p>
          <a:p>
            <a:pPr lvl="0" fontAlgn="base"/>
            <a:r>
              <a:rPr lang="en-IN" sz="1900" dirty="0"/>
              <a:t>Appearing for the examination.</a:t>
            </a:r>
          </a:p>
          <a:p>
            <a:pPr lvl="0" fontAlgn="base"/>
            <a:r>
              <a:rPr lang="en-IN" sz="1900" dirty="0"/>
              <a:t>Printing the result at the end of the examination.</a:t>
            </a:r>
          </a:p>
          <a:p>
            <a:pPr lvl="0" fontAlgn="base"/>
            <a:r>
              <a:rPr lang="en-IN" sz="1900" dirty="0"/>
              <a:t>Check previous results.</a:t>
            </a:r>
          </a:p>
          <a:p>
            <a:pPr lvl="0" fontAlgn="base"/>
            <a:r>
              <a:rPr lang="en-IN" sz="1900" dirty="0"/>
              <a:t>Overall Performance</a:t>
            </a:r>
          </a:p>
          <a:p>
            <a:pPr fontAlgn="base"/>
            <a:r>
              <a:rPr lang="en-IN" sz="1900" dirty="0"/>
              <a:t>Reviewing the given responses.(or feedback)</a:t>
            </a:r>
          </a:p>
          <a:p>
            <a:pPr lvl="0" fontAlgn="base"/>
            <a:endParaRPr lang="en-IN" dirty="0"/>
          </a:p>
          <a:p>
            <a:pPr lvl="0" fontAlgn="base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11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F28E-8BFF-4D39-B4D1-E29F6D3E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Administrator Aspects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CF06-E77E-4AB3-B26A-1AAF6B0D9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91478"/>
            <a:ext cx="8042597" cy="5340627"/>
          </a:xfrm>
        </p:spPr>
        <p:txBody>
          <a:bodyPr>
            <a:normAutofit/>
          </a:bodyPr>
          <a:lstStyle/>
          <a:p>
            <a:pPr lvl="0" fontAlgn="base"/>
            <a:r>
              <a:rPr lang="en-IN" dirty="0"/>
              <a:t>Taking backup of the database.</a:t>
            </a:r>
          </a:p>
          <a:p>
            <a:pPr lvl="0" fontAlgn="base"/>
            <a:r>
              <a:rPr lang="en-IN" dirty="0"/>
              <a:t>Editing/Deleting/Creating the database.</a:t>
            </a:r>
          </a:p>
          <a:p>
            <a:pPr lvl="0" fontAlgn="base"/>
            <a:r>
              <a:rPr lang="en-IN" dirty="0"/>
              <a:t>Changing the password.</a:t>
            </a:r>
          </a:p>
          <a:p>
            <a:pPr lvl="0" fontAlgn="base"/>
            <a:r>
              <a:rPr lang="en-IN" dirty="0"/>
              <a:t>Logging into the system.</a:t>
            </a:r>
          </a:p>
          <a:p>
            <a:pPr lvl="0" fontAlgn="base"/>
            <a:r>
              <a:rPr lang="en-IN" dirty="0"/>
              <a:t>Accepting registrations of candidates.</a:t>
            </a:r>
          </a:p>
          <a:p>
            <a:pPr lvl="0" fontAlgn="base"/>
            <a:r>
              <a:rPr lang="en-IN" dirty="0"/>
              <a:t>Deleting the registrations of candidates</a:t>
            </a:r>
          </a:p>
          <a:p>
            <a:pPr lvl="0" fontAlgn="base"/>
            <a:r>
              <a:rPr lang="en-IN" dirty="0"/>
              <a:t>Creating a test.</a:t>
            </a:r>
          </a:p>
          <a:p>
            <a:pPr lvl="0" fontAlgn="base"/>
            <a:r>
              <a:rPr lang="en-IN" dirty="0"/>
              <a:t>Posting questions in the above test.</a:t>
            </a:r>
          </a:p>
          <a:p>
            <a:pPr lvl="0" fontAlgn="base"/>
            <a:r>
              <a:rPr lang="en-IN" dirty="0"/>
              <a:t>Posting multiple options to respective question.</a:t>
            </a:r>
          </a:p>
          <a:p>
            <a:pPr lvl="0" fontAlgn="base"/>
            <a:r>
              <a:rPr lang="en-IN" dirty="0"/>
              <a:t>Marking correct answer within the given options.</a:t>
            </a:r>
          </a:p>
          <a:p>
            <a:pPr lvl="0" fontAlgn="base"/>
            <a:r>
              <a:rPr lang="en-IN" dirty="0"/>
              <a:t>Time limit of the test if any.</a:t>
            </a:r>
          </a:p>
          <a:p>
            <a:pPr lvl="0" fontAlgn="base"/>
            <a:r>
              <a:rPr lang="en-IN" dirty="0"/>
              <a:t>Whether to randomize the questions.</a:t>
            </a:r>
          </a:p>
          <a:p>
            <a:pPr lvl="0" fontAlgn="base"/>
            <a:r>
              <a:rPr lang="en-IN" dirty="0"/>
              <a:t>Set negative marks for wrong responses.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60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C843-8DEF-4F4E-A64D-25C2AC27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Scope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4BCE9-94FB-474B-A35E-F73AFA384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739"/>
            <a:ext cx="8596668" cy="4583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Scope of this project is very broad in terms of other manually taking exams </a:t>
            </a:r>
            <a:r>
              <a:rPr lang="en-IN" dirty="0"/>
              <a:t>Few of them are:-</a:t>
            </a:r>
          </a:p>
          <a:p>
            <a:pPr lvl="0" fontAlgn="base"/>
            <a:r>
              <a:rPr lang="en-IN" dirty="0"/>
              <a:t>This can be used in educational institutions as well as in corporate  world.</a:t>
            </a:r>
          </a:p>
          <a:p>
            <a:pPr lvl="0" fontAlgn="base"/>
            <a:r>
              <a:rPr lang="en-IN" dirty="0"/>
              <a:t>Can be used anywhere any time as it is a web based application(user Location doesn’t matter).</a:t>
            </a:r>
          </a:p>
          <a:p>
            <a:pPr lvl="0" fontAlgn="base"/>
            <a:r>
              <a:rPr lang="en-IN" dirty="0"/>
              <a:t>No restriction that examiner has to be present when the candidate takes the test.</a:t>
            </a:r>
          </a:p>
          <a:p>
            <a:pPr lvl="0" fontAlgn="base"/>
            <a:r>
              <a:rPr lang="en-IN" dirty="0"/>
              <a:t>Design to facilitate Administrator and User</a:t>
            </a:r>
          </a:p>
          <a:p>
            <a:pPr lvl="0" fontAlgn="base"/>
            <a:r>
              <a:rPr lang="en-IN" dirty="0"/>
              <a:t>Online examination is designed for educational institutes like Schools ,colleges and private institutes to conduct logic tests of their students or employees on regular basis </a:t>
            </a:r>
          </a:p>
          <a:p>
            <a:pPr marL="0" indent="0">
              <a:buNone/>
            </a:pPr>
            <a:endParaRPr lang="en-IN" sz="1900" b="1" dirty="0"/>
          </a:p>
        </p:txBody>
      </p:sp>
    </p:spTree>
    <p:extLst>
      <p:ext uri="{BB962C8B-B14F-4D97-AF65-F5344CB8AC3E}">
        <p14:creationId xmlns:p14="http://schemas.microsoft.com/office/powerpoint/2010/main" val="2429896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5A3A-2BD9-4774-8597-603B02C0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Advantages Of OES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83E4-3113-42E9-BCF4-5EF96AA8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31235"/>
            <a:ext cx="8811223" cy="5035826"/>
          </a:xfrm>
        </p:spPr>
        <p:txBody>
          <a:bodyPr>
            <a:normAutofit/>
          </a:bodyPr>
          <a:lstStyle/>
          <a:p>
            <a:pPr lvl="0" fontAlgn="base"/>
            <a:r>
              <a:rPr lang="en-IN" sz="1900" dirty="0"/>
              <a:t>Physical presence at a given location is absolutely not necessary</a:t>
            </a:r>
          </a:p>
          <a:p>
            <a:pPr lvl="0" fontAlgn="base"/>
            <a:r>
              <a:rPr lang="en-IN" sz="1900" dirty="0"/>
              <a:t>No time is spent on evaluation</a:t>
            </a:r>
          </a:p>
          <a:p>
            <a:pPr lvl="0" fontAlgn="base"/>
            <a:r>
              <a:rPr lang="en-IN" sz="1900" dirty="0"/>
              <a:t>Results are available instantly</a:t>
            </a:r>
          </a:p>
          <a:p>
            <a:pPr lvl="0" fontAlgn="base"/>
            <a:r>
              <a:rPr lang="en-IN" sz="1900" dirty="0"/>
              <a:t>Can be easily accessed 24/7 over the open test period</a:t>
            </a:r>
          </a:p>
          <a:p>
            <a:pPr lvl="0" fontAlgn="base"/>
            <a:r>
              <a:rPr lang="en-IN" sz="1900" dirty="0"/>
              <a:t>Can be timed to allow Y minutes to answer X number of questions</a:t>
            </a:r>
          </a:p>
          <a:p>
            <a:pPr lvl="0" fontAlgn="base"/>
            <a:r>
              <a:rPr lang="en-IN" sz="1900" dirty="0"/>
              <a:t>Easy  Accessibility.</a:t>
            </a:r>
          </a:p>
          <a:p>
            <a:pPr lvl="0" fontAlgn="base"/>
            <a:r>
              <a:rPr lang="en-IN" sz="1900" dirty="0"/>
              <a:t>Available at a reduced cost.</a:t>
            </a:r>
          </a:p>
          <a:p>
            <a:pPr lvl="0" fontAlgn="base"/>
            <a:r>
              <a:rPr lang="en-IN" sz="1900" dirty="0"/>
              <a:t>Accuracy in checking the answer, calculating result. </a:t>
            </a:r>
          </a:p>
          <a:p>
            <a:pPr lvl="0" fontAlgn="base"/>
            <a:r>
              <a:rPr lang="en-IN" sz="1900" dirty="0"/>
              <a:t>User friendly.</a:t>
            </a:r>
          </a:p>
          <a:p>
            <a:pPr lvl="0" fontAlgn="base"/>
            <a:r>
              <a:rPr lang="en-IN" sz="1900" dirty="0"/>
              <a:t>Secure because of authentication . </a:t>
            </a:r>
          </a:p>
          <a:p>
            <a:pPr lvl="0" fontAlgn="base"/>
            <a:r>
              <a:rPr lang="en-IN" sz="1900" dirty="0"/>
              <a:t>Online exams - Convenience, security and flexibility.</a:t>
            </a:r>
          </a:p>
          <a:p>
            <a:pPr lvl="0" fontAlgn="base"/>
            <a:r>
              <a:rPr lang="en-IN" sz="1900" dirty="0"/>
              <a:t>Exams can be assembled and previewed, edited and published instantly.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960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15F0-4143-4329-8A84-EB3D163C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3426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Conclusions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0849-CFFA-43FF-88BF-BB0333BF7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3027"/>
            <a:ext cx="8596668" cy="4358336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Online Examination System (OES) is a web application.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key concept is to minimize the amount of paper and convert all forms of documentation to digital form.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It can observe that the information required can be obtained with ease and accuracy in the computerized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The user with minimum knowledge about computer can be able operate the system easily.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system also produces brief result required by the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8756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41F9-4BA8-4E20-96A2-0A025307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Some Attachments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A3AF-5523-4132-990D-293D69B2B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2328"/>
            <a:ext cx="8596668" cy="4394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User Registration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CFE5DF-518A-404B-BD0F-D95BAA6D2DA6}"/>
              </a:ext>
            </a:extLst>
          </p:cNvPr>
          <p:cNvSpPr txBox="1">
            <a:spLocks/>
          </p:cNvSpPr>
          <p:nvPr/>
        </p:nvSpPr>
        <p:spPr>
          <a:xfrm>
            <a:off x="4346903" y="6324878"/>
            <a:ext cx="3730298" cy="2770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Fig Registration of Users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53F8B-66B6-4BB8-B2AF-A3AFE883A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68" y="1930400"/>
            <a:ext cx="8018400" cy="439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78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2E23-3C9B-4839-B1B9-B4B7BCA7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User Login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A77BD7-BFF1-4111-A708-5F167BCA7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371600"/>
            <a:ext cx="9307964" cy="4876799"/>
          </a:xfrm>
        </p:spPr>
      </p:pic>
    </p:spTree>
    <p:extLst>
      <p:ext uri="{BB962C8B-B14F-4D97-AF65-F5344CB8AC3E}">
        <p14:creationId xmlns:p14="http://schemas.microsoft.com/office/powerpoint/2010/main" val="13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BFAD-229D-4F4E-AA0E-C3A89E22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Why Online </a:t>
            </a:r>
            <a:r>
              <a:rPr lang="en-US" b="1" dirty="0" err="1">
                <a:solidFill>
                  <a:srgbClr val="00B0F0"/>
                </a:solidFill>
              </a:rPr>
              <a:t>Examinatoin</a:t>
            </a:r>
            <a:r>
              <a:rPr lang="en-US" b="1" dirty="0">
                <a:solidFill>
                  <a:srgbClr val="00B0F0"/>
                </a:solidFill>
              </a:rPr>
              <a:t> ?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AD4F-2088-48B8-81C5-9728B21F2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529"/>
            <a:ext cx="8596668" cy="4538871"/>
          </a:xfrm>
        </p:spPr>
        <p:txBody>
          <a:bodyPr>
            <a:normAutofit fontScale="92500"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IN" sz="3200" baseline="30000" dirty="0"/>
              <a:t>Stored Repository of exams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3200" baseline="30000" dirty="0"/>
              <a:t>General problem with time for students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3200" baseline="30000" dirty="0"/>
              <a:t>Auto grading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3200" baseline="30000" dirty="0"/>
              <a:t>Flexible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3200" baseline="30000" dirty="0"/>
              <a:t>Time Saver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3200" baseline="30000" dirty="0"/>
              <a:t>Security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3200" baseline="30000" dirty="0"/>
              <a:t>Develop a system which allows the faculty to create, modify and store questions which can be grouped together to form sections and these sections can be grouped together to form tests/examinations.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3200" baseline="30000" dirty="0"/>
              <a:t>The project allows faculties to create their own test . It would enable educational institutes to perform tests quiz &amp; create feedback forms.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856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2C45-EE2C-4CD9-9250-CAE0D355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12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Test Page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9D9A9D-2A59-432B-9DB5-CF06099BD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4" y="1440874"/>
            <a:ext cx="9444511" cy="480752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3B682AD-B109-4196-99EC-950B8A8400D1}"/>
              </a:ext>
            </a:extLst>
          </p:cNvPr>
          <p:cNvSpPr txBox="1">
            <a:spLocks/>
          </p:cNvSpPr>
          <p:nvPr/>
        </p:nvSpPr>
        <p:spPr>
          <a:xfrm>
            <a:off x="2557538" y="6373091"/>
            <a:ext cx="4975321" cy="3740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Fig- Tests on following modules with a given period of time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7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D25D-3D89-420D-8144-BCDCB887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AB85C-24BB-4EBD-83F3-3A3F35A6E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88" y="1656523"/>
            <a:ext cx="8807255" cy="442622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DE4466-D674-4F5E-BFA0-AD4C4672A487}"/>
              </a:ext>
            </a:extLst>
          </p:cNvPr>
          <p:cNvSpPr/>
          <p:nvPr/>
        </p:nvSpPr>
        <p:spPr>
          <a:xfrm>
            <a:off x="3207026" y="6248400"/>
            <a:ext cx="45454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Fig Users Can See their Score</a:t>
            </a:r>
          </a:p>
        </p:txBody>
      </p:sp>
    </p:spTree>
    <p:extLst>
      <p:ext uri="{BB962C8B-B14F-4D97-AF65-F5344CB8AC3E}">
        <p14:creationId xmlns:p14="http://schemas.microsoft.com/office/powerpoint/2010/main" val="851199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B5C8-28BA-4CE0-8AF9-CC0DAEC1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855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Result History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E03779-69B1-42A9-AC4B-983E7456E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91" y="1510146"/>
            <a:ext cx="7715615" cy="433791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906718-8799-4D71-BE53-264DE6FDE973}"/>
              </a:ext>
            </a:extLst>
          </p:cNvPr>
          <p:cNvSpPr/>
          <p:nvPr/>
        </p:nvSpPr>
        <p:spPr>
          <a:xfrm>
            <a:off x="4343649" y="6248400"/>
            <a:ext cx="2744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Fig user can see its tests results</a:t>
            </a:r>
          </a:p>
        </p:txBody>
      </p:sp>
    </p:spTree>
    <p:extLst>
      <p:ext uri="{BB962C8B-B14F-4D97-AF65-F5344CB8AC3E}">
        <p14:creationId xmlns:p14="http://schemas.microsoft.com/office/powerpoint/2010/main" val="44949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C320-9721-42DC-9ABC-D5BAB153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Feedbacks Of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EAABF5-F524-474F-95AB-228EA3D5C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54668"/>
            <a:ext cx="8158871" cy="394866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2C7F13-1D7E-40EE-BE3E-A80D62DD7AE5}"/>
              </a:ext>
            </a:extLst>
          </p:cNvPr>
          <p:cNvSpPr/>
          <p:nvPr/>
        </p:nvSpPr>
        <p:spPr>
          <a:xfrm>
            <a:off x="3614277" y="5879068"/>
            <a:ext cx="1701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Fig Feedback Form</a:t>
            </a:r>
          </a:p>
        </p:txBody>
      </p:sp>
    </p:spTree>
    <p:extLst>
      <p:ext uri="{BB962C8B-B14F-4D97-AF65-F5344CB8AC3E}">
        <p14:creationId xmlns:p14="http://schemas.microsoft.com/office/powerpoint/2010/main" val="2530533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D028-F51B-4E55-8791-D1194D12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Admin Section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79FC17-5982-438C-9DCB-4E7A485E7809}"/>
              </a:ext>
            </a:extLst>
          </p:cNvPr>
          <p:cNvSpPr/>
          <p:nvPr/>
        </p:nvSpPr>
        <p:spPr>
          <a:xfrm>
            <a:off x="3154017" y="6094511"/>
            <a:ext cx="5883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Fig Admin can see Users Info , delete the users add or remove the quiz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6A01ED-76FE-4409-84E2-2327D69DA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3" y="1722783"/>
            <a:ext cx="8704332" cy="4147233"/>
          </a:xfrm>
        </p:spPr>
      </p:pic>
    </p:spTree>
    <p:extLst>
      <p:ext uri="{BB962C8B-B14F-4D97-AF65-F5344CB8AC3E}">
        <p14:creationId xmlns:p14="http://schemas.microsoft.com/office/powerpoint/2010/main" val="2232633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88FD-9614-4875-B9E8-AD688C5D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Add the Quiz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90D68F-BD7E-4AC2-902B-7EA88BE1B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4861"/>
            <a:ext cx="9069462" cy="399332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71A417-F440-4491-97A3-98CD23FA3DDB}"/>
              </a:ext>
            </a:extLst>
          </p:cNvPr>
          <p:cNvSpPr/>
          <p:nvPr/>
        </p:nvSpPr>
        <p:spPr>
          <a:xfrm>
            <a:off x="2782957" y="5879068"/>
            <a:ext cx="55924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Fig Admin can Add the </a:t>
            </a:r>
            <a:r>
              <a:rPr lang="en-IN" sz="1400" dirty="0" err="1"/>
              <a:t>Quizs</a:t>
            </a:r>
            <a:r>
              <a:rPr lang="en-IN" sz="1400" dirty="0"/>
              <a:t> with specific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1311064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F901-26C6-406B-9B70-8A4E5360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Remove The Quiz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94CFF2-3E27-4A67-B4E2-855D99DC5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7" y="1616765"/>
            <a:ext cx="8570596" cy="442622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ABBF59-9EEF-4745-81C7-D19E5FBD2C19}"/>
              </a:ext>
            </a:extLst>
          </p:cNvPr>
          <p:cNvSpPr/>
          <p:nvPr/>
        </p:nvSpPr>
        <p:spPr>
          <a:xfrm>
            <a:off x="4507103" y="6202017"/>
            <a:ext cx="2418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Fig Add Or </a:t>
            </a:r>
            <a:r>
              <a:rPr lang="en-IN" sz="1400" dirty="0" err="1"/>
              <a:t>delelte</a:t>
            </a:r>
            <a:r>
              <a:rPr lang="en-IN" sz="1400" dirty="0"/>
              <a:t> the </a:t>
            </a:r>
            <a:r>
              <a:rPr lang="en-IN" sz="1400" dirty="0" err="1"/>
              <a:t>quizs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39830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8EB9-6767-4C63-93CB-C3CB0A15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Users Ranking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D4E536-2EB9-4AEE-A8CF-F0738D393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2" y="1373187"/>
            <a:ext cx="9102851" cy="411162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315A47-9B51-4233-A5E4-301F88B6A01C}"/>
              </a:ext>
            </a:extLst>
          </p:cNvPr>
          <p:cNvSpPr/>
          <p:nvPr/>
        </p:nvSpPr>
        <p:spPr>
          <a:xfrm>
            <a:off x="3034749" y="5879068"/>
            <a:ext cx="67453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Fig Admin can see the actual ranking Of all the Users</a:t>
            </a:r>
          </a:p>
        </p:txBody>
      </p:sp>
    </p:spTree>
    <p:extLst>
      <p:ext uri="{BB962C8B-B14F-4D97-AF65-F5344CB8AC3E}">
        <p14:creationId xmlns:p14="http://schemas.microsoft.com/office/powerpoint/2010/main" val="501538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F4DC-FDF3-4374-BEF6-581C66D5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Feedback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B6469-0AEB-4BB5-B6A7-E9EB9AE06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930401"/>
            <a:ext cx="8596312" cy="401684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A878E9-E857-4052-9E8E-A91790DBD030}"/>
              </a:ext>
            </a:extLst>
          </p:cNvPr>
          <p:cNvSpPr/>
          <p:nvPr/>
        </p:nvSpPr>
        <p:spPr>
          <a:xfrm>
            <a:off x="3694163" y="6248400"/>
            <a:ext cx="3605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Fig admin can see the feedback of users </a:t>
            </a:r>
          </a:p>
        </p:txBody>
      </p:sp>
    </p:spTree>
    <p:extLst>
      <p:ext uri="{BB962C8B-B14F-4D97-AF65-F5344CB8AC3E}">
        <p14:creationId xmlns:p14="http://schemas.microsoft.com/office/powerpoint/2010/main" val="2008133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C015-9479-4D13-A882-480CAF61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Questions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96ACB-9528-4663-9C51-C6572747E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43" y="1802296"/>
            <a:ext cx="8536604" cy="41469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947ED1-DCBD-4A96-8889-E047854C3F73}"/>
              </a:ext>
            </a:extLst>
          </p:cNvPr>
          <p:cNvSpPr/>
          <p:nvPr/>
        </p:nvSpPr>
        <p:spPr>
          <a:xfrm>
            <a:off x="2570532" y="6086681"/>
            <a:ext cx="4171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/>
              <a:t>Fig User Can attempt or pass the Questions</a:t>
            </a:r>
          </a:p>
        </p:txBody>
      </p:sp>
    </p:spTree>
    <p:extLst>
      <p:ext uri="{BB962C8B-B14F-4D97-AF65-F5344CB8AC3E}">
        <p14:creationId xmlns:p14="http://schemas.microsoft.com/office/powerpoint/2010/main" val="36941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344C-D7B7-441E-AA6E-ADF121CF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Objectives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1C63-FA38-4567-A0CA-EFA47E3DB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9288"/>
            <a:ext cx="7605275" cy="317831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Online examination will reduce the hectic job of assessing the answers given by the candidates manually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Being an integrated Online examination system it will reduce  paper work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To allow admin to create tests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To allow automatic grading and manual grading which can be recorded per test.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The result will be shown immediately to the participating students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069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5182-5503-4670-8E16-0618B2C8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b="1" dirty="0">
                <a:latin typeface="Algerian" panose="04020705040A02060702" pitchFamily="82" charset="0"/>
              </a:rPr>
              <a:t>The end</a:t>
            </a:r>
          </a:p>
          <a:p>
            <a:pPr marL="0" indent="0" algn="ctr">
              <a:buNone/>
            </a:pPr>
            <a:r>
              <a:rPr lang="en-IN" sz="4400" b="1" dirty="0">
                <a:latin typeface="Algerian" panose="04020705040A02060702" pitchFamily="82" charset="0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3302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C08F-36D8-4BA4-82EA-4DE4C3D3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Existing System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FCE7A-F726-4431-8F39-A111C2697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43754"/>
            <a:ext cx="8930493" cy="4730542"/>
          </a:xfrm>
        </p:spPr>
        <p:txBody>
          <a:bodyPr>
            <a:normAutofit/>
          </a:bodyPr>
          <a:lstStyle/>
          <a:p>
            <a:r>
              <a:rPr lang="en-IN" sz="2000" dirty="0"/>
              <a:t>The whole process of assigning test and evaluating their scores after the test, was done manually now a days. Processing the whole  examination take more  time when the software was not installed.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sz="2800" b="1" dirty="0">
                <a:solidFill>
                  <a:srgbClr val="00B0F0"/>
                </a:solidFill>
              </a:rPr>
              <a:t>Disadvantages of  Current  System</a:t>
            </a:r>
          </a:p>
          <a:p>
            <a:pPr lvl="0" fontAlgn="base"/>
            <a:r>
              <a:rPr lang="en-IN" sz="2000" dirty="0"/>
              <a:t>The current system is very time consuming.</a:t>
            </a:r>
          </a:p>
          <a:p>
            <a:pPr lvl="0" fontAlgn="base"/>
            <a:r>
              <a:rPr lang="en-IN" sz="2000" dirty="0"/>
              <a:t>To take exam of more candidates more invigilators are required but no need of invigilator in  case of online examination.</a:t>
            </a:r>
          </a:p>
          <a:p>
            <a:pPr lvl="0" fontAlgn="base"/>
            <a:r>
              <a:rPr lang="en-IN" sz="2000" dirty="0"/>
              <a:t>The chances of paper leakage are more in current system as compared to proposed system.</a:t>
            </a:r>
          </a:p>
          <a:p>
            <a:pPr lvl="0" fontAlgn="base"/>
            <a:r>
              <a:rPr lang="en-IN" sz="2000" dirty="0"/>
              <a:t>Result processing takes more time as it is done manually.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33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289F-1B25-4DC5-95C5-CB556565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665449" cy="748145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Proposed System</a:t>
            </a:r>
            <a:endParaRPr lang="en-IN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335DA5-BD29-4ACB-ACF5-C43C5D6A7D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024" y="1427017"/>
            <a:ext cx="7911548" cy="50292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FFC97CF-B1A3-40FA-8F8B-11CDCAB4F903}"/>
              </a:ext>
            </a:extLst>
          </p:cNvPr>
          <p:cNvSpPr txBox="1">
            <a:spLocks/>
          </p:cNvSpPr>
          <p:nvPr/>
        </p:nvSpPr>
        <p:spPr>
          <a:xfrm>
            <a:off x="3811839" y="6248400"/>
            <a:ext cx="2396436" cy="360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Fig of Proposed system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0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D88F-A679-4280-BE0A-15BB993B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367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B0A4-702B-4EF2-B7EC-31A64548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43270"/>
            <a:ext cx="8917241" cy="46051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b="1" dirty="0"/>
              <a:t>The online test created for taking online test has following      features-</a:t>
            </a:r>
          </a:p>
          <a:p>
            <a:pPr lvl="0" fontAlgn="base"/>
            <a:r>
              <a:rPr lang="en-IN" sz="1900" dirty="0"/>
              <a:t>In comparison to the present system the proposed system will be less time consuming and is more efficient.</a:t>
            </a:r>
          </a:p>
          <a:p>
            <a:pPr lvl="0" fontAlgn="base"/>
            <a:r>
              <a:rPr lang="en-IN" sz="1900" dirty="0"/>
              <a:t>Result will be very precise and accurate and will be declared in very short span of time because calculation and evaluations are done by the simulator itself.</a:t>
            </a:r>
          </a:p>
          <a:p>
            <a:pPr lvl="0" fontAlgn="base"/>
            <a:r>
              <a:rPr lang="en-IN" sz="1900" dirty="0"/>
              <a:t>The proposed system is very secure as no chances of leakage of question paper as it is dependent on the administrator only.</a:t>
            </a:r>
          </a:p>
          <a:p>
            <a:pPr lvl="0" fontAlgn="base"/>
            <a:r>
              <a:rPr lang="en-IN" sz="1900" dirty="0"/>
              <a:t>The logs of appeared candidates and their marks are stored and can be backup for future use</a:t>
            </a:r>
          </a:p>
          <a:p>
            <a:pPr lvl="0" fontAlgn="base"/>
            <a:endParaRPr lang="en-IN" dirty="0"/>
          </a:p>
          <a:p>
            <a:pPr lvl="0" fontAlgn="base"/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5881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65FB-526F-4CE6-B9B6-66F78F54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Use Case Diagram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8112A2-14A9-46CD-A608-41735B2CF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16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33D3A-E83C-4569-BEDB-CEF558206F0A}"/>
              </a:ext>
            </a:extLst>
          </p:cNvPr>
          <p:cNvSpPr/>
          <p:nvPr/>
        </p:nvSpPr>
        <p:spPr>
          <a:xfrm>
            <a:off x="4077499" y="6041308"/>
            <a:ext cx="1903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Fig Use 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2025F7-3A40-47EF-991D-57EB17CEB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121598"/>
            <a:ext cx="5618922" cy="57364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EBF2C2-2A4A-49E6-88BA-E61E559E658D}"/>
              </a:ext>
            </a:extLst>
          </p:cNvPr>
          <p:cNvSpPr/>
          <p:nvPr/>
        </p:nvSpPr>
        <p:spPr>
          <a:xfrm>
            <a:off x="4419802" y="6488668"/>
            <a:ext cx="2214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/>
              <a:t>Fig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94118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D1008C5-9B53-4EB4-9AFD-57875994E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561356"/>
            <a:ext cx="8228127" cy="530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94FB47-B518-4C79-BE7F-EFD3549D3DA8}"/>
              </a:ext>
            </a:extLst>
          </p:cNvPr>
          <p:cNvSpPr/>
          <p:nvPr/>
        </p:nvSpPr>
        <p:spPr>
          <a:xfrm>
            <a:off x="4077499" y="6041308"/>
            <a:ext cx="2270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Fig Collaboration Diagram</a:t>
            </a:r>
          </a:p>
        </p:txBody>
      </p:sp>
    </p:spTree>
    <p:extLst>
      <p:ext uri="{BB962C8B-B14F-4D97-AF65-F5344CB8AC3E}">
        <p14:creationId xmlns:p14="http://schemas.microsoft.com/office/powerpoint/2010/main" val="246975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98EA-B4D1-4699-9BD9-5D999CA8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893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Class Diagram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A7A05CE-BCDD-4CF3-9A35-7ADBB681E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EC3B110-7916-4061-9A48-24E57804C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556498"/>
              </p:ext>
            </p:extLst>
          </p:nvPr>
        </p:nvGraphicFramePr>
        <p:xfrm>
          <a:off x="1417983" y="1497493"/>
          <a:ext cx="5791200" cy="5006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4978400" imgH="4323644" progId="Pacestar.Diagram">
                  <p:embed/>
                </p:oleObj>
              </mc:Choice>
              <mc:Fallback>
                <p:oleObj r:id="rId3" imgW="4978400" imgH="4323644" progId="Pacestar.Diagram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EC3B110-7916-4061-9A48-24E57804C8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983" y="1497493"/>
                        <a:ext cx="5791200" cy="50065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BF80D35-2B85-4295-B790-EC09C453FB2C}"/>
              </a:ext>
            </a:extLst>
          </p:cNvPr>
          <p:cNvSpPr/>
          <p:nvPr/>
        </p:nvSpPr>
        <p:spPr>
          <a:xfrm>
            <a:off x="4477074" y="6196230"/>
            <a:ext cx="2188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Fig Class Diagram </a:t>
            </a:r>
          </a:p>
        </p:txBody>
      </p:sp>
    </p:spTree>
    <p:extLst>
      <p:ext uri="{BB962C8B-B14F-4D97-AF65-F5344CB8AC3E}">
        <p14:creationId xmlns:p14="http://schemas.microsoft.com/office/powerpoint/2010/main" val="35366917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451</TotalTime>
  <Words>1193</Words>
  <Application>Microsoft Office PowerPoint</Application>
  <PresentationFormat>Widescreen</PresentationFormat>
  <Paragraphs>156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Algerian</vt:lpstr>
      <vt:lpstr>Arial</vt:lpstr>
      <vt:lpstr>Trebuchet MS</vt:lpstr>
      <vt:lpstr>Wingdings</vt:lpstr>
      <vt:lpstr>Wingdings 3</vt:lpstr>
      <vt:lpstr>Facet</vt:lpstr>
      <vt:lpstr>Pacestar.Diagram</vt:lpstr>
      <vt:lpstr>Table Of Content</vt:lpstr>
      <vt:lpstr>Why Online Examinatoin ?</vt:lpstr>
      <vt:lpstr>Objectives</vt:lpstr>
      <vt:lpstr>Existing System</vt:lpstr>
      <vt:lpstr>Proposed System</vt:lpstr>
      <vt:lpstr>Proposed System</vt:lpstr>
      <vt:lpstr>Use Case Diagram</vt:lpstr>
      <vt:lpstr>PowerPoint Presentation</vt:lpstr>
      <vt:lpstr>Class Diagram</vt:lpstr>
      <vt:lpstr>PowerPoint Presentation</vt:lpstr>
      <vt:lpstr>Software Requirements</vt:lpstr>
      <vt:lpstr>Hardware Requirement</vt:lpstr>
      <vt:lpstr>Student Aspects</vt:lpstr>
      <vt:lpstr>Administrator Aspects</vt:lpstr>
      <vt:lpstr>Scope</vt:lpstr>
      <vt:lpstr>Advantages Of OES</vt:lpstr>
      <vt:lpstr>Conclusions</vt:lpstr>
      <vt:lpstr>Some Attachments</vt:lpstr>
      <vt:lpstr>User Login</vt:lpstr>
      <vt:lpstr>Test Page</vt:lpstr>
      <vt:lpstr>Result</vt:lpstr>
      <vt:lpstr>Result History</vt:lpstr>
      <vt:lpstr>Feedbacks Of Users</vt:lpstr>
      <vt:lpstr>Admin Section</vt:lpstr>
      <vt:lpstr>Add the Quiz</vt:lpstr>
      <vt:lpstr>Remove The Quiz</vt:lpstr>
      <vt:lpstr>Users Ranking</vt:lpstr>
      <vt:lpstr>Feedback </vt:lpstr>
      <vt:lpstr>Questions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DIPU KUMAR</dc:creator>
  <cp:lastModifiedBy>HIMANSHU RANJAN</cp:lastModifiedBy>
  <cp:revision>38</cp:revision>
  <cp:lastPrinted>2020-05-22T15:05:21Z</cp:lastPrinted>
  <dcterms:created xsi:type="dcterms:W3CDTF">2020-05-22T12:54:51Z</dcterms:created>
  <dcterms:modified xsi:type="dcterms:W3CDTF">2020-05-30T07:56:44Z</dcterms:modified>
</cp:coreProperties>
</file>