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7"/>
  </p:notesMasterIdLst>
  <p:sldIdLst>
    <p:sldId id="256" r:id="rId2"/>
    <p:sldId id="257" r:id="rId3"/>
    <p:sldId id="259" r:id="rId4"/>
    <p:sldId id="314" r:id="rId5"/>
    <p:sldId id="260" r:id="rId6"/>
    <p:sldId id="261" r:id="rId7"/>
    <p:sldId id="262" r:id="rId8"/>
    <p:sldId id="264" r:id="rId9"/>
    <p:sldId id="265" r:id="rId10"/>
    <p:sldId id="315" r:id="rId11"/>
    <p:sldId id="267" r:id="rId12"/>
    <p:sldId id="317" r:id="rId13"/>
    <p:sldId id="316" r:id="rId14"/>
    <p:sldId id="268" r:id="rId15"/>
    <p:sldId id="269" r:id="rId16"/>
    <p:sldId id="270" r:id="rId17"/>
    <p:sldId id="272" r:id="rId18"/>
    <p:sldId id="273" r:id="rId19"/>
    <p:sldId id="278" r:id="rId20"/>
    <p:sldId id="279" r:id="rId21"/>
    <p:sldId id="275" r:id="rId22"/>
    <p:sldId id="276" r:id="rId23"/>
    <p:sldId id="280" r:id="rId24"/>
    <p:sldId id="281" r:id="rId25"/>
    <p:sldId id="283" r:id="rId26"/>
    <p:sldId id="277" r:id="rId27"/>
    <p:sldId id="285" r:id="rId28"/>
    <p:sldId id="287" r:id="rId29"/>
    <p:sldId id="286" r:id="rId30"/>
    <p:sldId id="288" r:id="rId31"/>
    <p:sldId id="289" r:id="rId32"/>
    <p:sldId id="293" r:id="rId33"/>
    <p:sldId id="295" r:id="rId34"/>
    <p:sldId id="296" r:id="rId35"/>
    <p:sldId id="298" r:id="rId36"/>
    <p:sldId id="299" r:id="rId37"/>
    <p:sldId id="301" r:id="rId38"/>
    <p:sldId id="302" r:id="rId39"/>
    <p:sldId id="304" r:id="rId40"/>
    <p:sldId id="305" r:id="rId41"/>
    <p:sldId id="318" r:id="rId42"/>
    <p:sldId id="307" r:id="rId43"/>
    <p:sldId id="309" r:id="rId44"/>
    <p:sldId id="310" r:id="rId45"/>
    <p:sldId id="311" r:id="rId4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404040"/>
    <a:srgbClr val="009900"/>
    <a:srgbClr val="00FF00"/>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58" autoAdjust="0"/>
    <p:restoredTop sz="95256" autoAdjust="0"/>
  </p:normalViewPr>
  <p:slideViewPr>
    <p:cSldViewPr snapToGrid="0">
      <p:cViewPr varScale="1">
        <p:scale>
          <a:sx n="86" d="100"/>
          <a:sy n="86" d="100"/>
        </p:scale>
        <p:origin x="331"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13038D-AB3C-4F81-B4E3-81F2313B4655}" type="datetimeFigureOut">
              <a:rPr lang="en-IN" smtClean="0"/>
              <a:t>27-06-2021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E907E5-8EA2-4904-AA93-618FD35C5604}" type="slidenum">
              <a:rPr lang="en-IN" smtClean="0"/>
              <a:t>‹#›</a:t>
            </a:fld>
            <a:endParaRPr lang="en-IN"/>
          </a:p>
        </p:txBody>
      </p:sp>
    </p:spTree>
    <p:extLst>
      <p:ext uri="{BB962C8B-B14F-4D97-AF65-F5344CB8AC3E}">
        <p14:creationId xmlns:p14="http://schemas.microsoft.com/office/powerpoint/2010/main" val="6074531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7E907E5-8EA2-4904-AA93-618FD35C5604}" type="slidenum">
              <a:rPr lang="en-IN" smtClean="0"/>
              <a:t>8</a:t>
            </a:fld>
            <a:endParaRPr lang="en-IN"/>
          </a:p>
        </p:txBody>
      </p:sp>
    </p:spTree>
    <p:extLst>
      <p:ext uri="{BB962C8B-B14F-4D97-AF65-F5344CB8AC3E}">
        <p14:creationId xmlns:p14="http://schemas.microsoft.com/office/powerpoint/2010/main" val="11354891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6/27/2021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6/27/2021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6/27/2021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6/27/2021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6/27/2021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6/27/2021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6/27/2021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7.xml"/><Relationship Id="rId4" Type="http://schemas.openxmlformats.org/officeDocument/2006/relationships/image" Target="../media/image6.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7.xml"/><Relationship Id="rId4" Type="http://schemas.openxmlformats.org/officeDocument/2006/relationships/image" Target="../media/image9.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t>
            </a:r>
            <a:r>
              <a:rPr lang="en-US" sz="2400" b="1" dirty="0">
                <a:solidFill>
                  <a:schemeClr val="tx1"/>
                </a:solidFill>
              </a:rPr>
              <a:t>INDIAN INSTITUTE OF INFORMATION TECHNOLOGY,</a:t>
            </a:r>
            <a:br>
              <a:rPr lang="en-US" sz="2400" b="1" dirty="0">
                <a:solidFill>
                  <a:schemeClr val="tx1"/>
                </a:solidFill>
              </a:rPr>
            </a:br>
            <a:r>
              <a:rPr lang="en-US" sz="2400" b="1" dirty="0">
                <a:solidFill>
                  <a:schemeClr val="tx1"/>
                </a:solidFill>
              </a:rPr>
              <a:t>                                            BHAGALPUR         </a:t>
            </a:r>
            <a:br>
              <a:rPr lang="en-US" dirty="0">
                <a:solidFill>
                  <a:schemeClr val="tx1"/>
                </a:solidFill>
              </a:rPr>
            </a:br>
            <a:endParaRPr lang="en-US" dirty="0"/>
          </a:p>
        </p:txBody>
      </p:sp>
      <p:sp>
        <p:nvSpPr>
          <p:cNvPr id="3" name="Subtitle 2"/>
          <p:cNvSpPr>
            <a:spLocks noGrp="1"/>
          </p:cNvSpPr>
          <p:nvPr>
            <p:ph idx="1"/>
          </p:nvPr>
        </p:nvSpPr>
        <p:spPr>
          <a:xfrm>
            <a:off x="1506276" y="2109314"/>
            <a:ext cx="8596668" cy="3880773"/>
          </a:xfrm>
        </p:spPr>
        <p:txBody>
          <a:bodyPr>
            <a:normAutofit/>
          </a:bodyPr>
          <a:lstStyle/>
          <a:p>
            <a:pPr marL="1371600" lvl="3" indent="0">
              <a:buNone/>
            </a:pPr>
            <a:r>
              <a:rPr lang="en-US" sz="3200" b="1" dirty="0" err="1">
                <a:solidFill>
                  <a:schemeClr val="tx1"/>
                </a:solidFill>
                <a:latin typeface="Algerian" panose="04020705040A02060702" pitchFamily="82" charset="0"/>
              </a:rPr>
              <a:t>SeMESTER</a:t>
            </a:r>
            <a:r>
              <a:rPr lang="en-US" sz="3200" b="1" dirty="0">
                <a:solidFill>
                  <a:schemeClr val="tx1"/>
                </a:solidFill>
                <a:latin typeface="Algerian" panose="04020705040A02060702" pitchFamily="82" charset="0"/>
              </a:rPr>
              <a:t> VIII INTERNSHIP</a:t>
            </a:r>
          </a:p>
          <a:p>
            <a:pPr marL="1371600" lvl="3" indent="0">
              <a:buNone/>
            </a:pPr>
            <a:r>
              <a:rPr lang="en-US" sz="2400" b="1" dirty="0">
                <a:solidFill>
                  <a:srgbClr val="FF0000"/>
                </a:solidFill>
              </a:rPr>
              <a:t>  </a:t>
            </a:r>
            <a:r>
              <a:rPr lang="en-US" sz="2600" b="1" dirty="0">
                <a:solidFill>
                  <a:srgbClr val="00FF00"/>
                </a:solidFill>
              </a:rPr>
              <a:t>YSCHOLAR TECHNOLOGY LLP</a:t>
            </a:r>
          </a:p>
          <a:p>
            <a:pPr marL="1371600" lvl="3" indent="0">
              <a:buNone/>
            </a:pPr>
            <a:endParaRPr lang="en-US" sz="2400" b="1" dirty="0">
              <a:solidFill>
                <a:srgbClr val="FF0000"/>
              </a:solidFill>
            </a:endParaRPr>
          </a:p>
          <a:p>
            <a:pPr marL="1371600" lvl="3" indent="0">
              <a:buNone/>
            </a:pPr>
            <a:r>
              <a:rPr lang="en-US" sz="2400" b="1" dirty="0">
                <a:solidFill>
                  <a:srgbClr val="CC3300"/>
                </a:solidFill>
              </a:rPr>
              <a:t>Team members:-</a:t>
            </a:r>
          </a:p>
          <a:p>
            <a:pPr lvl="3">
              <a:buFont typeface="Arial" panose="020B0604020202020204" pitchFamily="34" charset="0"/>
              <a:buChar char="•"/>
            </a:pPr>
            <a:r>
              <a:rPr lang="en-US" sz="2400" b="1" dirty="0">
                <a:solidFill>
                  <a:schemeClr val="tx1"/>
                </a:solidFill>
              </a:rPr>
              <a:t>Abhishek Kumar(170101003)</a:t>
            </a:r>
          </a:p>
          <a:p>
            <a:pPr lvl="3">
              <a:buFont typeface="Arial" panose="020B0604020202020204" pitchFamily="34" charset="0"/>
              <a:buChar char="•"/>
            </a:pPr>
            <a:r>
              <a:rPr lang="en-US" sz="2400" b="1" dirty="0">
                <a:solidFill>
                  <a:schemeClr val="tx1"/>
                </a:solidFill>
              </a:rPr>
              <a:t>Himanshu Ranjan(170101017)</a:t>
            </a:r>
          </a:p>
          <a:p>
            <a:pPr lvl="3">
              <a:buFont typeface="Arial" panose="020B0604020202020204" pitchFamily="34" charset="0"/>
              <a:buChar char="•"/>
            </a:pPr>
            <a:r>
              <a:rPr lang="en-US" sz="2400" b="1" dirty="0" err="1">
                <a:solidFill>
                  <a:schemeClr val="tx1"/>
                </a:solidFill>
              </a:rPr>
              <a:t>Suraj</a:t>
            </a:r>
            <a:r>
              <a:rPr lang="en-US" sz="2400" b="1" dirty="0">
                <a:solidFill>
                  <a:schemeClr val="tx1"/>
                </a:solidFill>
              </a:rPr>
              <a:t> Kumar(170101052)</a:t>
            </a:r>
          </a:p>
        </p:txBody>
      </p:sp>
      <p:sp>
        <p:nvSpPr>
          <p:cNvPr id="4" name="Rectangle 1"/>
          <p:cNvSpPr>
            <a:spLocks noChangeArrowheads="1"/>
          </p:cNvSpPr>
          <p:nvPr/>
        </p:nvSpPr>
        <p:spPr bwMode="auto">
          <a:xfrm flipV="1">
            <a:off x="1679331" y="-43315880"/>
            <a:ext cx="1458999" cy="975190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panose="020B0604020202020204" pitchFamily="34" charset="0"/>
              </a:rPr>
              <a:t>  </a:t>
            </a:r>
            <a:br>
              <a:rPr kumimoji="0" lang="en-US" sz="54600" b="0" i="0" u="none" strike="noStrike" cap="none" normalizeH="0" baseline="0" dirty="0">
                <a:ln>
                  <a:noFill/>
                </a:ln>
                <a:solidFill>
                  <a:schemeClr val="tx1"/>
                </a:solidFill>
                <a:effectLst/>
                <a:latin typeface="Arial" panose="020B0604020202020204" pitchFamily="34" charset="0"/>
              </a:rPr>
            </a:br>
            <a:endParaRPr kumimoji="0" 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9000" b="0" i="0" u="none" strike="noStrike" cap="none" normalizeH="0" baseline="0" dirty="0">
                <a:ln>
                  <a:noFill/>
                </a:ln>
                <a:solidFill>
                  <a:srgbClr val="FFFFFF"/>
                </a:solidFill>
                <a:effectLst/>
                <a:latin typeface="Calibri" panose="020F0502020204030204" pitchFamily="34" charset="0"/>
                <a:cs typeface="Calibri" panose="020F0502020204030204" pitchFamily="34" charset="0"/>
              </a:rPr>
              <a:t>INDIAN INSTITUTE OF INFORMATION TECHNOLOGY, </a:t>
            </a:r>
            <a:endParaRPr kumimoji="0" lang="en-US" sz="800" b="0" i="0" u="none" strike="noStrike" cap="none" normalizeH="0" baseline="0" dirty="0">
              <a:ln>
                <a:noFill/>
              </a:ln>
              <a:solidFill>
                <a:schemeClr val="tx1"/>
              </a:solidFill>
              <a:effectLst/>
            </a:endParaRPr>
          </a:p>
          <a:p>
            <a:pPr marL="1143000" marR="0" lvl="0" indent="-11430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sz="9000" b="0" i="0" u="none" strike="noStrike" cap="none" normalizeH="0" baseline="0" dirty="0">
                <a:ln>
                  <a:noFill/>
                </a:ln>
                <a:solidFill>
                  <a:srgbClr val="FFFFFF"/>
                </a:solidFill>
                <a:effectLst/>
                <a:latin typeface="Calibri" panose="020F0502020204030204" pitchFamily="34" charset="0"/>
                <a:cs typeface="Calibri" panose="020F0502020204030204" pitchFamily="34" charset="0"/>
              </a:rPr>
              <a:t>      IIINDF	    	JVN                             BHAGALPUR</a:t>
            </a:r>
            <a:endParaRPr kumimoji="0" 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sz="1800" b="0" i="0" u="none" strike="noStrike" cap="none" normalizeH="0" baseline="0" dirty="0">
                <a:ln>
                  <a:noFill/>
                </a:ln>
                <a:solidFill>
                  <a:schemeClr val="tx1"/>
                </a:solidFill>
                <a:effectLst/>
                <a:latin typeface="Arial" panose="020B0604020202020204" pitchFamily="34" charset="0"/>
              </a:rPr>
            </a:br>
            <a:endParaRPr kumimoji="0" 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3400" b="1" i="0" u="none" strike="noStrike" cap="none" normalizeH="0" baseline="0" dirty="0">
                <a:ln>
                  <a:noFill/>
                </a:ln>
                <a:solidFill>
                  <a:srgbClr val="695D46"/>
                </a:solidFill>
                <a:effectLst/>
                <a:latin typeface="Algerian" panose="04020705040A02060702" pitchFamily="82" charset="0"/>
              </a:rPr>
              <a:t> </a:t>
            </a:r>
            <a:endParaRPr kumimoji="0" 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sz="1800" b="0" i="0" u="none" strike="noStrike" cap="none" normalizeH="0" baseline="0" dirty="0">
                <a:ln>
                  <a:noFill/>
                </a:ln>
                <a:solidFill>
                  <a:schemeClr val="tx1"/>
                </a:solidFill>
                <a:effectLst/>
                <a:latin typeface="Arial" panose="020B0604020202020204" pitchFamily="34" charset="0"/>
              </a:rPr>
            </a:br>
            <a:endParaRPr kumimoji="0" 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err="1">
                <a:ln>
                  <a:noFill/>
                </a:ln>
                <a:solidFill>
                  <a:srgbClr val="FFFFFF"/>
                </a:solidFill>
                <a:effectLst/>
                <a:latin typeface="Algerian" panose="04020705040A02060702" pitchFamily="82" charset="0"/>
              </a:rPr>
              <a:t>SEmester</a:t>
            </a:r>
            <a:r>
              <a:rPr kumimoji="0" lang="en-US" sz="2400" b="1" i="0" u="none" strike="noStrike" cap="none" normalizeH="0" baseline="0" dirty="0">
                <a:ln>
                  <a:noFill/>
                </a:ln>
                <a:solidFill>
                  <a:srgbClr val="FFFFFF"/>
                </a:solidFill>
                <a:effectLst/>
                <a:latin typeface="Algerian" panose="04020705040A02060702" pitchFamily="82" charset="0"/>
              </a:rPr>
              <a:t> VIII Internship</a:t>
            </a:r>
            <a:endParaRPr kumimoji="0" 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a:ln>
                  <a:noFill/>
                </a:ln>
                <a:solidFill>
                  <a:srgbClr val="00FF00"/>
                </a:solidFill>
                <a:effectLst/>
                <a:latin typeface="Arial Rounded"/>
              </a:rPr>
              <a:t>Click2school Pvt. Ltd.</a:t>
            </a:r>
            <a:endParaRPr kumimoji="0" 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100" b="1" i="0" u="none" strike="noStrike" cap="none" normalizeH="0" baseline="0" dirty="0">
                <a:ln>
                  <a:noFill/>
                </a:ln>
                <a:solidFill>
                  <a:srgbClr val="FF9900"/>
                </a:solidFill>
                <a:effectLst/>
                <a:latin typeface="Arial Rounded"/>
              </a:rPr>
              <a:t>Team members:-</a:t>
            </a:r>
            <a:endParaRPr kumimoji="0" 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100" b="1" i="0" u="none" strike="noStrike" cap="none" normalizeH="0" baseline="0" dirty="0" err="1">
                <a:ln>
                  <a:noFill/>
                </a:ln>
                <a:solidFill>
                  <a:srgbClr val="FFF2CC"/>
                </a:solidFill>
                <a:effectLst/>
                <a:latin typeface="Arial Rounded"/>
              </a:rPr>
              <a:t>Aman</a:t>
            </a:r>
            <a:r>
              <a:rPr kumimoji="0" lang="en-US" sz="2100" b="1" i="0" u="none" strike="noStrike" cap="none" normalizeH="0" baseline="0" dirty="0">
                <a:ln>
                  <a:noFill/>
                </a:ln>
                <a:solidFill>
                  <a:srgbClr val="FFF2CC"/>
                </a:solidFill>
                <a:effectLst/>
                <a:latin typeface="Arial Rounded"/>
              </a:rPr>
              <a:t> Mishra ( 170101008 )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100" b="1" i="0" u="none" strike="noStrike" cap="none" normalizeH="0" baseline="0" dirty="0">
                <a:ln>
                  <a:noFill/>
                </a:ln>
                <a:solidFill>
                  <a:srgbClr val="FFF2CC"/>
                </a:solidFill>
                <a:effectLst/>
                <a:latin typeface="Arial Rounded"/>
              </a:rPr>
              <a:t>Manish </a:t>
            </a:r>
            <a:r>
              <a:rPr kumimoji="0" lang="en-US" sz="2100" b="1" i="0" u="none" strike="noStrike" cap="none" normalizeH="0" baseline="0" dirty="0" err="1">
                <a:ln>
                  <a:noFill/>
                </a:ln>
                <a:solidFill>
                  <a:srgbClr val="FFF2CC"/>
                </a:solidFill>
                <a:effectLst/>
                <a:latin typeface="Arial Rounded"/>
              </a:rPr>
              <a:t>Nandan</a:t>
            </a:r>
            <a:r>
              <a:rPr kumimoji="0" lang="en-US" sz="2100" b="1" i="0" u="none" strike="noStrike" cap="none" normalizeH="0" baseline="0" dirty="0">
                <a:ln>
                  <a:noFill/>
                </a:ln>
                <a:solidFill>
                  <a:srgbClr val="FFF2CC"/>
                </a:solidFill>
                <a:effectLst/>
                <a:latin typeface="Arial Rounded"/>
              </a:rPr>
              <a:t> ( 170101022 )</a:t>
            </a:r>
            <a:endParaRPr kumimoji="0" 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sz="1800" b="0" i="0" u="none" strike="noStrike" cap="none" normalizeH="0" baseline="0" dirty="0">
                <a:ln>
                  <a:noFill/>
                </a:ln>
                <a:solidFill>
                  <a:schemeClr val="tx1"/>
                </a:solidFill>
                <a:effectLst/>
                <a:latin typeface="Arial" panose="020B0604020202020204" pitchFamily="34" charset="0"/>
              </a:rPr>
            </a:br>
            <a:endParaRPr kumimoji="0" lang="en-US" sz="1800" b="0" i="0" u="none" strike="noStrike" cap="none" normalizeH="0" baseline="0" dirty="0">
              <a:ln>
                <a:noFill/>
              </a:ln>
              <a:solidFill>
                <a:schemeClr val="tx1"/>
              </a:solidFill>
              <a:effectLst/>
              <a:latin typeface="Arial" panose="020B0604020202020204" pitchFamily="34" charset="0"/>
            </a:endParaRPr>
          </a:p>
        </p:txBody>
      </p:sp>
      <p:pic>
        <p:nvPicPr>
          <p:cNvPr id="1026" name="Picture 2" descr="https://lh4.googleusercontent.com/pU3p__Xry6rTjzUI5DKC0eLS8My9agq7b93g5saueS2xp1qXETZkFHqubXWtFCoMCLNPAkJ8WKDy5eWELcHqjRXvESk1AuZb6H5t9Q4iYbD405dFIr73eY7sVdGJCUtBSwSoQcf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0953" y="728131"/>
            <a:ext cx="1035713" cy="9724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44430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01950"/>
          </a:xfrm>
        </p:spPr>
        <p:txBody>
          <a:bodyPr>
            <a:normAutofit/>
          </a:bodyPr>
          <a:lstStyle/>
          <a:p>
            <a:r>
              <a:rPr lang="en-US" b="1" dirty="0">
                <a:solidFill>
                  <a:srgbClr val="002060"/>
                </a:solidFill>
              </a:rPr>
              <a:t>Project Plan:-</a:t>
            </a:r>
          </a:p>
        </p:txBody>
      </p:sp>
      <p:sp>
        <p:nvSpPr>
          <p:cNvPr id="3" name="Content Placeholder 2"/>
          <p:cNvSpPr>
            <a:spLocks noGrp="1"/>
          </p:cNvSpPr>
          <p:nvPr>
            <p:ph idx="1"/>
          </p:nvPr>
        </p:nvSpPr>
        <p:spPr>
          <a:xfrm>
            <a:off x="677334" y="1642533"/>
            <a:ext cx="8596668" cy="4398829"/>
          </a:xfrm>
        </p:spPr>
        <p:txBody>
          <a:bodyPr/>
          <a:lstStyle/>
          <a:p>
            <a:pPr algn="just"/>
            <a:r>
              <a:rPr lang="en-US" sz="2400" dirty="0">
                <a:solidFill>
                  <a:schemeClr val="tx1"/>
                </a:solidFill>
              </a:rPr>
              <a:t>The project has been done in four phases, namely: </a:t>
            </a:r>
          </a:p>
          <a:p>
            <a:pPr marL="0" indent="0" algn="just">
              <a:buNone/>
            </a:pPr>
            <a:r>
              <a:rPr lang="en-US" sz="2400" dirty="0">
                <a:solidFill>
                  <a:schemeClr val="tx1"/>
                </a:solidFill>
              </a:rPr>
              <a:t>    • Survey Existing Data </a:t>
            </a:r>
          </a:p>
          <a:p>
            <a:pPr marL="0" indent="0" algn="just">
              <a:buNone/>
            </a:pPr>
            <a:r>
              <a:rPr lang="en-US" sz="2400" dirty="0">
                <a:solidFill>
                  <a:schemeClr val="tx1"/>
                </a:solidFill>
              </a:rPr>
              <a:t>    • Collect available data </a:t>
            </a:r>
          </a:p>
          <a:p>
            <a:pPr marL="0" indent="0" algn="just">
              <a:buNone/>
            </a:pPr>
            <a:r>
              <a:rPr lang="en-US" sz="2400" dirty="0">
                <a:solidFill>
                  <a:schemeClr val="tx1"/>
                </a:solidFill>
              </a:rPr>
              <a:t>    • Pre-process the data </a:t>
            </a:r>
          </a:p>
          <a:p>
            <a:pPr marL="0" indent="0" algn="just">
              <a:buNone/>
            </a:pPr>
            <a:r>
              <a:rPr lang="en-US" sz="2400" dirty="0">
                <a:solidFill>
                  <a:schemeClr val="tx1"/>
                </a:solidFill>
              </a:rPr>
              <a:t>    • Analyze the data </a:t>
            </a:r>
          </a:p>
          <a:p>
            <a:pPr marL="0" indent="0" algn="just">
              <a:buNone/>
            </a:pPr>
            <a:r>
              <a:rPr lang="en-US" sz="2400" dirty="0">
                <a:solidFill>
                  <a:schemeClr val="tx1"/>
                </a:solidFill>
              </a:rPr>
              <a:t>The time spent on these phases is 10%, 10%, 30% and 30%. The rest 20% was spent on incremental development of this project and testing. </a:t>
            </a:r>
          </a:p>
          <a:p>
            <a:pPr marL="0" indent="0" algn="just">
              <a:buNone/>
            </a:pPr>
            <a:r>
              <a:rPr lang="en-US" sz="2400" dirty="0">
                <a:solidFill>
                  <a:schemeClr val="tx1"/>
                </a:solidFill>
              </a:rPr>
              <a:t>The project followed the Incremental model. </a:t>
            </a:r>
          </a:p>
          <a:p>
            <a:endParaRPr lang="en-US" dirty="0"/>
          </a:p>
        </p:txBody>
      </p:sp>
    </p:spTree>
    <p:extLst>
      <p:ext uri="{BB962C8B-B14F-4D97-AF65-F5344CB8AC3E}">
        <p14:creationId xmlns:p14="http://schemas.microsoft.com/office/powerpoint/2010/main" val="25454040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67750"/>
            <a:ext cx="8596668" cy="890534"/>
          </a:xfrm>
        </p:spPr>
        <p:txBody>
          <a:bodyPr>
            <a:normAutofit fontScale="90000"/>
          </a:bodyPr>
          <a:lstStyle/>
          <a:p>
            <a:pPr algn="ctr"/>
            <a:r>
              <a:rPr lang="en-US" sz="4000" b="1" dirty="0">
                <a:solidFill>
                  <a:srgbClr val="002060"/>
                </a:solidFill>
              </a:rPr>
              <a:t>Code Structure</a:t>
            </a:r>
            <a:br>
              <a:rPr lang="en-US" sz="3200" b="1" dirty="0">
                <a:solidFill>
                  <a:schemeClr val="tx1"/>
                </a:solidFill>
                <a:latin typeface="+mn-lt"/>
              </a:rPr>
            </a:br>
            <a:br>
              <a:rPr lang="en-US" sz="3200" b="1" dirty="0">
                <a:solidFill>
                  <a:schemeClr val="tx1"/>
                </a:solidFill>
                <a:latin typeface="+mn-lt"/>
              </a:rPr>
            </a:br>
            <a:endParaRPr lang="en-US" sz="3200" b="1" dirty="0">
              <a:solidFill>
                <a:schemeClr val="tx1"/>
              </a:solidFill>
              <a:latin typeface="+mn-lt"/>
            </a:endParaRPr>
          </a:p>
        </p:txBody>
      </p:sp>
      <p:sp>
        <p:nvSpPr>
          <p:cNvPr id="3" name="Content Placeholder 2"/>
          <p:cNvSpPr>
            <a:spLocks noGrp="1"/>
          </p:cNvSpPr>
          <p:nvPr>
            <p:ph idx="1"/>
          </p:nvPr>
        </p:nvSpPr>
        <p:spPr>
          <a:xfrm>
            <a:off x="677334" y="1438183"/>
            <a:ext cx="8596668" cy="4603180"/>
          </a:xfrm>
        </p:spPr>
        <p:txBody>
          <a:bodyPr>
            <a:noAutofit/>
          </a:bodyPr>
          <a:lstStyle/>
          <a:p>
            <a:pPr algn="l">
              <a:buFont typeface="Wingdings" panose="05000000000000000000" pitchFamily="2" charset="2"/>
              <a:buChar char="Ø"/>
            </a:pPr>
            <a:r>
              <a:rPr lang="en-US" sz="2400" b="1" i="0" dirty="0">
                <a:solidFill>
                  <a:srgbClr val="002060"/>
                </a:solidFill>
                <a:effectLst/>
              </a:rPr>
              <a:t>Basic feature extraction using text data</a:t>
            </a:r>
          </a:p>
          <a:p>
            <a:pPr lvl="1">
              <a:buClr>
                <a:schemeClr val="tx1"/>
              </a:buClr>
              <a:buFont typeface="Arial" panose="020B0604020202020204" pitchFamily="34" charset="0"/>
              <a:buChar char="•"/>
            </a:pPr>
            <a:r>
              <a:rPr lang="en-US" sz="2400" b="0" i="0" dirty="0">
                <a:solidFill>
                  <a:schemeClr val="tx1"/>
                </a:solidFill>
                <a:effectLst/>
              </a:rPr>
              <a:t>Number of Words</a:t>
            </a:r>
          </a:p>
          <a:p>
            <a:pPr lvl="1">
              <a:buClr>
                <a:schemeClr val="tx1"/>
              </a:buClr>
              <a:buFont typeface="Arial" panose="020B0604020202020204" pitchFamily="34" charset="0"/>
              <a:buChar char="•"/>
            </a:pPr>
            <a:r>
              <a:rPr lang="en-US" sz="2400" b="0" i="0" dirty="0">
                <a:solidFill>
                  <a:schemeClr val="tx1"/>
                </a:solidFill>
                <a:effectLst/>
              </a:rPr>
              <a:t>Number of Characters</a:t>
            </a:r>
          </a:p>
          <a:p>
            <a:pPr lvl="1" algn="l">
              <a:buClr>
                <a:schemeClr val="tx1"/>
              </a:buClr>
              <a:buFont typeface="Arial" panose="020B0604020202020204" pitchFamily="34" charset="0"/>
              <a:buChar char="•"/>
            </a:pPr>
            <a:r>
              <a:rPr lang="en-US" sz="2400" b="0" i="0" dirty="0">
                <a:solidFill>
                  <a:schemeClr val="tx1"/>
                </a:solidFill>
                <a:effectLst/>
              </a:rPr>
              <a:t>Average Word </a:t>
            </a:r>
            <a:r>
              <a:rPr lang="en-US" sz="2400" dirty="0">
                <a:solidFill>
                  <a:schemeClr val="tx1"/>
                </a:solidFill>
              </a:rPr>
              <a:t>L</a:t>
            </a:r>
            <a:r>
              <a:rPr lang="en-US" sz="2400" b="0" i="0" dirty="0">
                <a:solidFill>
                  <a:schemeClr val="tx1"/>
                </a:solidFill>
                <a:effectLst/>
              </a:rPr>
              <a:t>ength</a:t>
            </a:r>
          </a:p>
          <a:p>
            <a:pPr lvl="1" algn="l">
              <a:buClr>
                <a:schemeClr val="tx1"/>
              </a:buClr>
              <a:buFont typeface="Arial" panose="020B0604020202020204" pitchFamily="34" charset="0"/>
              <a:buChar char="•"/>
            </a:pPr>
            <a:r>
              <a:rPr lang="en-US" sz="2400" b="0" i="0" dirty="0">
                <a:solidFill>
                  <a:schemeClr val="tx1"/>
                </a:solidFill>
                <a:effectLst/>
              </a:rPr>
              <a:t>Number of Stopwords</a:t>
            </a:r>
          </a:p>
          <a:p>
            <a:pPr lvl="1">
              <a:buClr>
                <a:schemeClr val="tx1"/>
              </a:buClr>
              <a:buFont typeface="Arial" panose="020B0604020202020204" pitchFamily="34" charset="0"/>
              <a:buChar char="•"/>
            </a:pPr>
            <a:r>
              <a:rPr lang="en-US" sz="2400" b="0" i="0" dirty="0">
                <a:solidFill>
                  <a:schemeClr val="tx1"/>
                </a:solidFill>
                <a:effectLst/>
              </a:rPr>
              <a:t>Number of Special Characters</a:t>
            </a:r>
          </a:p>
          <a:p>
            <a:pPr lvl="1" algn="l">
              <a:buClr>
                <a:schemeClr val="tx1"/>
              </a:buClr>
              <a:buFont typeface="Arial" panose="020B0604020202020204" pitchFamily="34" charset="0"/>
              <a:buChar char="•"/>
            </a:pPr>
            <a:r>
              <a:rPr lang="en-US" sz="2400" b="0" i="0" dirty="0">
                <a:solidFill>
                  <a:schemeClr val="tx1"/>
                </a:solidFill>
                <a:effectLst/>
              </a:rPr>
              <a:t>Number of </a:t>
            </a:r>
            <a:r>
              <a:rPr lang="en-US" sz="2400" dirty="0">
                <a:solidFill>
                  <a:schemeClr val="tx1"/>
                </a:solidFill>
              </a:rPr>
              <a:t>N</a:t>
            </a:r>
            <a:r>
              <a:rPr lang="en-US" sz="2400" b="0" i="0" dirty="0">
                <a:solidFill>
                  <a:schemeClr val="tx1"/>
                </a:solidFill>
                <a:effectLst/>
              </a:rPr>
              <a:t>umerics</a:t>
            </a:r>
          </a:p>
          <a:p>
            <a:pPr lvl="1" algn="l">
              <a:buClr>
                <a:schemeClr val="tx1"/>
              </a:buClr>
              <a:buFont typeface="Arial" panose="020B0604020202020204" pitchFamily="34" charset="0"/>
              <a:buChar char="•"/>
            </a:pPr>
            <a:r>
              <a:rPr lang="en-US" sz="2400" b="0" i="0" dirty="0">
                <a:solidFill>
                  <a:schemeClr val="tx1"/>
                </a:solidFill>
                <a:effectLst/>
              </a:rPr>
              <a:t>Number of Uppercase </a:t>
            </a:r>
            <a:r>
              <a:rPr lang="en-US" sz="2400" dirty="0">
                <a:solidFill>
                  <a:schemeClr val="tx1"/>
                </a:solidFill>
              </a:rPr>
              <a:t>W</a:t>
            </a:r>
            <a:r>
              <a:rPr lang="en-US" sz="2400" b="0" i="0" dirty="0">
                <a:solidFill>
                  <a:schemeClr val="tx1"/>
                </a:solidFill>
                <a:effectLst/>
              </a:rPr>
              <a:t>ords</a:t>
            </a:r>
          </a:p>
        </p:txBody>
      </p:sp>
    </p:spTree>
    <p:extLst>
      <p:ext uri="{BB962C8B-B14F-4D97-AF65-F5344CB8AC3E}">
        <p14:creationId xmlns:p14="http://schemas.microsoft.com/office/powerpoint/2010/main" val="13366780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822856"/>
            <a:ext cx="8596668" cy="668593"/>
          </a:xfrm>
        </p:spPr>
        <p:txBody>
          <a:bodyPr>
            <a:normAutofit fontScale="90000"/>
          </a:bodyPr>
          <a:lstStyle/>
          <a:p>
            <a:r>
              <a:rPr lang="en-US" sz="3600" b="1" i="0" dirty="0">
                <a:solidFill>
                  <a:srgbClr val="002060"/>
                </a:solidFill>
                <a:effectLst/>
              </a:rPr>
              <a:t>Basic Text Pre-processing of text data:-</a:t>
            </a:r>
            <a:br>
              <a:rPr lang="en-US" sz="3600" b="0" i="0" dirty="0">
                <a:solidFill>
                  <a:srgbClr val="595858"/>
                </a:solidFill>
                <a:effectLst/>
              </a:rPr>
            </a:br>
            <a:br>
              <a:rPr lang="en-US" sz="3200" b="1" dirty="0">
                <a:solidFill>
                  <a:schemeClr val="tx1"/>
                </a:solidFill>
                <a:latin typeface="+mn-lt"/>
              </a:rPr>
            </a:br>
            <a:br>
              <a:rPr lang="en-US" sz="3200" b="1" dirty="0">
                <a:solidFill>
                  <a:schemeClr val="tx1"/>
                </a:solidFill>
                <a:latin typeface="+mn-lt"/>
              </a:rPr>
            </a:br>
            <a:endParaRPr lang="en-US" sz="3200" b="1" dirty="0">
              <a:solidFill>
                <a:schemeClr val="tx1"/>
              </a:solidFill>
              <a:latin typeface="+mn-lt"/>
            </a:endParaRPr>
          </a:p>
        </p:txBody>
      </p:sp>
      <p:sp>
        <p:nvSpPr>
          <p:cNvPr id="3" name="Content Placeholder 2"/>
          <p:cNvSpPr>
            <a:spLocks noGrp="1"/>
          </p:cNvSpPr>
          <p:nvPr>
            <p:ph idx="1"/>
          </p:nvPr>
        </p:nvSpPr>
        <p:spPr>
          <a:xfrm>
            <a:off x="677334" y="1491449"/>
            <a:ext cx="8596668" cy="5051394"/>
          </a:xfrm>
        </p:spPr>
        <p:txBody>
          <a:bodyPr>
            <a:noAutofit/>
          </a:bodyPr>
          <a:lstStyle/>
          <a:p>
            <a:pPr lvl="1" algn="l">
              <a:buClr>
                <a:schemeClr val="tx1"/>
              </a:buClr>
              <a:buFont typeface="Arial" panose="020B0604020202020204" pitchFamily="34" charset="0"/>
              <a:buChar char="•"/>
            </a:pPr>
            <a:r>
              <a:rPr lang="en-US" sz="2400" b="0" i="0" dirty="0">
                <a:solidFill>
                  <a:schemeClr val="tx1"/>
                </a:solidFill>
                <a:effectLst/>
              </a:rPr>
              <a:t>Lower casing</a:t>
            </a:r>
          </a:p>
          <a:p>
            <a:pPr lvl="1" algn="l">
              <a:buClr>
                <a:schemeClr val="tx1"/>
              </a:buClr>
              <a:buFont typeface="Arial" panose="020B0604020202020204" pitchFamily="34" charset="0"/>
              <a:buChar char="•"/>
            </a:pPr>
            <a:r>
              <a:rPr lang="en-US" sz="2400" b="0" i="0" dirty="0">
                <a:solidFill>
                  <a:schemeClr val="tx1"/>
                </a:solidFill>
                <a:effectLst/>
              </a:rPr>
              <a:t>Punctuation removal</a:t>
            </a:r>
          </a:p>
          <a:p>
            <a:pPr lvl="1" algn="l">
              <a:buClr>
                <a:schemeClr val="tx1"/>
              </a:buClr>
              <a:buFont typeface="Arial" panose="020B0604020202020204" pitchFamily="34" charset="0"/>
              <a:buChar char="•"/>
            </a:pPr>
            <a:r>
              <a:rPr lang="en-US" sz="2400" b="0" i="0" dirty="0">
                <a:solidFill>
                  <a:schemeClr val="tx1"/>
                </a:solidFill>
                <a:effectLst/>
              </a:rPr>
              <a:t>Stopwords removal</a:t>
            </a:r>
          </a:p>
          <a:p>
            <a:pPr lvl="1" algn="l">
              <a:buClr>
                <a:schemeClr val="tx1"/>
              </a:buClr>
              <a:buFont typeface="Arial" panose="020B0604020202020204" pitchFamily="34" charset="0"/>
              <a:buChar char="•"/>
            </a:pPr>
            <a:r>
              <a:rPr lang="en-US" sz="2400" b="0" i="0" dirty="0">
                <a:solidFill>
                  <a:schemeClr val="tx1"/>
                </a:solidFill>
                <a:effectLst/>
              </a:rPr>
              <a:t>Frequent words removal</a:t>
            </a:r>
          </a:p>
          <a:p>
            <a:pPr lvl="1" algn="l">
              <a:buClr>
                <a:schemeClr val="tx1"/>
              </a:buClr>
              <a:buFont typeface="Arial" panose="020B0604020202020204" pitchFamily="34" charset="0"/>
              <a:buChar char="•"/>
            </a:pPr>
            <a:r>
              <a:rPr lang="en-US" sz="2400" b="0" i="0" dirty="0">
                <a:solidFill>
                  <a:schemeClr val="tx1"/>
                </a:solidFill>
                <a:effectLst/>
              </a:rPr>
              <a:t>Rare words removal</a:t>
            </a:r>
          </a:p>
          <a:p>
            <a:pPr lvl="1" algn="l">
              <a:buClr>
                <a:schemeClr val="tx1"/>
              </a:buClr>
              <a:buFont typeface="Arial" panose="020B0604020202020204" pitchFamily="34" charset="0"/>
              <a:buChar char="•"/>
            </a:pPr>
            <a:r>
              <a:rPr lang="en-US" sz="2400" b="0" i="0" dirty="0">
                <a:solidFill>
                  <a:schemeClr val="tx1"/>
                </a:solidFill>
                <a:effectLst/>
              </a:rPr>
              <a:t>Spelling correction</a:t>
            </a:r>
          </a:p>
          <a:p>
            <a:pPr lvl="1" algn="l">
              <a:buClr>
                <a:schemeClr val="tx1"/>
              </a:buClr>
              <a:buFont typeface="Arial" panose="020B0604020202020204" pitchFamily="34" charset="0"/>
              <a:buChar char="•"/>
            </a:pPr>
            <a:r>
              <a:rPr lang="en-US" sz="2400" b="0" i="0" dirty="0">
                <a:solidFill>
                  <a:schemeClr val="tx1"/>
                </a:solidFill>
                <a:effectLst/>
              </a:rPr>
              <a:t>Tokenization</a:t>
            </a:r>
          </a:p>
          <a:p>
            <a:pPr lvl="1" algn="l">
              <a:buClr>
                <a:schemeClr val="tx1"/>
              </a:buClr>
              <a:buFont typeface="Arial" panose="020B0604020202020204" pitchFamily="34" charset="0"/>
              <a:buChar char="•"/>
            </a:pPr>
            <a:r>
              <a:rPr lang="en-US" sz="2400" b="0" i="0" dirty="0">
                <a:solidFill>
                  <a:schemeClr val="tx1"/>
                </a:solidFill>
                <a:effectLst/>
              </a:rPr>
              <a:t>Stemming</a:t>
            </a:r>
          </a:p>
          <a:p>
            <a:pPr lvl="1" algn="l">
              <a:buClr>
                <a:schemeClr val="tx1"/>
              </a:buClr>
              <a:buFont typeface="Arial" panose="020B0604020202020204" pitchFamily="34" charset="0"/>
              <a:buChar char="•"/>
            </a:pPr>
            <a:r>
              <a:rPr lang="en-US" sz="2400" b="0" i="0" dirty="0">
                <a:solidFill>
                  <a:schemeClr val="tx1"/>
                </a:solidFill>
                <a:effectLst/>
              </a:rPr>
              <a:t>Lemmatization</a:t>
            </a:r>
          </a:p>
        </p:txBody>
      </p:sp>
    </p:spTree>
    <p:extLst>
      <p:ext uri="{BB962C8B-B14F-4D97-AF65-F5344CB8AC3E}">
        <p14:creationId xmlns:p14="http://schemas.microsoft.com/office/powerpoint/2010/main" val="2909345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01950"/>
          </a:xfrm>
        </p:spPr>
        <p:txBody>
          <a:bodyPr>
            <a:normAutofit/>
          </a:bodyPr>
          <a:lstStyle/>
          <a:p>
            <a:r>
              <a:rPr lang="en-US" b="1" dirty="0">
                <a:solidFill>
                  <a:srgbClr val="002060"/>
                </a:solidFill>
              </a:rPr>
              <a:t>Processing Data:-</a:t>
            </a:r>
          </a:p>
        </p:txBody>
      </p:sp>
      <p:sp>
        <p:nvSpPr>
          <p:cNvPr id="3" name="Content Placeholder 2"/>
          <p:cNvSpPr>
            <a:spLocks noGrp="1"/>
          </p:cNvSpPr>
          <p:nvPr>
            <p:ph idx="1"/>
          </p:nvPr>
        </p:nvSpPr>
        <p:spPr>
          <a:xfrm>
            <a:off x="677334" y="1642533"/>
            <a:ext cx="8596668" cy="4398829"/>
          </a:xfrm>
        </p:spPr>
        <p:txBody>
          <a:bodyPr/>
          <a:lstStyle/>
          <a:p>
            <a:pPr algn="just">
              <a:buFont typeface="Wingdings" panose="05000000000000000000" pitchFamily="2" charset="2"/>
              <a:buChar char="Ø"/>
            </a:pPr>
            <a:r>
              <a:rPr lang="en-US" sz="2400" dirty="0">
                <a:solidFill>
                  <a:schemeClr val="tx1"/>
                </a:solidFill>
              </a:rPr>
              <a:t>There are 4 main important steps for the processing of data. </a:t>
            </a:r>
          </a:p>
          <a:p>
            <a:pPr marL="0" indent="0" algn="just">
              <a:buNone/>
            </a:pPr>
            <a:r>
              <a:rPr lang="en-US" sz="2400" dirty="0">
                <a:solidFill>
                  <a:schemeClr val="tx1"/>
                </a:solidFill>
              </a:rPr>
              <a:t>      • Splitting of the data set in Training and Validation sets </a:t>
            </a:r>
          </a:p>
          <a:p>
            <a:pPr marL="0" indent="0" algn="just">
              <a:buNone/>
            </a:pPr>
            <a:r>
              <a:rPr lang="en-US" sz="2400" dirty="0">
                <a:solidFill>
                  <a:schemeClr val="tx1"/>
                </a:solidFill>
              </a:rPr>
              <a:t>      • Taking care of Missing values </a:t>
            </a:r>
          </a:p>
          <a:p>
            <a:pPr marL="0" indent="0" algn="just">
              <a:buNone/>
            </a:pPr>
            <a:r>
              <a:rPr lang="en-US" sz="2400" dirty="0">
                <a:solidFill>
                  <a:schemeClr val="tx1"/>
                </a:solidFill>
              </a:rPr>
              <a:t>      • Taking care of Categorical Features </a:t>
            </a:r>
          </a:p>
          <a:p>
            <a:pPr marL="0" indent="0" algn="just">
              <a:buNone/>
            </a:pPr>
            <a:r>
              <a:rPr lang="en-US" sz="2400" dirty="0">
                <a:solidFill>
                  <a:schemeClr val="tx1"/>
                </a:solidFill>
              </a:rPr>
              <a:t>      • Normalization of data set </a:t>
            </a:r>
          </a:p>
        </p:txBody>
      </p:sp>
    </p:spTree>
    <p:extLst>
      <p:ext uri="{BB962C8B-B14F-4D97-AF65-F5344CB8AC3E}">
        <p14:creationId xmlns:p14="http://schemas.microsoft.com/office/powerpoint/2010/main" val="1581181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2132" y="609600"/>
            <a:ext cx="8596668" cy="837460"/>
          </a:xfrm>
        </p:spPr>
        <p:txBody>
          <a:bodyPr/>
          <a:lstStyle/>
          <a:p>
            <a:pPr algn="ctr"/>
            <a:r>
              <a:rPr lang="en-US" sz="3200" b="1" dirty="0">
                <a:solidFill>
                  <a:srgbClr val="002060"/>
                </a:solidFill>
              </a:rPr>
              <a:t>Train Test Split:</a:t>
            </a:r>
            <a:r>
              <a:rPr lang="en-US" b="1" dirty="0">
                <a:solidFill>
                  <a:srgbClr val="002060"/>
                </a:solidFill>
              </a:rPr>
              <a:t>-</a:t>
            </a:r>
          </a:p>
        </p:txBody>
      </p:sp>
      <p:sp>
        <p:nvSpPr>
          <p:cNvPr id="3" name="Content Placeholder 2"/>
          <p:cNvSpPr>
            <a:spLocks noGrp="1"/>
          </p:cNvSpPr>
          <p:nvPr>
            <p:ph idx="1"/>
          </p:nvPr>
        </p:nvSpPr>
        <p:spPr>
          <a:xfrm>
            <a:off x="982132" y="1332637"/>
            <a:ext cx="8291869" cy="4415762"/>
          </a:xfrm>
        </p:spPr>
        <p:txBody>
          <a:bodyPr>
            <a:normAutofit/>
          </a:bodyPr>
          <a:lstStyle/>
          <a:p>
            <a:pPr marL="0" indent="0" algn="just">
              <a:buNone/>
            </a:pPr>
            <a:r>
              <a:rPr lang="en-US" sz="2400" dirty="0">
                <a:solidFill>
                  <a:schemeClr val="tx1"/>
                </a:solidFill>
              </a:rPr>
              <a:t>Train Test Split is one of the important steps in Machine Learning. It is very important because your model needs to be evaluated before it has been deployed. And that evaluation needs to be done on unseen data because when it is deployed, all incoming data is unseen. </a:t>
            </a:r>
          </a:p>
          <a:p>
            <a:pPr marL="0" indent="0" algn="just">
              <a:buNone/>
            </a:pPr>
            <a:r>
              <a:rPr lang="en-US" sz="2400" dirty="0">
                <a:solidFill>
                  <a:schemeClr val="tx1"/>
                </a:solidFill>
              </a:rPr>
              <a:t>The main idea behind the train test split is to convert original data set into 2 parts </a:t>
            </a:r>
          </a:p>
          <a:p>
            <a:pPr marL="0" indent="0" algn="just">
              <a:buNone/>
            </a:pPr>
            <a:r>
              <a:rPr lang="en-US" sz="2400" dirty="0">
                <a:solidFill>
                  <a:schemeClr val="tx1"/>
                </a:solidFill>
              </a:rPr>
              <a:t>• Train </a:t>
            </a:r>
          </a:p>
          <a:p>
            <a:pPr marL="0" indent="0" algn="just">
              <a:buNone/>
            </a:pPr>
            <a:r>
              <a:rPr lang="en-US" sz="2400" dirty="0">
                <a:solidFill>
                  <a:schemeClr val="tx1"/>
                </a:solidFill>
              </a:rPr>
              <a:t>• Test </a:t>
            </a:r>
          </a:p>
          <a:p>
            <a:pPr marL="0" indent="0" algn="just">
              <a:buNone/>
            </a:pPr>
            <a:endParaRPr lang="en-US" sz="2400" dirty="0">
              <a:solidFill>
                <a:schemeClr val="tx1"/>
              </a:solidFill>
            </a:endParaRPr>
          </a:p>
        </p:txBody>
      </p:sp>
      <p:pic>
        <p:nvPicPr>
          <p:cNvPr id="4" name="Picture 3">
            <a:extLst>
              <a:ext uri="{FF2B5EF4-FFF2-40B4-BE49-F238E27FC236}">
                <a16:creationId xmlns:a16="http://schemas.microsoft.com/office/drawing/2014/main" id="{4878BA1F-8F26-4B18-B5D0-063CA55AB45D}"/>
              </a:ext>
            </a:extLst>
          </p:cNvPr>
          <p:cNvPicPr/>
          <p:nvPr/>
        </p:nvPicPr>
        <p:blipFill>
          <a:blip r:embed="rId2">
            <a:extLst>
              <a:ext uri="{28A0092B-C50C-407E-A947-70E740481C1C}">
                <a14:useLocalDpi xmlns:a14="http://schemas.microsoft.com/office/drawing/2010/main" val="0"/>
              </a:ext>
            </a:extLst>
          </a:blip>
          <a:stretch>
            <a:fillRect/>
          </a:stretch>
        </p:blipFill>
        <p:spPr>
          <a:xfrm>
            <a:off x="1136908" y="5262473"/>
            <a:ext cx="8051480" cy="1102816"/>
          </a:xfrm>
          <a:prstGeom prst="rect">
            <a:avLst/>
          </a:prstGeom>
        </p:spPr>
      </p:pic>
    </p:spTree>
    <p:extLst>
      <p:ext uri="{BB962C8B-B14F-4D97-AF65-F5344CB8AC3E}">
        <p14:creationId xmlns:p14="http://schemas.microsoft.com/office/powerpoint/2010/main" val="8331002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80533" y="621437"/>
            <a:ext cx="6505688" cy="5419926"/>
          </a:xfrm>
        </p:spPr>
        <p:txBody>
          <a:bodyPr>
            <a:normAutofit fontScale="92500" lnSpcReduction="10000"/>
          </a:bodyPr>
          <a:lstStyle/>
          <a:p>
            <a:pPr marL="0" indent="0" algn="ctr">
              <a:buNone/>
            </a:pPr>
            <a:r>
              <a:rPr lang="en-US" sz="3200" b="1" dirty="0">
                <a:solidFill>
                  <a:srgbClr val="002060"/>
                </a:solidFill>
              </a:rPr>
              <a:t>Taking Care of Missing Values :-</a:t>
            </a:r>
          </a:p>
          <a:p>
            <a:pPr marL="0" indent="0" algn="just">
              <a:buNone/>
            </a:pPr>
            <a:r>
              <a:rPr lang="en-US" sz="2400" dirty="0">
                <a:solidFill>
                  <a:schemeClr val="tx1"/>
                </a:solidFill>
              </a:rPr>
              <a:t>There is a famous Machine Learning phrase which is Garbage in Garbage out. </a:t>
            </a:r>
          </a:p>
          <a:p>
            <a:pPr marL="0" indent="0" algn="just">
              <a:buNone/>
            </a:pPr>
            <a:r>
              <a:rPr lang="en-US" sz="2400" dirty="0">
                <a:solidFill>
                  <a:schemeClr val="tx1"/>
                </a:solidFill>
              </a:rPr>
              <a:t>If our data set is full of </a:t>
            </a:r>
            <a:r>
              <a:rPr lang="en-US" sz="2400" dirty="0" err="1">
                <a:solidFill>
                  <a:schemeClr val="tx1"/>
                </a:solidFill>
              </a:rPr>
              <a:t>NaNs</a:t>
            </a:r>
            <a:r>
              <a:rPr lang="en-US" sz="2400" dirty="0">
                <a:solidFill>
                  <a:schemeClr val="tx1"/>
                </a:solidFill>
              </a:rPr>
              <a:t> and garbage values, then surely our model will perform garbage too. So, taking care of such missing values is important. </a:t>
            </a:r>
          </a:p>
          <a:p>
            <a:pPr marL="0" indent="0" algn="ctr">
              <a:buNone/>
            </a:pPr>
            <a:r>
              <a:rPr lang="en-US" sz="3200" b="1" dirty="0">
                <a:solidFill>
                  <a:srgbClr val="002060"/>
                </a:solidFill>
              </a:rPr>
              <a:t>Taking care of Categorical Features :-</a:t>
            </a:r>
          </a:p>
          <a:p>
            <a:pPr marL="0" indent="0" algn="just">
              <a:buNone/>
            </a:pPr>
            <a:r>
              <a:rPr lang="en-US" sz="2400" dirty="0">
                <a:solidFill>
                  <a:schemeClr val="tx1"/>
                </a:solidFill>
              </a:rPr>
              <a:t>We can take care of categorical features by converting them to integers. There are 2 common ways to do so. </a:t>
            </a:r>
          </a:p>
          <a:p>
            <a:pPr marL="0" indent="0" algn="just">
              <a:buNone/>
            </a:pPr>
            <a:r>
              <a:rPr lang="en-US" sz="2400" dirty="0">
                <a:solidFill>
                  <a:schemeClr val="tx1"/>
                </a:solidFill>
              </a:rPr>
              <a:t>1. Label Encoding </a:t>
            </a:r>
          </a:p>
          <a:p>
            <a:pPr marL="0" indent="0" algn="just">
              <a:buNone/>
            </a:pPr>
            <a:r>
              <a:rPr lang="en-US" sz="2400" dirty="0">
                <a:solidFill>
                  <a:schemeClr val="tx1"/>
                </a:solidFill>
              </a:rPr>
              <a:t>2. One Hot Encoding </a:t>
            </a:r>
          </a:p>
        </p:txBody>
      </p:sp>
      <p:pic>
        <p:nvPicPr>
          <p:cNvPr id="4" name="Picture 3">
            <a:extLst>
              <a:ext uri="{FF2B5EF4-FFF2-40B4-BE49-F238E27FC236}">
                <a16:creationId xmlns:a16="http://schemas.microsoft.com/office/drawing/2014/main" id="{3DE4D307-3FC1-439A-9D8E-EDCDDBA22F62}"/>
              </a:ext>
            </a:extLst>
          </p:cNvPr>
          <p:cNvPicPr/>
          <p:nvPr/>
        </p:nvPicPr>
        <p:blipFill>
          <a:blip r:embed="rId2">
            <a:extLst>
              <a:ext uri="{28A0092B-C50C-407E-A947-70E740481C1C}">
                <a14:useLocalDpi xmlns:a14="http://schemas.microsoft.com/office/drawing/2010/main" val="0"/>
              </a:ext>
            </a:extLst>
          </a:blip>
          <a:stretch>
            <a:fillRect/>
          </a:stretch>
        </p:blipFill>
        <p:spPr>
          <a:xfrm>
            <a:off x="7483875" y="829660"/>
            <a:ext cx="4552840" cy="2943350"/>
          </a:xfrm>
          <a:prstGeom prst="rect">
            <a:avLst/>
          </a:prstGeom>
        </p:spPr>
      </p:pic>
    </p:spTree>
    <p:extLst>
      <p:ext uri="{BB962C8B-B14F-4D97-AF65-F5344CB8AC3E}">
        <p14:creationId xmlns:p14="http://schemas.microsoft.com/office/powerpoint/2010/main" val="7129814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9198" y="609600"/>
            <a:ext cx="8596668" cy="846667"/>
          </a:xfrm>
        </p:spPr>
        <p:txBody>
          <a:bodyPr/>
          <a:lstStyle/>
          <a:p>
            <a:pPr algn="ctr"/>
            <a:r>
              <a:rPr lang="en-US" b="1" dirty="0">
                <a:solidFill>
                  <a:srgbClr val="002060"/>
                </a:solidFill>
              </a:rPr>
              <a:t>Normalizing the Dataset:- </a:t>
            </a:r>
          </a:p>
        </p:txBody>
      </p:sp>
      <p:sp>
        <p:nvSpPr>
          <p:cNvPr id="3" name="Content Placeholder 2"/>
          <p:cNvSpPr>
            <a:spLocks noGrp="1"/>
          </p:cNvSpPr>
          <p:nvPr>
            <p:ph idx="1"/>
          </p:nvPr>
        </p:nvSpPr>
        <p:spPr>
          <a:xfrm>
            <a:off x="1066799" y="1456267"/>
            <a:ext cx="8619067" cy="4775200"/>
          </a:xfrm>
        </p:spPr>
        <p:txBody>
          <a:bodyPr>
            <a:normAutofit lnSpcReduction="10000"/>
          </a:bodyPr>
          <a:lstStyle/>
          <a:p>
            <a:pPr marL="0" indent="0" algn="just">
              <a:buNone/>
            </a:pPr>
            <a:r>
              <a:rPr lang="en-US" sz="2400" dirty="0">
                <a:solidFill>
                  <a:schemeClr val="tx1"/>
                </a:solidFill>
              </a:rPr>
              <a:t>This brings us to the last part of data pre-processing, which is the normalization of the dataset. </a:t>
            </a:r>
          </a:p>
          <a:p>
            <a:pPr marL="0" indent="0" algn="just">
              <a:buNone/>
            </a:pPr>
            <a:r>
              <a:rPr lang="en-US" sz="2400" dirty="0">
                <a:solidFill>
                  <a:schemeClr val="tx1"/>
                </a:solidFill>
              </a:rPr>
              <a:t>Data normalization is the process of rescaling one or more attributes to the range of 0 to 1. This means that the largest value for each attribute is 1 and the smallest value is 0.</a:t>
            </a:r>
          </a:p>
          <a:p>
            <a:pPr marL="0" indent="0" algn="just">
              <a:buNone/>
            </a:pPr>
            <a:r>
              <a:rPr lang="en-US" sz="2400" dirty="0">
                <a:solidFill>
                  <a:schemeClr val="tx1"/>
                </a:solidFill>
              </a:rPr>
              <a:t>It is proven from certain experimentation that Machine Learning and Deep Learning Models perform way better on a normalized data set as compared to a data set that is not normalized</a:t>
            </a:r>
            <a:r>
              <a:rPr lang="en-US" dirty="0">
                <a:solidFill>
                  <a:schemeClr val="tx1"/>
                </a:solidFill>
              </a:rPr>
              <a:t>. </a:t>
            </a:r>
          </a:p>
          <a:p>
            <a:pPr marL="0" indent="0" algn="just">
              <a:buNone/>
            </a:pPr>
            <a:r>
              <a:rPr lang="en-US" sz="2400" dirty="0">
                <a:solidFill>
                  <a:schemeClr val="tx1"/>
                </a:solidFill>
              </a:rPr>
              <a:t>The goal of normalization is to change values to a common scale without distorting the difference between the range of values.</a:t>
            </a:r>
          </a:p>
        </p:txBody>
      </p:sp>
    </p:spTree>
    <p:extLst>
      <p:ext uri="{BB962C8B-B14F-4D97-AF65-F5344CB8AC3E}">
        <p14:creationId xmlns:p14="http://schemas.microsoft.com/office/powerpoint/2010/main" val="31697006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609599"/>
            <a:ext cx="9194799" cy="5740401"/>
          </a:xfrm>
        </p:spPr>
        <p:txBody>
          <a:bodyPr/>
          <a:lstStyle/>
          <a:p>
            <a:r>
              <a:rPr lang="en-US" dirty="0">
                <a:solidFill>
                  <a:srgbClr val="002060"/>
                </a:solidFill>
              </a:rPr>
              <a:t>		</a:t>
            </a:r>
            <a:br>
              <a:rPr lang="en-US" dirty="0">
                <a:solidFill>
                  <a:srgbClr val="002060"/>
                </a:solidFill>
              </a:rPr>
            </a:br>
            <a:br>
              <a:rPr lang="en-US" dirty="0">
                <a:solidFill>
                  <a:srgbClr val="002060"/>
                </a:solidFill>
              </a:rPr>
            </a:br>
            <a:r>
              <a:rPr lang="en-US" dirty="0">
                <a:solidFill>
                  <a:srgbClr val="002060"/>
                </a:solidFill>
              </a:rPr>
              <a:t>		</a:t>
            </a:r>
            <a:br>
              <a:rPr lang="en-US" dirty="0">
                <a:solidFill>
                  <a:srgbClr val="002060"/>
                </a:solidFill>
              </a:rPr>
            </a:br>
            <a:r>
              <a:rPr lang="en-US" dirty="0">
                <a:solidFill>
                  <a:srgbClr val="002060"/>
                </a:solidFill>
              </a:rPr>
              <a:t>				</a:t>
            </a:r>
            <a:br>
              <a:rPr lang="en-US" dirty="0">
                <a:solidFill>
                  <a:srgbClr val="002060"/>
                </a:solidFill>
              </a:rPr>
            </a:br>
            <a:r>
              <a:rPr lang="en-US" dirty="0">
                <a:solidFill>
                  <a:srgbClr val="002060"/>
                </a:solidFill>
              </a:rPr>
              <a:t>		</a:t>
            </a:r>
            <a:r>
              <a:rPr lang="en-US" sz="4400" b="1" dirty="0">
                <a:solidFill>
                  <a:srgbClr val="002060"/>
                </a:solidFill>
                <a:latin typeface="Algerian" panose="04020705040A02060702" pitchFamily="82" charset="0"/>
              </a:rPr>
              <a:t>Dataset Preparation </a:t>
            </a:r>
          </a:p>
        </p:txBody>
      </p:sp>
    </p:spTree>
    <p:extLst>
      <p:ext uri="{BB962C8B-B14F-4D97-AF65-F5344CB8AC3E}">
        <p14:creationId xmlns:p14="http://schemas.microsoft.com/office/powerpoint/2010/main" val="26427067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2932" y="609601"/>
            <a:ext cx="8596668" cy="837460"/>
          </a:xfrm>
        </p:spPr>
        <p:txBody>
          <a:bodyPr>
            <a:normAutofit/>
          </a:bodyPr>
          <a:lstStyle/>
          <a:p>
            <a:r>
              <a:rPr lang="en-US" b="1" dirty="0">
                <a:solidFill>
                  <a:srgbClr val="002060"/>
                </a:solidFill>
              </a:rPr>
              <a:t>Word Similarity Dataset:-</a:t>
            </a:r>
            <a:endParaRPr lang="en-US" u="sng" dirty="0">
              <a:solidFill>
                <a:schemeClr val="tx1"/>
              </a:solidFill>
            </a:endParaRPr>
          </a:p>
        </p:txBody>
      </p:sp>
      <p:sp>
        <p:nvSpPr>
          <p:cNvPr id="3" name="Content Placeholder 2"/>
          <p:cNvSpPr>
            <a:spLocks noGrp="1"/>
          </p:cNvSpPr>
          <p:nvPr>
            <p:ph idx="1"/>
          </p:nvPr>
        </p:nvSpPr>
        <p:spPr>
          <a:xfrm>
            <a:off x="1032932" y="1331650"/>
            <a:ext cx="8750260" cy="5282214"/>
          </a:xfrm>
        </p:spPr>
        <p:txBody>
          <a:bodyPr>
            <a:normAutofit fontScale="85000" lnSpcReduction="20000"/>
          </a:bodyPr>
          <a:lstStyle/>
          <a:p>
            <a:pPr marL="0" indent="0" algn="just">
              <a:buNone/>
            </a:pPr>
            <a:r>
              <a:rPr lang="en-US" sz="2800" b="1" u="sng" dirty="0">
                <a:solidFill>
                  <a:schemeClr val="tx1"/>
                </a:solidFill>
              </a:rPr>
              <a:t>Brief overview of Datasets-</a:t>
            </a:r>
          </a:p>
          <a:p>
            <a:pPr marL="0" indent="0" algn="just">
              <a:buNone/>
            </a:pPr>
            <a:r>
              <a:rPr lang="en-US" sz="2800" dirty="0">
                <a:solidFill>
                  <a:schemeClr val="tx1"/>
                </a:solidFill>
              </a:rPr>
              <a:t>This dataset contains similar words and their similarity count which lies between 0-10. </a:t>
            </a:r>
          </a:p>
          <a:p>
            <a:pPr marL="0" indent="0" algn="just">
              <a:buNone/>
            </a:pPr>
            <a:r>
              <a:rPr lang="en-US" sz="2800" dirty="0">
                <a:solidFill>
                  <a:schemeClr val="tx1"/>
                </a:solidFill>
              </a:rPr>
              <a:t>With the advent of word representations, word similarity tasks are becoming increasing popular as an evaluation metric for the quality of the representations. In this task, we present manually annotated monolingual word similarity datasets of six Indian languages - Urdu, Telugu, Marathi, Punjabi, Tamil and Gujarati.</a:t>
            </a:r>
          </a:p>
          <a:p>
            <a:pPr>
              <a:buClr>
                <a:schemeClr val="tx1"/>
              </a:buClr>
              <a:buSzPct val="100000"/>
              <a:buFont typeface="Wingdings" panose="05000000000000000000" pitchFamily="2" charset="2"/>
              <a:buChar char="Ø"/>
            </a:pPr>
            <a:r>
              <a:rPr lang="en-US" sz="2800" b="1" dirty="0">
                <a:solidFill>
                  <a:schemeClr val="tx1"/>
                </a:solidFill>
              </a:rPr>
              <a:t>Datasets Size - Size of training &amp; testing sets -</a:t>
            </a:r>
          </a:p>
          <a:p>
            <a:pPr>
              <a:buClr>
                <a:schemeClr val="tx1"/>
              </a:buClr>
              <a:buSzPct val="100000"/>
              <a:buFont typeface="Arial" panose="020B0604020202020204" pitchFamily="34" charset="0"/>
              <a:buChar char="•"/>
            </a:pPr>
            <a:r>
              <a:rPr lang="en-US" sz="2800" dirty="0">
                <a:solidFill>
                  <a:schemeClr val="tx1"/>
                </a:solidFill>
              </a:rPr>
              <a:t>Size of training set-200 </a:t>
            </a:r>
          </a:p>
          <a:p>
            <a:pPr>
              <a:buClr>
                <a:schemeClr val="tx1"/>
              </a:buClr>
              <a:buSzPct val="100000"/>
              <a:buFont typeface="Arial" panose="020B0604020202020204" pitchFamily="34" charset="0"/>
              <a:buChar char="•"/>
            </a:pPr>
            <a:r>
              <a:rPr lang="en-US" sz="2800" dirty="0">
                <a:solidFill>
                  <a:schemeClr val="tx1"/>
                </a:solidFill>
              </a:rPr>
              <a:t>Size of testing set-100 </a:t>
            </a:r>
          </a:p>
          <a:p>
            <a:pPr>
              <a:buClr>
                <a:schemeClr val="tx1"/>
              </a:buClr>
              <a:buSzPct val="100000"/>
              <a:buFont typeface="Wingdings" panose="05000000000000000000" pitchFamily="2" charset="2"/>
              <a:buChar char="Ø"/>
            </a:pPr>
            <a:r>
              <a:rPr lang="en-US" sz="2800" b="1" dirty="0">
                <a:solidFill>
                  <a:schemeClr val="tx1"/>
                </a:solidFill>
              </a:rPr>
              <a:t>Different classes of labels and their counts:-</a:t>
            </a:r>
          </a:p>
          <a:p>
            <a:pPr marL="0" indent="0">
              <a:buNone/>
            </a:pPr>
            <a:r>
              <a:rPr lang="en-US" sz="2800" dirty="0">
                <a:solidFill>
                  <a:schemeClr val="tx1"/>
                </a:solidFill>
              </a:rPr>
              <a:t>	Word1, Word2,Similarity Count</a:t>
            </a:r>
          </a:p>
          <a:p>
            <a:pPr marL="0" indent="0" algn="just">
              <a:buNone/>
            </a:pPr>
            <a:endParaRPr lang="en-US" sz="2400" dirty="0">
              <a:solidFill>
                <a:schemeClr val="tx1"/>
              </a:solidFill>
            </a:endParaRPr>
          </a:p>
        </p:txBody>
      </p:sp>
    </p:spTree>
    <p:extLst>
      <p:ext uri="{BB962C8B-B14F-4D97-AF65-F5344CB8AC3E}">
        <p14:creationId xmlns:p14="http://schemas.microsoft.com/office/powerpoint/2010/main" val="15862115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8EB822A-1798-4687-B07E-4E44389C1724}"/>
              </a:ext>
            </a:extLst>
          </p:cNvPr>
          <p:cNvPicPr/>
          <p:nvPr/>
        </p:nvPicPr>
        <p:blipFill>
          <a:blip r:embed="rId2">
            <a:extLst>
              <a:ext uri="{28A0092B-C50C-407E-A947-70E740481C1C}">
                <a14:useLocalDpi xmlns:a14="http://schemas.microsoft.com/office/drawing/2010/main" val="0"/>
              </a:ext>
            </a:extLst>
          </a:blip>
          <a:stretch>
            <a:fillRect/>
          </a:stretch>
        </p:blipFill>
        <p:spPr>
          <a:xfrm>
            <a:off x="677079" y="597862"/>
            <a:ext cx="2331720" cy="4679950"/>
          </a:xfrm>
          <a:prstGeom prst="rect">
            <a:avLst/>
          </a:prstGeom>
        </p:spPr>
      </p:pic>
      <p:pic>
        <p:nvPicPr>
          <p:cNvPr id="7" name="Picture 6">
            <a:extLst>
              <a:ext uri="{FF2B5EF4-FFF2-40B4-BE49-F238E27FC236}">
                <a16:creationId xmlns:a16="http://schemas.microsoft.com/office/drawing/2014/main" id="{9F058D8B-C3B4-4DC5-9D22-99C830019BFB}"/>
              </a:ext>
            </a:extLst>
          </p:cNvPr>
          <p:cNvPicPr/>
          <p:nvPr/>
        </p:nvPicPr>
        <p:blipFill>
          <a:blip r:embed="rId3">
            <a:extLst>
              <a:ext uri="{28A0092B-C50C-407E-A947-70E740481C1C}">
                <a14:useLocalDpi xmlns:a14="http://schemas.microsoft.com/office/drawing/2010/main" val="0"/>
              </a:ext>
            </a:extLst>
          </a:blip>
          <a:stretch>
            <a:fillRect/>
          </a:stretch>
        </p:blipFill>
        <p:spPr>
          <a:xfrm>
            <a:off x="3648003" y="613102"/>
            <a:ext cx="2857500" cy="4649470"/>
          </a:xfrm>
          <a:prstGeom prst="rect">
            <a:avLst/>
          </a:prstGeom>
        </p:spPr>
      </p:pic>
      <p:sp>
        <p:nvSpPr>
          <p:cNvPr id="8" name="Text Box 30">
            <a:extLst>
              <a:ext uri="{FF2B5EF4-FFF2-40B4-BE49-F238E27FC236}">
                <a16:creationId xmlns:a16="http://schemas.microsoft.com/office/drawing/2014/main" id="{B3650819-CB7C-4E58-9359-F84A76C98A96}"/>
              </a:ext>
            </a:extLst>
          </p:cNvPr>
          <p:cNvSpPr txBox="1"/>
          <p:nvPr/>
        </p:nvSpPr>
        <p:spPr>
          <a:xfrm>
            <a:off x="1317159" y="5406501"/>
            <a:ext cx="1051560" cy="356921"/>
          </a:xfrm>
          <a:prstGeom prst="rect">
            <a:avLst/>
          </a:prstGeom>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07000"/>
              </a:lnSpc>
              <a:spcAft>
                <a:spcPts val="800"/>
              </a:spcAft>
            </a:pPr>
            <a:r>
              <a:rPr lang="en-US" sz="1100" b="1" dirty="0">
                <a:solidFill>
                  <a:srgbClr val="C00000"/>
                </a:solidFill>
                <a:effectLst/>
                <a:ea typeface="Calibri" panose="020F0502020204030204" pitchFamily="34" charset="0"/>
                <a:cs typeface="Vrinda" panose="020B0502040204020203" pitchFamily="34" charset="0"/>
              </a:rPr>
              <a:t>HINDI</a:t>
            </a:r>
            <a:endParaRPr lang="en-IN" sz="1100" dirty="0">
              <a:effectLst/>
              <a:ea typeface="Calibri" panose="020F0502020204030204" pitchFamily="34" charset="0"/>
              <a:cs typeface="Vrinda" panose="020B0502040204020203" pitchFamily="34" charset="0"/>
            </a:endParaRPr>
          </a:p>
          <a:p>
            <a:pPr>
              <a:lnSpc>
                <a:spcPct val="107000"/>
              </a:lnSpc>
              <a:spcAft>
                <a:spcPts val="800"/>
              </a:spcAft>
            </a:pPr>
            <a:r>
              <a:rPr lang="en-US" sz="1100" dirty="0">
                <a:effectLst/>
                <a:ea typeface="Calibri" panose="020F0502020204030204" pitchFamily="34" charset="0"/>
                <a:cs typeface="Vrinda" panose="020B0502040204020203" pitchFamily="34" charset="0"/>
              </a:rPr>
              <a:t> </a:t>
            </a:r>
            <a:endParaRPr lang="en-IN" sz="1100" dirty="0">
              <a:effectLst/>
              <a:ea typeface="Calibri" panose="020F0502020204030204" pitchFamily="34" charset="0"/>
              <a:cs typeface="Vrinda" panose="020B0502040204020203" pitchFamily="34" charset="0"/>
            </a:endParaRPr>
          </a:p>
        </p:txBody>
      </p:sp>
      <p:sp>
        <p:nvSpPr>
          <p:cNvPr id="9" name="Text Box 31">
            <a:extLst>
              <a:ext uri="{FF2B5EF4-FFF2-40B4-BE49-F238E27FC236}">
                <a16:creationId xmlns:a16="http://schemas.microsoft.com/office/drawing/2014/main" id="{02161E8B-EB7C-41E9-B5FC-E9DE1F0B29D5}"/>
              </a:ext>
            </a:extLst>
          </p:cNvPr>
          <p:cNvSpPr txBox="1"/>
          <p:nvPr/>
        </p:nvSpPr>
        <p:spPr>
          <a:xfrm>
            <a:off x="4471970" y="5406501"/>
            <a:ext cx="1075055" cy="356921"/>
          </a:xfrm>
          <a:prstGeom prst="rect">
            <a:avLst/>
          </a:prstGeom>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07000"/>
              </a:lnSpc>
              <a:spcAft>
                <a:spcPts val="800"/>
              </a:spcAft>
            </a:pPr>
            <a:r>
              <a:rPr lang="en-US" sz="1100" b="1" dirty="0">
                <a:solidFill>
                  <a:srgbClr val="C00000"/>
                </a:solidFill>
                <a:effectLst/>
                <a:ea typeface="Calibri" panose="020F0502020204030204" pitchFamily="34" charset="0"/>
                <a:cs typeface="Vrinda" panose="020B0502040204020203" pitchFamily="34" charset="0"/>
              </a:rPr>
              <a:t>TELUGU</a:t>
            </a:r>
            <a:endParaRPr lang="en-IN" sz="1100" dirty="0">
              <a:effectLst/>
              <a:ea typeface="Calibri" panose="020F0502020204030204" pitchFamily="34" charset="0"/>
              <a:cs typeface="Vrinda" panose="020B0502040204020203" pitchFamily="34" charset="0"/>
            </a:endParaRPr>
          </a:p>
          <a:p>
            <a:pPr>
              <a:lnSpc>
                <a:spcPct val="107000"/>
              </a:lnSpc>
              <a:spcAft>
                <a:spcPts val="800"/>
              </a:spcAft>
            </a:pPr>
            <a:r>
              <a:rPr lang="en-US" sz="1100" dirty="0">
                <a:effectLst/>
                <a:ea typeface="Calibri" panose="020F0502020204030204" pitchFamily="34" charset="0"/>
                <a:cs typeface="Vrinda" panose="020B0502040204020203" pitchFamily="34" charset="0"/>
              </a:rPr>
              <a:t> </a:t>
            </a:r>
            <a:endParaRPr lang="en-IN" sz="1100" dirty="0">
              <a:effectLst/>
              <a:ea typeface="Calibri" panose="020F0502020204030204" pitchFamily="34" charset="0"/>
              <a:cs typeface="Vrinda" panose="020B0502040204020203" pitchFamily="34" charset="0"/>
            </a:endParaRPr>
          </a:p>
        </p:txBody>
      </p:sp>
      <p:pic>
        <p:nvPicPr>
          <p:cNvPr id="10" name="Picture 9">
            <a:extLst>
              <a:ext uri="{FF2B5EF4-FFF2-40B4-BE49-F238E27FC236}">
                <a16:creationId xmlns:a16="http://schemas.microsoft.com/office/drawing/2014/main" id="{82664072-BC95-419C-A3E2-6D78172CB17A}"/>
              </a:ext>
            </a:extLst>
          </p:cNvPr>
          <p:cNvPicPr/>
          <p:nvPr/>
        </p:nvPicPr>
        <p:blipFill>
          <a:blip r:embed="rId4">
            <a:extLst>
              <a:ext uri="{28A0092B-C50C-407E-A947-70E740481C1C}">
                <a14:useLocalDpi xmlns:a14="http://schemas.microsoft.com/office/drawing/2010/main" val="0"/>
              </a:ext>
            </a:extLst>
          </a:blip>
          <a:stretch>
            <a:fillRect/>
          </a:stretch>
        </p:blipFill>
        <p:spPr>
          <a:xfrm>
            <a:off x="7116812" y="613101"/>
            <a:ext cx="2680335" cy="4626775"/>
          </a:xfrm>
          <a:prstGeom prst="rect">
            <a:avLst/>
          </a:prstGeom>
        </p:spPr>
      </p:pic>
      <p:sp>
        <p:nvSpPr>
          <p:cNvPr id="11" name="Text Box 32">
            <a:extLst>
              <a:ext uri="{FF2B5EF4-FFF2-40B4-BE49-F238E27FC236}">
                <a16:creationId xmlns:a16="http://schemas.microsoft.com/office/drawing/2014/main" id="{1FA20E8C-1CFD-4489-B2AB-C34DF8BA0AC8}"/>
              </a:ext>
            </a:extLst>
          </p:cNvPr>
          <p:cNvSpPr txBox="1"/>
          <p:nvPr/>
        </p:nvSpPr>
        <p:spPr>
          <a:xfrm>
            <a:off x="7833091" y="5406501"/>
            <a:ext cx="1247775" cy="355107"/>
          </a:xfrm>
          <a:prstGeom prst="rect">
            <a:avLst/>
          </a:prstGeom>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07000"/>
              </a:lnSpc>
              <a:spcAft>
                <a:spcPts val="800"/>
              </a:spcAft>
            </a:pPr>
            <a:r>
              <a:rPr lang="en-US" sz="1100" b="1" dirty="0">
                <a:solidFill>
                  <a:srgbClr val="C00000"/>
                </a:solidFill>
                <a:effectLst/>
                <a:ea typeface="Calibri" panose="020F0502020204030204" pitchFamily="34" charset="0"/>
                <a:cs typeface="Vrinda" panose="020B0502040204020203" pitchFamily="34" charset="0"/>
              </a:rPr>
              <a:t>TAMIL</a:t>
            </a:r>
            <a:endParaRPr lang="en-IN" sz="1100" dirty="0">
              <a:effectLst/>
              <a:ea typeface="Calibri" panose="020F0502020204030204" pitchFamily="34" charset="0"/>
              <a:cs typeface="Vrinda" panose="020B0502040204020203" pitchFamily="34" charset="0"/>
            </a:endParaRPr>
          </a:p>
          <a:p>
            <a:pPr>
              <a:lnSpc>
                <a:spcPct val="107000"/>
              </a:lnSpc>
              <a:spcAft>
                <a:spcPts val="800"/>
              </a:spcAft>
            </a:pPr>
            <a:r>
              <a:rPr lang="en-US" sz="1100" dirty="0">
                <a:effectLst/>
                <a:ea typeface="Calibri" panose="020F0502020204030204" pitchFamily="34" charset="0"/>
                <a:cs typeface="Vrinda" panose="020B0502040204020203" pitchFamily="34" charset="0"/>
              </a:rPr>
              <a:t> </a:t>
            </a:r>
            <a:endParaRPr lang="en-IN" sz="1100" dirty="0">
              <a:effectLst/>
              <a:ea typeface="Calibri" panose="020F0502020204030204" pitchFamily="34" charset="0"/>
              <a:cs typeface="Vrinda" panose="020B0502040204020203" pitchFamily="34" charset="0"/>
            </a:endParaRPr>
          </a:p>
        </p:txBody>
      </p:sp>
    </p:spTree>
    <p:extLst>
      <p:ext uri="{BB962C8B-B14F-4D97-AF65-F5344CB8AC3E}">
        <p14:creationId xmlns:p14="http://schemas.microsoft.com/office/powerpoint/2010/main" val="17781025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32046"/>
            <a:ext cx="8596668" cy="722050"/>
          </a:xfrm>
        </p:spPr>
        <p:txBody>
          <a:bodyPr/>
          <a:lstStyle/>
          <a:p>
            <a:r>
              <a:rPr lang="en-US" b="1" dirty="0">
                <a:solidFill>
                  <a:srgbClr val="002060"/>
                </a:solidFill>
                <a:latin typeface="+mn-lt"/>
              </a:rPr>
              <a:t>INTRODUCTION</a:t>
            </a:r>
          </a:p>
        </p:txBody>
      </p:sp>
      <p:sp>
        <p:nvSpPr>
          <p:cNvPr id="3" name="Content Placeholder 2"/>
          <p:cNvSpPr>
            <a:spLocks noGrp="1"/>
          </p:cNvSpPr>
          <p:nvPr>
            <p:ph idx="1"/>
          </p:nvPr>
        </p:nvSpPr>
        <p:spPr>
          <a:xfrm>
            <a:off x="677334" y="1405467"/>
            <a:ext cx="8596668" cy="5164666"/>
          </a:xfrm>
        </p:spPr>
        <p:txBody>
          <a:bodyPr>
            <a:normAutofit lnSpcReduction="10000"/>
          </a:bodyPr>
          <a:lstStyle/>
          <a:p>
            <a:pPr marL="0" indent="0" algn="just">
              <a:buNone/>
            </a:pPr>
            <a:r>
              <a:rPr lang="en-US" sz="2400" b="1" dirty="0" err="1">
                <a:solidFill>
                  <a:schemeClr val="tx1"/>
                </a:solidFill>
              </a:rPr>
              <a:t>Yscholar</a:t>
            </a:r>
            <a:r>
              <a:rPr lang="en-US" sz="2400" b="1" dirty="0">
                <a:solidFill>
                  <a:schemeClr val="tx1"/>
                </a:solidFill>
              </a:rPr>
              <a:t> Technology LLP</a:t>
            </a:r>
            <a:r>
              <a:rPr lang="en-US" sz="2400" dirty="0">
                <a:solidFill>
                  <a:schemeClr val="tx1"/>
                </a:solidFill>
              </a:rPr>
              <a:t> is a very early-stage company working on building next generation </a:t>
            </a:r>
            <a:r>
              <a:rPr lang="en-US" sz="2400" b="1" dirty="0" err="1">
                <a:solidFill>
                  <a:schemeClr val="tx1"/>
                </a:solidFill>
              </a:rPr>
              <a:t>EdTech</a:t>
            </a:r>
            <a:r>
              <a:rPr lang="en-US" sz="2400" dirty="0">
                <a:solidFill>
                  <a:schemeClr val="tx1"/>
                </a:solidFill>
              </a:rPr>
              <a:t> products. To give a brief summary of what they do. </a:t>
            </a:r>
          </a:p>
          <a:p>
            <a:pPr algn="just">
              <a:buFont typeface="Wingdings" panose="05000000000000000000" pitchFamily="2" charset="2"/>
              <a:buChar char="Ø"/>
            </a:pPr>
            <a:r>
              <a:rPr lang="en-US" sz="2400" dirty="0">
                <a:solidFill>
                  <a:schemeClr val="tx1"/>
                </a:solidFill>
              </a:rPr>
              <a:t>It is specialists in text analytics and NLP. </a:t>
            </a:r>
          </a:p>
          <a:p>
            <a:pPr algn="just">
              <a:buFont typeface="Wingdings" panose="05000000000000000000" pitchFamily="2" charset="2"/>
              <a:buChar char="Ø"/>
            </a:pPr>
            <a:r>
              <a:rPr lang="en-US" sz="2400" dirty="0">
                <a:solidFill>
                  <a:schemeClr val="tx1"/>
                </a:solidFill>
              </a:rPr>
              <a:t>It is developing products to improve knowledge representation and knowledge acquisition.</a:t>
            </a:r>
          </a:p>
          <a:p>
            <a:pPr algn="just">
              <a:buFont typeface="Wingdings" panose="05000000000000000000" pitchFamily="2" charset="2"/>
              <a:buChar char="Ø"/>
            </a:pPr>
            <a:r>
              <a:rPr lang="en-US" sz="2400" dirty="0">
                <a:solidFill>
                  <a:schemeClr val="tx1"/>
                </a:solidFill>
              </a:rPr>
              <a:t>Their input is primarily texts from books corpora, articles and other open source as well as proprietary text corpus and  do text modelling and are building products which leverage them.</a:t>
            </a:r>
          </a:p>
          <a:p>
            <a:pPr algn="just">
              <a:buFont typeface="Wingdings" panose="05000000000000000000" pitchFamily="2" charset="2"/>
              <a:buChar char="Ø"/>
            </a:pPr>
            <a:r>
              <a:rPr lang="en-US" sz="2400" dirty="0">
                <a:solidFill>
                  <a:schemeClr val="tx1"/>
                </a:solidFill>
              </a:rPr>
              <a:t>They also focus on India's specific needs and culture and applying our techniques to understanding India's historical literature and texts.</a:t>
            </a:r>
          </a:p>
          <a:p>
            <a:pPr marL="0" indent="0" algn="just">
              <a:buNone/>
            </a:pPr>
            <a:endParaRPr lang="en-US" sz="2400" dirty="0">
              <a:solidFill>
                <a:schemeClr val="tx1"/>
              </a:solidFill>
            </a:endParaRPr>
          </a:p>
        </p:txBody>
      </p:sp>
    </p:spTree>
    <p:extLst>
      <p:ext uri="{BB962C8B-B14F-4D97-AF65-F5344CB8AC3E}">
        <p14:creationId xmlns:p14="http://schemas.microsoft.com/office/powerpoint/2010/main" val="12703215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4264124-9CFE-4CBA-982D-E2F12572E7EB}"/>
              </a:ext>
            </a:extLst>
          </p:cNvPr>
          <p:cNvPicPr/>
          <p:nvPr/>
        </p:nvPicPr>
        <p:blipFill>
          <a:blip r:embed="rId2">
            <a:extLst>
              <a:ext uri="{28A0092B-C50C-407E-A947-70E740481C1C}">
                <a14:useLocalDpi xmlns:a14="http://schemas.microsoft.com/office/drawing/2010/main" val="0"/>
              </a:ext>
            </a:extLst>
          </a:blip>
          <a:stretch>
            <a:fillRect/>
          </a:stretch>
        </p:blipFill>
        <p:spPr>
          <a:xfrm>
            <a:off x="706283" y="692458"/>
            <a:ext cx="2771775" cy="4518734"/>
          </a:xfrm>
          <a:prstGeom prst="rect">
            <a:avLst/>
          </a:prstGeom>
        </p:spPr>
      </p:pic>
      <p:pic>
        <p:nvPicPr>
          <p:cNvPr id="7" name="Picture 6">
            <a:extLst>
              <a:ext uri="{FF2B5EF4-FFF2-40B4-BE49-F238E27FC236}">
                <a16:creationId xmlns:a16="http://schemas.microsoft.com/office/drawing/2014/main" id="{D4CC9F85-728C-4D66-A3AE-0BBBF8BFECF2}"/>
              </a:ext>
            </a:extLst>
          </p:cNvPr>
          <p:cNvPicPr/>
          <p:nvPr/>
        </p:nvPicPr>
        <p:blipFill>
          <a:blip r:embed="rId3">
            <a:extLst>
              <a:ext uri="{28A0092B-C50C-407E-A947-70E740481C1C}">
                <a14:useLocalDpi xmlns:a14="http://schemas.microsoft.com/office/drawing/2010/main" val="0"/>
              </a:ext>
            </a:extLst>
          </a:blip>
          <a:stretch>
            <a:fillRect/>
          </a:stretch>
        </p:blipFill>
        <p:spPr>
          <a:xfrm>
            <a:off x="4317935" y="692457"/>
            <a:ext cx="2432685" cy="4518733"/>
          </a:xfrm>
          <a:prstGeom prst="rect">
            <a:avLst/>
          </a:prstGeom>
        </p:spPr>
      </p:pic>
      <p:pic>
        <p:nvPicPr>
          <p:cNvPr id="8" name="Picture 7">
            <a:extLst>
              <a:ext uri="{FF2B5EF4-FFF2-40B4-BE49-F238E27FC236}">
                <a16:creationId xmlns:a16="http://schemas.microsoft.com/office/drawing/2014/main" id="{0573EA6E-745B-461C-9EDB-DBA96E57E913}"/>
              </a:ext>
            </a:extLst>
          </p:cNvPr>
          <p:cNvPicPr/>
          <p:nvPr/>
        </p:nvPicPr>
        <p:blipFill>
          <a:blip r:embed="rId4">
            <a:extLst>
              <a:ext uri="{28A0092B-C50C-407E-A947-70E740481C1C}">
                <a14:useLocalDpi xmlns:a14="http://schemas.microsoft.com/office/drawing/2010/main" val="0"/>
              </a:ext>
            </a:extLst>
          </a:blip>
          <a:stretch>
            <a:fillRect/>
          </a:stretch>
        </p:blipFill>
        <p:spPr>
          <a:xfrm>
            <a:off x="7417373" y="692457"/>
            <a:ext cx="2676538" cy="4518732"/>
          </a:xfrm>
          <a:prstGeom prst="rect">
            <a:avLst/>
          </a:prstGeom>
        </p:spPr>
      </p:pic>
      <p:sp>
        <p:nvSpPr>
          <p:cNvPr id="9" name="Text Box 29">
            <a:extLst>
              <a:ext uri="{FF2B5EF4-FFF2-40B4-BE49-F238E27FC236}">
                <a16:creationId xmlns:a16="http://schemas.microsoft.com/office/drawing/2014/main" id="{24F04BCA-0AC6-41E8-B4A0-B39A390A7F53}"/>
              </a:ext>
            </a:extLst>
          </p:cNvPr>
          <p:cNvSpPr txBox="1"/>
          <p:nvPr/>
        </p:nvSpPr>
        <p:spPr>
          <a:xfrm>
            <a:off x="8199064" y="5458944"/>
            <a:ext cx="1113155" cy="272415"/>
          </a:xfrm>
          <a:prstGeom prst="rect">
            <a:avLst/>
          </a:prstGeom>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07000"/>
              </a:lnSpc>
              <a:spcAft>
                <a:spcPts val="800"/>
              </a:spcAft>
            </a:pPr>
            <a:r>
              <a:rPr lang="en-US" sz="1100" b="1" dirty="0">
                <a:solidFill>
                  <a:srgbClr val="C00000"/>
                </a:solidFill>
                <a:effectLst/>
                <a:ea typeface="Calibri" panose="020F0502020204030204" pitchFamily="34" charset="0"/>
                <a:cs typeface="Vrinda" panose="020B0502040204020203" pitchFamily="34" charset="0"/>
              </a:rPr>
              <a:t>URDU</a:t>
            </a:r>
            <a:endParaRPr lang="en-IN" sz="1100" dirty="0">
              <a:effectLst/>
              <a:ea typeface="Calibri" panose="020F0502020204030204" pitchFamily="34" charset="0"/>
              <a:cs typeface="Vrinda" panose="020B0502040204020203" pitchFamily="34" charset="0"/>
            </a:endParaRPr>
          </a:p>
        </p:txBody>
      </p:sp>
      <p:sp>
        <p:nvSpPr>
          <p:cNvPr id="10" name="Text Box 28">
            <a:extLst>
              <a:ext uri="{FF2B5EF4-FFF2-40B4-BE49-F238E27FC236}">
                <a16:creationId xmlns:a16="http://schemas.microsoft.com/office/drawing/2014/main" id="{0C7089DE-5BC8-42A5-92B2-F05B0400E846}"/>
              </a:ext>
            </a:extLst>
          </p:cNvPr>
          <p:cNvSpPr txBox="1"/>
          <p:nvPr/>
        </p:nvSpPr>
        <p:spPr>
          <a:xfrm>
            <a:off x="4959350" y="5453229"/>
            <a:ext cx="1136650" cy="278130"/>
          </a:xfrm>
          <a:prstGeom prst="rect">
            <a:avLst/>
          </a:prstGeom>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07000"/>
              </a:lnSpc>
              <a:spcAft>
                <a:spcPts val="800"/>
              </a:spcAft>
            </a:pPr>
            <a:r>
              <a:rPr lang="en-US" sz="1100" b="1">
                <a:solidFill>
                  <a:srgbClr val="C00000"/>
                </a:solidFill>
                <a:effectLst/>
                <a:ea typeface="Calibri" panose="020F0502020204030204" pitchFamily="34" charset="0"/>
                <a:cs typeface="Vrinda" panose="020B0502040204020203" pitchFamily="34" charset="0"/>
              </a:rPr>
              <a:t>MARATHI</a:t>
            </a:r>
            <a:endParaRPr lang="en-IN" sz="1100">
              <a:effectLst/>
              <a:ea typeface="Calibri" panose="020F0502020204030204" pitchFamily="34" charset="0"/>
              <a:cs typeface="Vrinda" panose="020B0502040204020203" pitchFamily="34" charset="0"/>
            </a:endParaRPr>
          </a:p>
        </p:txBody>
      </p:sp>
      <p:sp>
        <p:nvSpPr>
          <p:cNvPr id="11" name="Text Box 33">
            <a:extLst>
              <a:ext uri="{FF2B5EF4-FFF2-40B4-BE49-F238E27FC236}">
                <a16:creationId xmlns:a16="http://schemas.microsoft.com/office/drawing/2014/main" id="{88E1133D-7284-492C-B7AE-DB30D5C19601}"/>
              </a:ext>
            </a:extLst>
          </p:cNvPr>
          <p:cNvSpPr txBox="1"/>
          <p:nvPr/>
        </p:nvSpPr>
        <p:spPr>
          <a:xfrm>
            <a:off x="1471140" y="5458944"/>
            <a:ext cx="1242060" cy="278130"/>
          </a:xfrm>
          <a:prstGeom prst="rect">
            <a:avLst/>
          </a:prstGeom>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07000"/>
              </a:lnSpc>
              <a:spcAft>
                <a:spcPts val="800"/>
              </a:spcAft>
            </a:pPr>
            <a:r>
              <a:rPr lang="en-US" sz="1100" b="1">
                <a:solidFill>
                  <a:srgbClr val="C00000"/>
                </a:solidFill>
                <a:effectLst/>
                <a:ea typeface="Calibri" panose="020F0502020204030204" pitchFamily="34" charset="0"/>
                <a:cs typeface="Vrinda" panose="020B0502040204020203" pitchFamily="34" charset="0"/>
              </a:rPr>
              <a:t>PUNJABI</a:t>
            </a:r>
            <a:endParaRPr lang="en-IN" sz="1100">
              <a:effectLst/>
              <a:ea typeface="Calibri" panose="020F0502020204030204" pitchFamily="34" charset="0"/>
              <a:cs typeface="Vrinda" panose="020B0502040204020203" pitchFamily="34" charset="0"/>
            </a:endParaRPr>
          </a:p>
          <a:p>
            <a:pPr>
              <a:lnSpc>
                <a:spcPct val="107000"/>
              </a:lnSpc>
              <a:spcAft>
                <a:spcPts val="800"/>
              </a:spcAft>
            </a:pPr>
            <a:r>
              <a:rPr lang="en-US" sz="1100">
                <a:effectLst/>
                <a:ea typeface="Calibri" panose="020F0502020204030204" pitchFamily="34" charset="0"/>
                <a:cs typeface="Vrinda" panose="020B0502040204020203" pitchFamily="34" charset="0"/>
              </a:rPr>
              <a:t> </a:t>
            </a:r>
            <a:endParaRPr lang="en-IN" sz="1100">
              <a:effectLst/>
              <a:ea typeface="Calibri" panose="020F0502020204030204" pitchFamily="34" charset="0"/>
              <a:cs typeface="Vrinda" panose="020B0502040204020203" pitchFamily="34" charset="0"/>
            </a:endParaRPr>
          </a:p>
        </p:txBody>
      </p:sp>
    </p:spTree>
    <p:extLst>
      <p:ext uri="{BB962C8B-B14F-4D97-AF65-F5344CB8AC3E}">
        <p14:creationId xmlns:p14="http://schemas.microsoft.com/office/powerpoint/2010/main" val="35279228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0722"/>
            <a:ext cx="8596668" cy="766439"/>
          </a:xfrm>
        </p:spPr>
        <p:txBody>
          <a:bodyPr/>
          <a:lstStyle/>
          <a:p>
            <a:r>
              <a:rPr lang="en-US" b="1" dirty="0">
                <a:solidFill>
                  <a:srgbClr val="002060"/>
                </a:solidFill>
              </a:rPr>
              <a:t>Paraphrase Detection Dataset:-</a:t>
            </a:r>
            <a:endParaRPr lang="en-US" sz="2800" b="1" dirty="0">
              <a:solidFill>
                <a:schemeClr val="tx1"/>
              </a:solidFill>
            </a:endParaRPr>
          </a:p>
        </p:txBody>
      </p:sp>
      <p:sp>
        <p:nvSpPr>
          <p:cNvPr id="3" name="Content Placeholder 2"/>
          <p:cNvSpPr>
            <a:spLocks noGrp="1"/>
          </p:cNvSpPr>
          <p:nvPr>
            <p:ph idx="1"/>
          </p:nvPr>
        </p:nvSpPr>
        <p:spPr>
          <a:xfrm>
            <a:off x="677334" y="1491449"/>
            <a:ext cx="8596668" cy="4549914"/>
          </a:xfrm>
        </p:spPr>
        <p:txBody>
          <a:bodyPr>
            <a:normAutofit/>
          </a:bodyPr>
          <a:lstStyle/>
          <a:p>
            <a:pPr marL="0" indent="0">
              <a:buNone/>
            </a:pPr>
            <a:r>
              <a:rPr lang="en-US" sz="3000" b="1" dirty="0">
                <a:solidFill>
                  <a:schemeClr val="tx1"/>
                </a:solidFill>
              </a:rPr>
              <a:t>Brief overview of Datasets -</a:t>
            </a:r>
            <a:endParaRPr lang="en-US" sz="3000" b="1" dirty="0"/>
          </a:p>
          <a:p>
            <a:pPr marL="0" indent="0">
              <a:buNone/>
            </a:pPr>
            <a:r>
              <a:rPr lang="en-US" sz="2400" dirty="0">
                <a:solidFill>
                  <a:schemeClr val="tx1"/>
                </a:solidFill>
              </a:rPr>
              <a:t>This dataset contains Paraphrase with active and passive form. </a:t>
            </a:r>
          </a:p>
          <a:p>
            <a:pPr marL="0" indent="0">
              <a:buNone/>
            </a:pPr>
            <a:r>
              <a:rPr lang="en-US" sz="2800" b="1" u="sng" dirty="0">
                <a:solidFill>
                  <a:schemeClr val="tx1"/>
                </a:solidFill>
              </a:rPr>
              <a:t>Sub Task 1</a:t>
            </a:r>
            <a:r>
              <a:rPr lang="en-US" sz="2800" b="1" dirty="0">
                <a:solidFill>
                  <a:schemeClr val="tx1"/>
                </a:solidFill>
              </a:rPr>
              <a:t>: </a:t>
            </a:r>
            <a:r>
              <a:rPr lang="en-US" sz="2400" dirty="0">
                <a:solidFill>
                  <a:schemeClr val="tx1"/>
                </a:solidFill>
              </a:rPr>
              <a:t>Given a pair of sentences from newspaper    domain, the task is to classify them as Paraphrases (P) or Not  Paraphrases (NP). </a:t>
            </a:r>
          </a:p>
          <a:p>
            <a:pPr marL="0" indent="0" algn="just">
              <a:buNone/>
            </a:pPr>
            <a:r>
              <a:rPr lang="en-US" sz="2800" b="1" u="sng" dirty="0">
                <a:solidFill>
                  <a:schemeClr val="tx1"/>
                </a:solidFill>
              </a:rPr>
              <a:t>For Sub Task 1</a:t>
            </a:r>
            <a:r>
              <a:rPr lang="en-US" sz="2800" b="1" dirty="0">
                <a:solidFill>
                  <a:schemeClr val="tx1"/>
                </a:solidFill>
              </a:rPr>
              <a:t>:</a:t>
            </a:r>
            <a:r>
              <a:rPr lang="en-US" sz="2800" b="1" u="sng" dirty="0">
                <a:solidFill>
                  <a:schemeClr val="tx1"/>
                </a:solidFill>
              </a:rPr>
              <a:t> </a:t>
            </a:r>
          </a:p>
          <a:p>
            <a:pPr marL="0" indent="0" algn="just">
              <a:buNone/>
            </a:pPr>
            <a:r>
              <a:rPr lang="en-US" sz="2400" dirty="0">
                <a:solidFill>
                  <a:schemeClr val="tx1"/>
                </a:solidFill>
              </a:rPr>
              <a:t> Size of training set-30000 </a:t>
            </a:r>
          </a:p>
          <a:p>
            <a:pPr marL="0" indent="0" algn="just">
              <a:buNone/>
            </a:pPr>
            <a:r>
              <a:rPr lang="en-US" sz="2400" dirty="0">
                <a:solidFill>
                  <a:schemeClr val="tx1"/>
                </a:solidFill>
              </a:rPr>
              <a:t> Size of </a:t>
            </a:r>
            <a:r>
              <a:rPr lang="en-US" sz="2400">
                <a:solidFill>
                  <a:schemeClr val="tx1"/>
                </a:solidFill>
              </a:rPr>
              <a:t>testing set-13500</a:t>
            </a:r>
            <a:endParaRPr lang="en-US" sz="2400" dirty="0">
              <a:solidFill>
                <a:schemeClr val="tx1"/>
              </a:solidFill>
            </a:endParaRPr>
          </a:p>
        </p:txBody>
      </p:sp>
    </p:spTree>
    <p:extLst>
      <p:ext uri="{BB962C8B-B14F-4D97-AF65-F5344CB8AC3E}">
        <p14:creationId xmlns:p14="http://schemas.microsoft.com/office/powerpoint/2010/main" val="15716590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80533" y="609600"/>
            <a:ext cx="8161867" cy="4278094"/>
          </a:xfrm>
          <a:prstGeom prst="rect">
            <a:avLst/>
          </a:prstGeom>
        </p:spPr>
        <p:txBody>
          <a:bodyPr wrap="square">
            <a:spAutoFit/>
          </a:bodyPr>
          <a:lstStyle/>
          <a:p>
            <a:pPr algn="just"/>
            <a:r>
              <a:rPr lang="en-US" sz="2800" b="1" u="sng" dirty="0">
                <a:solidFill>
                  <a:srgbClr val="000000"/>
                </a:solidFill>
              </a:rPr>
              <a:t>Sub Task 2</a:t>
            </a:r>
            <a:r>
              <a:rPr lang="en-US" sz="2800" b="1" dirty="0">
                <a:solidFill>
                  <a:srgbClr val="000000"/>
                </a:solidFill>
              </a:rPr>
              <a:t> </a:t>
            </a:r>
            <a:r>
              <a:rPr lang="en-US" sz="2800" dirty="0">
                <a:solidFill>
                  <a:srgbClr val="000000"/>
                </a:solidFill>
              </a:rPr>
              <a:t>:</a:t>
            </a:r>
          </a:p>
          <a:p>
            <a:pPr algn="just"/>
            <a:r>
              <a:rPr lang="en-US" sz="2400" dirty="0">
                <a:solidFill>
                  <a:srgbClr val="000000"/>
                </a:solidFill>
              </a:rPr>
              <a:t>Given two sentences from newspaper domain, the task is to identify whether they are completely equivalent (E) or roughly equivalent (RE) or not equivalent (NE). This task is similar to the subtask 1, but the main difference is 3-point scale tag in paraphrases.</a:t>
            </a:r>
          </a:p>
          <a:p>
            <a:pPr algn="just"/>
            <a:endParaRPr lang="en-US" sz="2400" dirty="0">
              <a:solidFill>
                <a:srgbClr val="000000"/>
              </a:solidFill>
            </a:endParaRPr>
          </a:p>
          <a:p>
            <a:pPr algn="just"/>
            <a:r>
              <a:rPr lang="en-US" sz="2800" b="1" u="sng" dirty="0"/>
              <a:t>For Sub Task 2</a:t>
            </a:r>
            <a:r>
              <a:rPr lang="en-US" sz="2800" b="1" dirty="0"/>
              <a:t> :</a:t>
            </a:r>
            <a:r>
              <a:rPr lang="en-US" sz="2800" b="1" u="sng" dirty="0"/>
              <a:t> </a:t>
            </a:r>
            <a:endParaRPr lang="en-US" sz="2800" u="sng" dirty="0"/>
          </a:p>
          <a:p>
            <a:pPr algn="just"/>
            <a:r>
              <a:rPr lang="en-US" sz="2400" dirty="0"/>
              <a:t>Size of training set-4200 </a:t>
            </a:r>
          </a:p>
          <a:p>
            <a:pPr algn="just"/>
            <a:r>
              <a:rPr lang="en-US" sz="2400" dirty="0"/>
              <a:t>Size of testing set-2100 </a:t>
            </a:r>
          </a:p>
          <a:p>
            <a:pPr algn="just"/>
            <a:r>
              <a:rPr lang="en-US" sz="2400" dirty="0"/>
              <a:t>Different classes of labels and their counts: </a:t>
            </a:r>
            <a:endParaRPr lang="en-US" sz="2400" dirty="0">
              <a:solidFill>
                <a:srgbClr val="000000"/>
              </a:solidFill>
            </a:endParaRPr>
          </a:p>
        </p:txBody>
      </p:sp>
    </p:spTree>
    <p:extLst>
      <p:ext uri="{BB962C8B-B14F-4D97-AF65-F5344CB8AC3E}">
        <p14:creationId xmlns:p14="http://schemas.microsoft.com/office/powerpoint/2010/main" val="27078588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3B6FC5E-2C87-49AD-8A66-03EB783B00FB}"/>
              </a:ext>
            </a:extLst>
          </p:cNvPr>
          <p:cNvPicPr/>
          <p:nvPr/>
        </p:nvPicPr>
        <p:blipFill>
          <a:blip r:embed="rId2">
            <a:extLst>
              <a:ext uri="{28A0092B-C50C-407E-A947-70E740481C1C}">
                <a14:useLocalDpi xmlns:a14="http://schemas.microsoft.com/office/drawing/2010/main" val="0"/>
              </a:ext>
            </a:extLst>
          </a:blip>
          <a:stretch>
            <a:fillRect/>
          </a:stretch>
        </p:blipFill>
        <p:spPr>
          <a:xfrm>
            <a:off x="1020931" y="612559"/>
            <a:ext cx="8753383" cy="5299969"/>
          </a:xfrm>
          <a:prstGeom prst="rect">
            <a:avLst/>
          </a:prstGeom>
        </p:spPr>
      </p:pic>
      <p:sp>
        <p:nvSpPr>
          <p:cNvPr id="6" name="Text Box 47">
            <a:extLst>
              <a:ext uri="{FF2B5EF4-FFF2-40B4-BE49-F238E27FC236}">
                <a16:creationId xmlns:a16="http://schemas.microsoft.com/office/drawing/2014/main" id="{58975038-5D80-4BA2-9698-581814B94565}"/>
              </a:ext>
            </a:extLst>
          </p:cNvPr>
          <p:cNvSpPr txBox="1"/>
          <p:nvPr/>
        </p:nvSpPr>
        <p:spPr>
          <a:xfrm>
            <a:off x="4833107" y="6245441"/>
            <a:ext cx="1129030" cy="301625"/>
          </a:xfrm>
          <a:prstGeom prst="rect">
            <a:avLst/>
          </a:prstGeom>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07000"/>
              </a:lnSpc>
              <a:spcAft>
                <a:spcPts val="800"/>
              </a:spcAft>
            </a:pPr>
            <a:r>
              <a:rPr lang="en-US" sz="1100" b="1">
                <a:solidFill>
                  <a:srgbClr val="C00000"/>
                </a:solidFill>
                <a:effectLst/>
                <a:ea typeface="Calibri" panose="020F0502020204030204" pitchFamily="34" charset="0"/>
                <a:cs typeface="Vrinda" panose="020B0502040204020203" pitchFamily="34" charset="0"/>
              </a:rPr>
              <a:t>HINDI</a:t>
            </a:r>
            <a:endParaRPr lang="en-IN" sz="1100">
              <a:effectLst/>
              <a:ea typeface="Calibri" panose="020F0502020204030204" pitchFamily="34" charset="0"/>
              <a:cs typeface="Vrinda" panose="020B0502040204020203" pitchFamily="34" charset="0"/>
            </a:endParaRPr>
          </a:p>
        </p:txBody>
      </p:sp>
    </p:spTree>
    <p:extLst>
      <p:ext uri="{BB962C8B-B14F-4D97-AF65-F5344CB8AC3E}">
        <p14:creationId xmlns:p14="http://schemas.microsoft.com/office/powerpoint/2010/main" val="40647838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62CC4D8-2A3B-4E27-A90A-873D448113BA}"/>
              </a:ext>
            </a:extLst>
          </p:cNvPr>
          <p:cNvPicPr/>
          <p:nvPr/>
        </p:nvPicPr>
        <p:blipFill>
          <a:blip r:embed="rId2">
            <a:extLst>
              <a:ext uri="{28A0092B-C50C-407E-A947-70E740481C1C}">
                <a14:useLocalDpi xmlns:a14="http://schemas.microsoft.com/office/drawing/2010/main" val="0"/>
              </a:ext>
            </a:extLst>
          </a:blip>
          <a:stretch>
            <a:fillRect/>
          </a:stretch>
        </p:blipFill>
        <p:spPr>
          <a:xfrm>
            <a:off x="1207547" y="355106"/>
            <a:ext cx="3755069" cy="5335479"/>
          </a:xfrm>
          <a:prstGeom prst="rect">
            <a:avLst/>
          </a:prstGeom>
        </p:spPr>
      </p:pic>
      <p:pic>
        <p:nvPicPr>
          <p:cNvPr id="10" name="Picture 9">
            <a:extLst>
              <a:ext uri="{FF2B5EF4-FFF2-40B4-BE49-F238E27FC236}">
                <a16:creationId xmlns:a16="http://schemas.microsoft.com/office/drawing/2014/main" id="{FDCBFDA9-7F32-4353-88DA-9551A6CF45DE}"/>
              </a:ext>
            </a:extLst>
          </p:cNvPr>
          <p:cNvPicPr/>
          <p:nvPr/>
        </p:nvPicPr>
        <p:blipFill>
          <a:blip r:embed="rId3">
            <a:extLst>
              <a:ext uri="{28A0092B-C50C-407E-A947-70E740481C1C}">
                <a14:useLocalDpi xmlns:a14="http://schemas.microsoft.com/office/drawing/2010/main" val="0"/>
              </a:ext>
            </a:extLst>
          </a:blip>
          <a:stretch>
            <a:fillRect/>
          </a:stretch>
        </p:blipFill>
        <p:spPr>
          <a:xfrm>
            <a:off x="6712908" y="355107"/>
            <a:ext cx="3849762" cy="5335478"/>
          </a:xfrm>
          <a:prstGeom prst="rect">
            <a:avLst/>
          </a:prstGeom>
        </p:spPr>
      </p:pic>
      <p:sp>
        <p:nvSpPr>
          <p:cNvPr id="11" name="Text Box 48">
            <a:extLst>
              <a:ext uri="{FF2B5EF4-FFF2-40B4-BE49-F238E27FC236}">
                <a16:creationId xmlns:a16="http://schemas.microsoft.com/office/drawing/2014/main" id="{17535907-FAC8-4011-9627-BE6EC7D40FFC}"/>
              </a:ext>
            </a:extLst>
          </p:cNvPr>
          <p:cNvSpPr txBox="1"/>
          <p:nvPr/>
        </p:nvSpPr>
        <p:spPr>
          <a:xfrm>
            <a:off x="2570731" y="5848609"/>
            <a:ext cx="1028700" cy="274320"/>
          </a:xfrm>
          <a:prstGeom prst="rect">
            <a:avLst/>
          </a:prstGeom>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07000"/>
              </a:lnSpc>
              <a:spcAft>
                <a:spcPts val="800"/>
              </a:spcAft>
            </a:pPr>
            <a:r>
              <a:rPr lang="en-US" sz="1100" b="1">
                <a:solidFill>
                  <a:srgbClr val="C00000"/>
                </a:solidFill>
                <a:effectLst/>
                <a:ea typeface="Calibri" panose="020F0502020204030204" pitchFamily="34" charset="0"/>
                <a:cs typeface="Vrinda" panose="020B0502040204020203" pitchFamily="34" charset="0"/>
              </a:rPr>
              <a:t>PUNJABI</a:t>
            </a:r>
            <a:endParaRPr lang="en-IN" sz="1100">
              <a:effectLst/>
              <a:ea typeface="Calibri" panose="020F0502020204030204" pitchFamily="34" charset="0"/>
              <a:cs typeface="Vrinda" panose="020B0502040204020203" pitchFamily="34" charset="0"/>
            </a:endParaRPr>
          </a:p>
          <a:p>
            <a:pPr>
              <a:lnSpc>
                <a:spcPct val="107000"/>
              </a:lnSpc>
              <a:spcAft>
                <a:spcPts val="800"/>
              </a:spcAft>
            </a:pPr>
            <a:r>
              <a:rPr lang="en-US" sz="1100">
                <a:effectLst/>
                <a:ea typeface="Calibri" panose="020F0502020204030204" pitchFamily="34" charset="0"/>
                <a:cs typeface="Vrinda" panose="020B0502040204020203" pitchFamily="34" charset="0"/>
              </a:rPr>
              <a:t> </a:t>
            </a:r>
            <a:endParaRPr lang="en-IN" sz="1100">
              <a:effectLst/>
              <a:ea typeface="Calibri" panose="020F0502020204030204" pitchFamily="34" charset="0"/>
              <a:cs typeface="Vrinda" panose="020B0502040204020203" pitchFamily="34" charset="0"/>
            </a:endParaRPr>
          </a:p>
        </p:txBody>
      </p:sp>
      <p:sp>
        <p:nvSpPr>
          <p:cNvPr id="12" name="Text Box 8">
            <a:extLst>
              <a:ext uri="{FF2B5EF4-FFF2-40B4-BE49-F238E27FC236}">
                <a16:creationId xmlns:a16="http://schemas.microsoft.com/office/drawing/2014/main" id="{FDEF8FA4-0249-4EFE-88E1-56E5D9C7E891}"/>
              </a:ext>
            </a:extLst>
          </p:cNvPr>
          <p:cNvSpPr txBox="1"/>
          <p:nvPr/>
        </p:nvSpPr>
        <p:spPr>
          <a:xfrm>
            <a:off x="7758898" y="5833369"/>
            <a:ext cx="1485900" cy="289560"/>
          </a:xfrm>
          <a:prstGeom prst="rect">
            <a:avLst/>
          </a:prstGeom>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07000"/>
              </a:lnSpc>
              <a:spcAft>
                <a:spcPts val="800"/>
              </a:spcAft>
            </a:pPr>
            <a:r>
              <a:rPr lang="en-US" sz="1100" b="1">
                <a:solidFill>
                  <a:srgbClr val="C00000"/>
                </a:solidFill>
                <a:effectLst/>
                <a:ea typeface="Calibri" panose="020F0502020204030204" pitchFamily="34" charset="0"/>
                <a:cs typeface="Vrinda" panose="020B0502040204020203" pitchFamily="34" charset="0"/>
              </a:rPr>
              <a:t>MALYALAM</a:t>
            </a:r>
            <a:endParaRPr lang="en-IN" sz="1100">
              <a:effectLst/>
              <a:ea typeface="Calibri" panose="020F0502020204030204" pitchFamily="34" charset="0"/>
              <a:cs typeface="Vrinda" panose="020B0502040204020203" pitchFamily="34" charset="0"/>
            </a:endParaRPr>
          </a:p>
          <a:p>
            <a:pPr>
              <a:lnSpc>
                <a:spcPct val="107000"/>
              </a:lnSpc>
              <a:spcAft>
                <a:spcPts val="800"/>
              </a:spcAft>
            </a:pPr>
            <a:r>
              <a:rPr lang="en-US" sz="1100">
                <a:effectLst/>
                <a:ea typeface="Calibri" panose="020F0502020204030204" pitchFamily="34" charset="0"/>
                <a:cs typeface="Vrinda" panose="020B0502040204020203" pitchFamily="34" charset="0"/>
              </a:rPr>
              <a:t> </a:t>
            </a:r>
            <a:endParaRPr lang="en-IN" sz="1100">
              <a:effectLst/>
              <a:ea typeface="Calibri" panose="020F0502020204030204" pitchFamily="34" charset="0"/>
              <a:cs typeface="Vrinda" panose="020B0502040204020203" pitchFamily="34" charset="0"/>
            </a:endParaRPr>
          </a:p>
        </p:txBody>
      </p:sp>
    </p:spTree>
    <p:extLst>
      <p:ext uri="{BB962C8B-B14F-4D97-AF65-F5344CB8AC3E}">
        <p14:creationId xmlns:p14="http://schemas.microsoft.com/office/powerpoint/2010/main" val="26120691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A1BDA25-2679-4B5C-AED4-AB12B4BFE29C}"/>
              </a:ext>
            </a:extLst>
          </p:cNvPr>
          <p:cNvPicPr/>
          <p:nvPr/>
        </p:nvPicPr>
        <p:blipFill>
          <a:blip r:embed="rId2">
            <a:extLst>
              <a:ext uri="{28A0092B-C50C-407E-A947-70E740481C1C}">
                <a14:useLocalDpi xmlns:a14="http://schemas.microsoft.com/office/drawing/2010/main" val="0"/>
              </a:ext>
            </a:extLst>
          </a:blip>
          <a:stretch>
            <a:fillRect/>
          </a:stretch>
        </p:blipFill>
        <p:spPr>
          <a:xfrm>
            <a:off x="1154096" y="409575"/>
            <a:ext cx="8194089" cy="5369788"/>
          </a:xfrm>
          <a:prstGeom prst="rect">
            <a:avLst/>
          </a:prstGeom>
        </p:spPr>
      </p:pic>
      <p:sp>
        <p:nvSpPr>
          <p:cNvPr id="6" name="Text Box 49">
            <a:extLst>
              <a:ext uri="{FF2B5EF4-FFF2-40B4-BE49-F238E27FC236}">
                <a16:creationId xmlns:a16="http://schemas.microsoft.com/office/drawing/2014/main" id="{2D5D2802-0484-47A4-BF6D-7BFF18A90D1A}"/>
              </a:ext>
            </a:extLst>
          </p:cNvPr>
          <p:cNvSpPr txBox="1"/>
          <p:nvPr/>
        </p:nvSpPr>
        <p:spPr>
          <a:xfrm>
            <a:off x="4939538" y="5990041"/>
            <a:ext cx="868680" cy="240030"/>
          </a:xfrm>
          <a:prstGeom prst="rect">
            <a:avLst/>
          </a:prstGeom>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07000"/>
              </a:lnSpc>
              <a:spcAft>
                <a:spcPts val="800"/>
              </a:spcAft>
            </a:pPr>
            <a:r>
              <a:rPr lang="en-US" sz="1100" b="1">
                <a:solidFill>
                  <a:srgbClr val="C00000"/>
                </a:solidFill>
                <a:effectLst/>
                <a:ea typeface="Calibri" panose="020F0502020204030204" pitchFamily="34" charset="0"/>
                <a:cs typeface="Vrinda" panose="020B0502040204020203" pitchFamily="34" charset="0"/>
              </a:rPr>
              <a:t>TAMIL</a:t>
            </a:r>
            <a:endParaRPr lang="en-IN" sz="1100">
              <a:effectLst/>
              <a:ea typeface="Calibri" panose="020F0502020204030204" pitchFamily="34" charset="0"/>
              <a:cs typeface="Vrinda" panose="020B0502040204020203" pitchFamily="34" charset="0"/>
            </a:endParaRPr>
          </a:p>
          <a:p>
            <a:pPr>
              <a:lnSpc>
                <a:spcPct val="107000"/>
              </a:lnSpc>
              <a:spcAft>
                <a:spcPts val="800"/>
              </a:spcAft>
            </a:pPr>
            <a:r>
              <a:rPr lang="en-US" sz="1100">
                <a:effectLst/>
                <a:ea typeface="Calibri" panose="020F0502020204030204" pitchFamily="34" charset="0"/>
                <a:cs typeface="Vrinda" panose="020B0502040204020203" pitchFamily="34" charset="0"/>
              </a:rPr>
              <a:t> </a:t>
            </a:r>
            <a:endParaRPr lang="en-IN" sz="1100">
              <a:effectLst/>
              <a:ea typeface="Calibri" panose="020F0502020204030204" pitchFamily="34" charset="0"/>
              <a:cs typeface="Vrinda" panose="020B0502040204020203" pitchFamily="34" charset="0"/>
            </a:endParaRPr>
          </a:p>
        </p:txBody>
      </p:sp>
    </p:spTree>
    <p:extLst>
      <p:ext uri="{BB962C8B-B14F-4D97-AF65-F5344CB8AC3E}">
        <p14:creationId xmlns:p14="http://schemas.microsoft.com/office/powerpoint/2010/main" val="35246253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5999" y="653989"/>
            <a:ext cx="8596668" cy="801950"/>
          </a:xfrm>
        </p:spPr>
        <p:txBody>
          <a:bodyPr>
            <a:normAutofit/>
          </a:bodyPr>
          <a:lstStyle/>
          <a:p>
            <a:r>
              <a:rPr lang="en-US" b="1" dirty="0">
                <a:solidFill>
                  <a:srgbClr val="002060"/>
                </a:solidFill>
              </a:rPr>
              <a:t>Language Identification Dataset:-</a:t>
            </a:r>
            <a:endParaRPr lang="en-US" sz="3200" b="1" dirty="0">
              <a:solidFill>
                <a:schemeClr val="tx1"/>
              </a:solidFill>
            </a:endParaRPr>
          </a:p>
        </p:txBody>
      </p:sp>
      <p:sp>
        <p:nvSpPr>
          <p:cNvPr id="3" name="Content Placeholder 2"/>
          <p:cNvSpPr>
            <a:spLocks noGrp="1"/>
          </p:cNvSpPr>
          <p:nvPr>
            <p:ph idx="1"/>
          </p:nvPr>
        </p:nvSpPr>
        <p:spPr>
          <a:xfrm>
            <a:off x="1015999" y="1553592"/>
            <a:ext cx="8063269" cy="5007006"/>
          </a:xfrm>
        </p:spPr>
        <p:txBody>
          <a:bodyPr>
            <a:normAutofit fontScale="92500" lnSpcReduction="10000"/>
          </a:bodyPr>
          <a:lstStyle/>
          <a:p>
            <a:pPr marL="0" indent="0" algn="just">
              <a:buNone/>
            </a:pPr>
            <a:r>
              <a:rPr lang="en-US" sz="2600" b="1" u="sng" dirty="0">
                <a:solidFill>
                  <a:schemeClr val="tx1"/>
                </a:solidFill>
              </a:rPr>
              <a:t>Brief overview of Datasets</a:t>
            </a:r>
            <a:r>
              <a:rPr lang="en-US" sz="2600" b="1" dirty="0">
                <a:solidFill>
                  <a:schemeClr val="tx1"/>
                </a:solidFill>
              </a:rPr>
              <a:t> -</a:t>
            </a:r>
          </a:p>
          <a:p>
            <a:pPr marL="0" indent="0" algn="just">
              <a:buNone/>
            </a:pPr>
            <a:r>
              <a:rPr lang="en-US" sz="2600" dirty="0">
                <a:solidFill>
                  <a:schemeClr val="tx1"/>
                </a:solidFill>
              </a:rPr>
              <a:t>This task was aimed at identifying 5 closely-related languages of Indo-Aryan language family – Hindi (also known as Khari </a:t>
            </a:r>
            <a:r>
              <a:rPr lang="en-US" sz="2600" dirty="0" err="1">
                <a:solidFill>
                  <a:schemeClr val="tx1"/>
                </a:solidFill>
              </a:rPr>
              <a:t>Boli</a:t>
            </a:r>
            <a:r>
              <a:rPr lang="en-US" sz="2600" dirty="0">
                <a:solidFill>
                  <a:schemeClr val="tx1"/>
                </a:solidFill>
              </a:rPr>
              <a:t>), </a:t>
            </a:r>
            <a:r>
              <a:rPr lang="en-US" sz="2600" dirty="0" err="1">
                <a:solidFill>
                  <a:schemeClr val="tx1"/>
                </a:solidFill>
              </a:rPr>
              <a:t>Braj</a:t>
            </a:r>
            <a:r>
              <a:rPr lang="en-US" sz="2600" dirty="0">
                <a:solidFill>
                  <a:schemeClr val="tx1"/>
                </a:solidFill>
              </a:rPr>
              <a:t> Bhasha, Awadhi, Bhojpuri and Magahi.</a:t>
            </a:r>
          </a:p>
          <a:p>
            <a:pPr marL="0" indent="0" algn="just">
              <a:buNone/>
            </a:pPr>
            <a:r>
              <a:rPr lang="en-US" sz="2600" dirty="0">
                <a:solidFill>
                  <a:schemeClr val="tx1"/>
                </a:solidFill>
              </a:rPr>
              <a:t>These languages form part of a continuum starting from Western Uttar Pradesh (Hindi and </a:t>
            </a:r>
            <a:r>
              <a:rPr lang="en-US" sz="2600" dirty="0" err="1">
                <a:solidFill>
                  <a:schemeClr val="tx1"/>
                </a:solidFill>
              </a:rPr>
              <a:t>Braj</a:t>
            </a:r>
            <a:r>
              <a:rPr lang="en-US" sz="2600" dirty="0">
                <a:solidFill>
                  <a:schemeClr val="tx1"/>
                </a:solidFill>
              </a:rPr>
              <a:t> Bhasha) to Eastern Uttar Pradesh (Awadhi and Bhojpuri) and the neighboring Eastern state of Bihar (Bhojpuri and Magahi).</a:t>
            </a:r>
          </a:p>
          <a:p>
            <a:pPr algn="just">
              <a:buClr>
                <a:schemeClr val="tx1"/>
              </a:buClr>
              <a:buSzPct val="100000"/>
              <a:buFont typeface="Wingdings" panose="05000000000000000000" pitchFamily="2" charset="2"/>
              <a:buChar char="Ø"/>
            </a:pPr>
            <a:r>
              <a:rPr lang="en-US" sz="2600" b="1" dirty="0">
                <a:solidFill>
                  <a:srgbClr val="000000"/>
                </a:solidFill>
                <a:latin typeface="Trebuchet MS" panose="020B0603020202020204" pitchFamily="34" charset="0"/>
              </a:rPr>
              <a:t>Datasets Size - Size of training and testing sets:</a:t>
            </a:r>
            <a:endParaRPr lang="en-US" sz="2600" dirty="0">
              <a:solidFill>
                <a:srgbClr val="000000"/>
              </a:solidFill>
              <a:latin typeface="Trebuchet MS" panose="020B0603020202020204" pitchFamily="34" charset="0"/>
            </a:endParaRPr>
          </a:p>
          <a:p>
            <a:pPr algn="just">
              <a:buClr>
                <a:schemeClr val="tx1"/>
              </a:buClr>
              <a:buSzPct val="100000"/>
              <a:buFont typeface="Arial" panose="020B0604020202020204" pitchFamily="34" charset="0"/>
              <a:buChar char="•"/>
            </a:pPr>
            <a:r>
              <a:rPr lang="en-US" sz="2600" dirty="0">
                <a:solidFill>
                  <a:srgbClr val="000000"/>
                </a:solidFill>
                <a:latin typeface="Trebuchet MS" panose="020B0603020202020204" pitchFamily="34" charset="0"/>
              </a:rPr>
              <a:t>Size of training set-70351 </a:t>
            </a:r>
          </a:p>
          <a:p>
            <a:pPr>
              <a:buClr>
                <a:schemeClr val="tx1"/>
              </a:buClr>
              <a:buSzPct val="100000"/>
              <a:buFont typeface="Arial" panose="020B0604020202020204" pitchFamily="34" charset="0"/>
              <a:buChar char="•"/>
            </a:pPr>
            <a:r>
              <a:rPr lang="en-US" sz="2600" dirty="0">
                <a:solidFill>
                  <a:srgbClr val="000000"/>
                </a:solidFill>
                <a:latin typeface="Trebuchet MS" panose="020B0603020202020204" pitchFamily="34" charset="0"/>
              </a:rPr>
              <a:t>Size of testing set-19692</a:t>
            </a:r>
            <a:r>
              <a:rPr lang="en-US" sz="2400" dirty="0">
                <a:solidFill>
                  <a:schemeClr val="tx1"/>
                </a:solidFill>
              </a:rPr>
              <a:t> </a:t>
            </a:r>
          </a:p>
        </p:txBody>
      </p:sp>
    </p:spTree>
    <p:extLst>
      <p:ext uri="{BB962C8B-B14F-4D97-AF65-F5344CB8AC3E}">
        <p14:creationId xmlns:p14="http://schemas.microsoft.com/office/powerpoint/2010/main" val="10272826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66DCB9C-050E-464B-A870-972101ADA586}"/>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878890" y="452760"/>
            <a:ext cx="9188388" cy="5513033"/>
          </a:xfrm>
          <a:prstGeom prst="rect">
            <a:avLst/>
          </a:prstGeom>
        </p:spPr>
      </p:pic>
    </p:spTree>
    <p:extLst>
      <p:ext uri="{BB962C8B-B14F-4D97-AF65-F5344CB8AC3E}">
        <p14:creationId xmlns:p14="http://schemas.microsoft.com/office/powerpoint/2010/main" val="28727504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0532" y="636233"/>
            <a:ext cx="8596668" cy="1228078"/>
          </a:xfrm>
        </p:spPr>
        <p:txBody>
          <a:bodyPr>
            <a:normAutofit/>
          </a:bodyPr>
          <a:lstStyle/>
          <a:p>
            <a:r>
              <a:rPr lang="en-US" b="1" dirty="0">
                <a:solidFill>
                  <a:srgbClr val="002060"/>
                </a:solidFill>
              </a:rPr>
              <a:t>Hate Speech and Offensive Content Identification:-</a:t>
            </a:r>
          </a:p>
        </p:txBody>
      </p:sp>
      <p:sp>
        <p:nvSpPr>
          <p:cNvPr id="3" name="Content Placeholder 2"/>
          <p:cNvSpPr>
            <a:spLocks noGrp="1"/>
          </p:cNvSpPr>
          <p:nvPr>
            <p:ph idx="1"/>
          </p:nvPr>
        </p:nvSpPr>
        <p:spPr>
          <a:xfrm>
            <a:off x="880532" y="2006353"/>
            <a:ext cx="8393469" cy="4496047"/>
          </a:xfrm>
        </p:spPr>
        <p:txBody>
          <a:bodyPr>
            <a:normAutofit fontScale="92500" lnSpcReduction="10000"/>
          </a:bodyPr>
          <a:lstStyle/>
          <a:p>
            <a:pPr marL="0" indent="0" algn="just">
              <a:buNone/>
            </a:pPr>
            <a:r>
              <a:rPr lang="en-US" sz="3000" b="1" dirty="0">
                <a:solidFill>
                  <a:schemeClr val="tx1"/>
                </a:solidFill>
              </a:rPr>
              <a:t>Brief overview of Datasets - </a:t>
            </a:r>
          </a:p>
          <a:p>
            <a:pPr marL="0" indent="0" algn="just">
              <a:buNone/>
            </a:pPr>
            <a:r>
              <a:rPr lang="en-US" sz="2400" dirty="0">
                <a:solidFill>
                  <a:schemeClr val="tx1"/>
                </a:solidFill>
              </a:rPr>
              <a:t>There are two sub-tasks in each of the languages. Below is a brief description of each task. </a:t>
            </a:r>
          </a:p>
          <a:p>
            <a:pPr marL="0" indent="0" algn="just">
              <a:buNone/>
            </a:pPr>
            <a:r>
              <a:rPr lang="en-US" sz="3000" b="1" u="sng" dirty="0">
                <a:solidFill>
                  <a:schemeClr val="tx1"/>
                </a:solidFill>
              </a:rPr>
              <a:t>Sub-task A</a:t>
            </a:r>
            <a:r>
              <a:rPr lang="en-US" sz="3000" b="1" dirty="0">
                <a:solidFill>
                  <a:schemeClr val="tx1"/>
                </a:solidFill>
              </a:rPr>
              <a:t>: </a:t>
            </a:r>
            <a:r>
              <a:rPr lang="en-US" sz="2400" dirty="0">
                <a:solidFill>
                  <a:schemeClr val="tx1"/>
                </a:solidFill>
              </a:rPr>
              <a:t>Identifying Hate, offensive and profane content.</a:t>
            </a:r>
          </a:p>
          <a:p>
            <a:pPr marL="0" indent="0" algn="just">
              <a:buNone/>
            </a:pPr>
            <a:r>
              <a:rPr lang="en-US" sz="2400" dirty="0">
                <a:solidFill>
                  <a:schemeClr val="tx1"/>
                </a:solidFill>
              </a:rPr>
              <a:t>This task focuses on Hate speech and Offensive language       identification offered for English, German, and Hindi. </a:t>
            </a:r>
          </a:p>
          <a:p>
            <a:pPr marL="0" indent="0" algn="just">
              <a:buNone/>
            </a:pPr>
            <a:r>
              <a:rPr lang="en-US" sz="3000" b="1" u="sng" dirty="0">
                <a:solidFill>
                  <a:schemeClr val="tx1"/>
                </a:solidFill>
              </a:rPr>
              <a:t>Sub-task B</a:t>
            </a:r>
            <a:r>
              <a:rPr lang="en-US" sz="3000" b="1" dirty="0">
                <a:solidFill>
                  <a:schemeClr val="tx1"/>
                </a:solidFill>
              </a:rPr>
              <a:t>: </a:t>
            </a:r>
            <a:r>
              <a:rPr lang="en-US" sz="2400" dirty="0">
                <a:solidFill>
                  <a:schemeClr val="tx1"/>
                </a:solidFill>
              </a:rPr>
              <a:t>Discrimination between Hate, profane and offensive posts.</a:t>
            </a:r>
          </a:p>
          <a:p>
            <a:pPr marL="0" indent="0" algn="just">
              <a:buNone/>
            </a:pPr>
            <a:r>
              <a:rPr lang="en-US" sz="2400" dirty="0">
                <a:solidFill>
                  <a:schemeClr val="tx1"/>
                </a:solidFill>
              </a:rPr>
              <a:t>This sub-task is a fine-grained classification offered for English,     German, and Hindi. Hate-speech and offensive posts from the sub-task A </a:t>
            </a:r>
          </a:p>
        </p:txBody>
      </p:sp>
    </p:spTree>
    <p:extLst>
      <p:ext uri="{BB962C8B-B14F-4D97-AF65-F5344CB8AC3E}">
        <p14:creationId xmlns:p14="http://schemas.microsoft.com/office/powerpoint/2010/main" val="18283429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54602" y="997565"/>
            <a:ext cx="8163675" cy="2431435"/>
          </a:xfrm>
          <a:prstGeom prst="rect">
            <a:avLst/>
          </a:prstGeom>
        </p:spPr>
        <p:txBody>
          <a:bodyPr wrap="square">
            <a:spAutoFit/>
          </a:bodyPr>
          <a:lstStyle/>
          <a:p>
            <a:pPr algn="just"/>
            <a:r>
              <a:rPr lang="en-US" sz="2800" b="1" dirty="0"/>
              <a:t>Datasets Size - Size of training and testing sets:</a:t>
            </a:r>
            <a:endParaRPr lang="en-US" sz="2800" u="sng" dirty="0"/>
          </a:p>
          <a:p>
            <a:pPr algn="just"/>
            <a:r>
              <a:rPr lang="en-US" sz="2400" dirty="0"/>
              <a:t> Size of English training dataset-5853 </a:t>
            </a:r>
          </a:p>
          <a:p>
            <a:pPr algn="just"/>
            <a:r>
              <a:rPr lang="en-US" sz="2400" dirty="0"/>
              <a:t> Size of English testing dataset-1954</a:t>
            </a:r>
          </a:p>
          <a:p>
            <a:pPr algn="just"/>
            <a:r>
              <a:rPr lang="en-US" sz="2800" b="1" dirty="0"/>
              <a:t>Different classes of labels and their counts: </a:t>
            </a:r>
            <a:endParaRPr lang="en-US" sz="2400" dirty="0"/>
          </a:p>
          <a:p>
            <a:pPr algn="just"/>
            <a:r>
              <a:rPr lang="en-US" sz="2400" dirty="0"/>
              <a:t> Text ID, Text </a:t>
            </a:r>
          </a:p>
          <a:p>
            <a:pPr algn="just"/>
            <a:r>
              <a:rPr lang="de-DE" sz="2400" dirty="0"/>
              <a:t> Language: Hindi (HIN), German (GMN), English (ENG) </a:t>
            </a:r>
            <a:endParaRPr lang="en-US" sz="2400" dirty="0"/>
          </a:p>
        </p:txBody>
      </p:sp>
    </p:spTree>
    <p:extLst>
      <p:ext uri="{BB962C8B-B14F-4D97-AF65-F5344CB8AC3E}">
        <p14:creationId xmlns:p14="http://schemas.microsoft.com/office/powerpoint/2010/main" val="7709160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64422" y="815322"/>
            <a:ext cx="8714584" cy="5201424"/>
          </a:xfrm>
          <a:prstGeom prst="rect">
            <a:avLst/>
          </a:prstGeom>
        </p:spPr>
        <p:txBody>
          <a:bodyPr wrap="square">
            <a:spAutoFit/>
          </a:bodyPr>
          <a:lstStyle/>
          <a:p>
            <a:endParaRPr lang="en-US" sz="2400" dirty="0"/>
          </a:p>
          <a:p>
            <a:pPr algn="just"/>
            <a:r>
              <a:rPr lang="en-US" sz="2800" dirty="0"/>
              <a:t>We got this internship opportunity at </a:t>
            </a:r>
            <a:r>
              <a:rPr lang="en-US" sz="2800" b="1" dirty="0" err="1"/>
              <a:t>Yscholar</a:t>
            </a:r>
            <a:r>
              <a:rPr lang="en-US" sz="2800" b="1" dirty="0"/>
              <a:t> Technology LLP </a:t>
            </a:r>
            <a:r>
              <a:rPr lang="en-US" sz="2800" dirty="0"/>
              <a:t>as a Back End Software Developer intern.</a:t>
            </a:r>
          </a:p>
          <a:p>
            <a:pPr algn="just"/>
            <a:r>
              <a:rPr lang="en-US" sz="2800" dirty="0"/>
              <a:t>The position was fully remote and began on </a:t>
            </a:r>
            <a:r>
              <a:rPr lang="en-US" sz="2800" b="1" dirty="0"/>
              <a:t>Jan. 4th, 2021</a:t>
            </a:r>
            <a:r>
              <a:rPr lang="en-US" sz="2800" dirty="0"/>
              <a:t>. We successfully completed our 16-week internship session during the academic session 2020-2021 B. Tech 8th semester. </a:t>
            </a:r>
          </a:p>
          <a:p>
            <a:pPr algn="just"/>
            <a:r>
              <a:rPr lang="en-US" sz="2800" dirty="0"/>
              <a:t>We were given a task “</a:t>
            </a:r>
            <a:r>
              <a:rPr lang="en-US" sz="2800" b="1" dirty="0"/>
              <a:t>Natural Language Processing (NLP) Data Analysis for low resource Indo-European languages using Python</a:t>
            </a:r>
            <a:r>
              <a:rPr lang="en-US" sz="2800" dirty="0"/>
              <a:t>” which we completed successfully. </a:t>
            </a:r>
          </a:p>
        </p:txBody>
      </p:sp>
    </p:spTree>
    <p:extLst>
      <p:ext uri="{BB962C8B-B14F-4D97-AF65-F5344CB8AC3E}">
        <p14:creationId xmlns:p14="http://schemas.microsoft.com/office/powerpoint/2010/main" val="40605039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EE9F447-B59F-4D82-8761-C1E7006148F7}"/>
              </a:ext>
            </a:extLst>
          </p:cNvPr>
          <p:cNvPicPr/>
          <p:nvPr/>
        </p:nvPicPr>
        <p:blipFill>
          <a:blip r:embed="rId2">
            <a:extLst>
              <a:ext uri="{28A0092B-C50C-407E-A947-70E740481C1C}">
                <a14:useLocalDpi xmlns:a14="http://schemas.microsoft.com/office/drawing/2010/main" val="0"/>
              </a:ext>
            </a:extLst>
          </a:blip>
          <a:stretch>
            <a:fillRect/>
          </a:stretch>
        </p:blipFill>
        <p:spPr>
          <a:xfrm>
            <a:off x="100613" y="460342"/>
            <a:ext cx="5842663" cy="5416673"/>
          </a:xfrm>
          <a:prstGeom prst="rect">
            <a:avLst/>
          </a:prstGeom>
        </p:spPr>
      </p:pic>
      <p:pic>
        <p:nvPicPr>
          <p:cNvPr id="7" name="Picture 6">
            <a:extLst>
              <a:ext uri="{FF2B5EF4-FFF2-40B4-BE49-F238E27FC236}">
                <a16:creationId xmlns:a16="http://schemas.microsoft.com/office/drawing/2014/main" id="{29F37C95-C377-4533-B246-BD484F384614}"/>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6248723" y="460342"/>
            <a:ext cx="5842663" cy="5416673"/>
          </a:xfrm>
          <a:prstGeom prst="rect">
            <a:avLst/>
          </a:prstGeom>
        </p:spPr>
      </p:pic>
      <p:sp>
        <p:nvSpPr>
          <p:cNvPr id="8" name="Text Box 53">
            <a:extLst>
              <a:ext uri="{FF2B5EF4-FFF2-40B4-BE49-F238E27FC236}">
                <a16:creationId xmlns:a16="http://schemas.microsoft.com/office/drawing/2014/main" id="{389D2568-DA69-4A14-90E4-929ECB216B58}"/>
              </a:ext>
            </a:extLst>
          </p:cNvPr>
          <p:cNvSpPr txBox="1"/>
          <p:nvPr/>
        </p:nvSpPr>
        <p:spPr>
          <a:xfrm>
            <a:off x="1838621" y="5999529"/>
            <a:ext cx="2366645" cy="274320"/>
          </a:xfrm>
          <a:prstGeom prst="rect">
            <a:avLst/>
          </a:prstGeom>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07000"/>
              </a:lnSpc>
              <a:spcAft>
                <a:spcPts val="800"/>
              </a:spcAft>
            </a:pPr>
            <a:r>
              <a:rPr lang="en-US" sz="1100" b="1">
                <a:solidFill>
                  <a:srgbClr val="C00000"/>
                </a:solidFill>
                <a:effectLst/>
                <a:ea typeface="Calibri" panose="020F0502020204030204" pitchFamily="34" charset="0"/>
                <a:cs typeface="Vrinda" panose="020B0502040204020203" pitchFamily="34" charset="0"/>
              </a:rPr>
              <a:t>English Language Based Dataset</a:t>
            </a:r>
            <a:endParaRPr lang="en-IN" sz="1100">
              <a:effectLst/>
              <a:ea typeface="Calibri" panose="020F0502020204030204" pitchFamily="34" charset="0"/>
              <a:cs typeface="Vrinda" panose="020B0502040204020203" pitchFamily="34" charset="0"/>
            </a:endParaRPr>
          </a:p>
          <a:p>
            <a:pPr>
              <a:lnSpc>
                <a:spcPct val="107000"/>
              </a:lnSpc>
              <a:spcAft>
                <a:spcPts val="800"/>
              </a:spcAft>
            </a:pPr>
            <a:r>
              <a:rPr lang="en-US" sz="1100">
                <a:effectLst/>
                <a:ea typeface="Calibri" panose="020F0502020204030204" pitchFamily="34" charset="0"/>
                <a:cs typeface="Vrinda" panose="020B0502040204020203" pitchFamily="34" charset="0"/>
              </a:rPr>
              <a:t> </a:t>
            </a:r>
            <a:endParaRPr lang="en-IN" sz="1100">
              <a:effectLst/>
              <a:ea typeface="Calibri" panose="020F0502020204030204" pitchFamily="34" charset="0"/>
              <a:cs typeface="Vrinda" panose="020B0502040204020203" pitchFamily="34" charset="0"/>
            </a:endParaRPr>
          </a:p>
        </p:txBody>
      </p:sp>
      <p:sp>
        <p:nvSpPr>
          <p:cNvPr id="9" name="Text Box 54">
            <a:extLst>
              <a:ext uri="{FF2B5EF4-FFF2-40B4-BE49-F238E27FC236}">
                <a16:creationId xmlns:a16="http://schemas.microsoft.com/office/drawing/2014/main" id="{297E05DA-57E8-47AF-9D92-AE6B3F9B2A5F}"/>
              </a:ext>
            </a:extLst>
          </p:cNvPr>
          <p:cNvSpPr txBox="1"/>
          <p:nvPr/>
        </p:nvSpPr>
        <p:spPr>
          <a:xfrm>
            <a:off x="7986736" y="5999529"/>
            <a:ext cx="2366645" cy="274320"/>
          </a:xfrm>
          <a:prstGeom prst="rect">
            <a:avLst/>
          </a:prstGeom>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07000"/>
              </a:lnSpc>
              <a:spcAft>
                <a:spcPts val="800"/>
              </a:spcAft>
            </a:pPr>
            <a:r>
              <a:rPr lang="en-US" sz="1100" b="1">
                <a:solidFill>
                  <a:srgbClr val="C00000"/>
                </a:solidFill>
                <a:effectLst/>
                <a:ea typeface="Calibri" panose="020F0502020204030204" pitchFamily="34" charset="0"/>
                <a:cs typeface="Vrinda" panose="020B0502040204020203" pitchFamily="34" charset="0"/>
              </a:rPr>
              <a:t>German Language Based Dataset</a:t>
            </a:r>
            <a:endParaRPr lang="en-IN" sz="1100">
              <a:effectLst/>
              <a:ea typeface="Calibri" panose="020F0502020204030204" pitchFamily="34" charset="0"/>
              <a:cs typeface="Vrinda" panose="020B0502040204020203" pitchFamily="34" charset="0"/>
            </a:endParaRPr>
          </a:p>
          <a:p>
            <a:pPr>
              <a:lnSpc>
                <a:spcPct val="107000"/>
              </a:lnSpc>
              <a:spcAft>
                <a:spcPts val="800"/>
              </a:spcAft>
            </a:pPr>
            <a:r>
              <a:rPr lang="en-US" sz="1100">
                <a:effectLst/>
                <a:ea typeface="Calibri" panose="020F0502020204030204" pitchFamily="34" charset="0"/>
                <a:cs typeface="Vrinda" panose="020B0502040204020203" pitchFamily="34" charset="0"/>
              </a:rPr>
              <a:t> </a:t>
            </a:r>
            <a:endParaRPr lang="en-IN" sz="1100">
              <a:effectLst/>
              <a:ea typeface="Calibri" panose="020F0502020204030204" pitchFamily="34" charset="0"/>
              <a:cs typeface="Vrinda" panose="020B0502040204020203" pitchFamily="34" charset="0"/>
            </a:endParaRPr>
          </a:p>
        </p:txBody>
      </p:sp>
    </p:spTree>
    <p:extLst>
      <p:ext uri="{BB962C8B-B14F-4D97-AF65-F5344CB8AC3E}">
        <p14:creationId xmlns:p14="http://schemas.microsoft.com/office/powerpoint/2010/main" val="39542136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8485E4E-7EDF-42FF-AA2C-C431F3B02922}"/>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1518080" y="648069"/>
            <a:ext cx="8265111" cy="4669655"/>
          </a:xfrm>
          <a:prstGeom prst="rect">
            <a:avLst/>
          </a:prstGeom>
        </p:spPr>
      </p:pic>
      <p:sp>
        <p:nvSpPr>
          <p:cNvPr id="5" name="Text Box 55">
            <a:extLst>
              <a:ext uri="{FF2B5EF4-FFF2-40B4-BE49-F238E27FC236}">
                <a16:creationId xmlns:a16="http://schemas.microsoft.com/office/drawing/2014/main" id="{CAE259D4-D6EB-45E7-95F8-747AA61A4D23}"/>
              </a:ext>
            </a:extLst>
          </p:cNvPr>
          <p:cNvSpPr txBox="1"/>
          <p:nvPr/>
        </p:nvSpPr>
        <p:spPr>
          <a:xfrm>
            <a:off x="4912677" y="5466869"/>
            <a:ext cx="2366645" cy="274320"/>
          </a:xfrm>
          <a:prstGeom prst="rect">
            <a:avLst/>
          </a:prstGeom>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07000"/>
              </a:lnSpc>
              <a:spcAft>
                <a:spcPts val="800"/>
              </a:spcAft>
            </a:pPr>
            <a:r>
              <a:rPr lang="en-US" sz="1100" b="1">
                <a:solidFill>
                  <a:srgbClr val="C00000"/>
                </a:solidFill>
                <a:effectLst/>
                <a:ea typeface="Calibri" panose="020F0502020204030204" pitchFamily="34" charset="0"/>
                <a:cs typeface="Vrinda" panose="020B0502040204020203" pitchFamily="34" charset="0"/>
              </a:rPr>
              <a:t>Hindi Language Based Dataset</a:t>
            </a:r>
            <a:endParaRPr lang="en-IN" sz="1100">
              <a:effectLst/>
              <a:ea typeface="Calibri" panose="020F0502020204030204" pitchFamily="34" charset="0"/>
              <a:cs typeface="Vrinda" panose="020B0502040204020203" pitchFamily="34" charset="0"/>
            </a:endParaRPr>
          </a:p>
        </p:txBody>
      </p:sp>
    </p:spTree>
    <p:extLst>
      <p:ext uri="{BB962C8B-B14F-4D97-AF65-F5344CB8AC3E}">
        <p14:creationId xmlns:p14="http://schemas.microsoft.com/office/powerpoint/2010/main" val="12527821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0666" y="618477"/>
            <a:ext cx="8596668" cy="819706"/>
          </a:xfrm>
        </p:spPr>
        <p:txBody>
          <a:bodyPr/>
          <a:lstStyle/>
          <a:p>
            <a:r>
              <a:rPr lang="en-US" b="1" dirty="0">
                <a:solidFill>
                  <a:srgbClr val="002060"/>
                </a:solidFill>
              </a:rPr>
              <a:t>Sentiment Analysis Dataset:-</a:t>
            </a:r>
          </a:p>
        </p:txBody>
      </p:sp>
      <p:sp>
        <p:nvSpPr>
          <p:cNvPr id="3" name="Content Placeholder 2"/>
          <p:cNvSpPr>
            <a:spLocks noGrp="1"/>
          </p:cNvSpPr>
          <p:nvPr>
            <p:ph idx="1"/>
          </p:nvPr>
        </p:nvSpPr>
        <p:spPr>
          <a:xfrm>
            <a:off x="1100666" y="1438182"/>
            <a:ext cx="8173335" cy="5122415"/>
          </a:xfrm>
        </p:spPr>
        <p:txBody>
          <a:bodyPr>
            <a:normAutofit fontScale="85000" lnSpcReduction="10000"/>
          </a:bodyPr>
          <a:lstStyle/>
          <a:p>
            <a:pPr marL="0" indent="0" algn="just">
              <a:buNone/>
            </a:pPr>
            <a:r>
              <a:rPr lang="en-US" sz="2800" b="1" u="sng" dirty="0">
                <a:solidFill>
                  <a:schemeClr val="tx1"/>
                </a:solidFill>
              </a:rPr>
              <a:t>Brief overview of Datasets -</a:t>
            </a:r>
            <a:endParaRPr lang="en-US" sz="2800" b="1" u="sng" dirty="0"/>
          </a:p>
          <a:p>
            <a:pPr marL="0" indent="0" algn="just">
              <a:buNone/>
            </a:pPr>
            <a:r>
              <a:rPr lang="en-US" sz="2600" dirty="0">
                <a:solidFill>
                  <a:schemeClr val="tx1"/>
                </a:solidFill>
              </a:rPr>
              <a:t>This dataset is based on Movie Review sentiment dataset for sentence level sentiment classification Review sentiment dataset for Aspect term extraction and sentiment classification Aspect term category detection and sentiment classification sentence level sentiment classification. </a:t>
            </a:r>
          </a:p>
          <a:p>
            <a:pPr marL="0" indent="0" algn="just">
              <a:buNone/>
            </a:pPr>
            <a:r>
              <a:rPr lang="en-US" sz="2600" dirty="0">
                <a:solidFill>
                  <a:schemeClr val="tx1"/>
                </a:solidFill>
              </a:rPr>
              <a:t>In this dataset every sentence is assigned in Hindi language. </a:t>
            </a:r>
          </a:p>
          <a:p>
            <a:pPr>
              <a:buClr>
                <a:schemeClr val="tx1"/>
              </a:buClr>
              <a:buFont typeface="Wingdings" panose="05000000000000000000" pitchFamily="2" charset="2"/>
              <a:buChar char="Ø"/>
            </a:pPr>
            <a:r>
              <a:rPr lang="en-US" sz="2600" b="1" dirty="0">
                <a:solidFill>
                  <a:schemeClr val="tx1"/>
                </a:solidFill>
              </a:rPr>
              <a:t>Datasets Size - Size of training and testing sets:</a:t>
            </a:r>
            <a:endParaRPr lang="en-US" sz="2600" b="1" u="sng" dirty="0">
              <a:solidFill>
                <a:schemeClr val="tx1"/>
              </a:solidFill>
            </a:endParaRPr>
          </a:p>
          <a:p>
            <a:pPr>
              <a:buClr>
                <a:schemeClr val="tx1"/>
              </a:buClr>
              <a:buFont typeface="Arial" panose="020B0604020202020204" pitchFamily="34" charset="0"/>
              <a:buChar char="•"/>
            </a:pPr>
            <a:r>
              <a:rPr lang="en-US" sz="2600" dirty="0">
                <a:solidFill>
                  <a:schemeClr val="tx1"/>
                </a:solidFill>
              </a:rPr>
              <a:t>  Size of Movie Review training dataset-2352 </a:t>
            </a:r>
          </a:p>
          <a:p>
            <a:pPr>
              <a:buClr>
                <a:schemeClr val="tx1"/>
              </a:buClr>
              <a:buFont typeface="Arial" panose="020B0604020202020204" pitchFamily="34" charset="0"/>
              <a:buChar char="•"/>
            </a:pPr>
            <a:r>
              <a:rPr lang="en-US" sz="2600" dirty="0">
                <a:solidFill>
                  <a:schemeClr val="tx1"/>
                </a:solidFill>
              </a:rPr>
              <a:t>  Size of testing set-1143</a:t>
            </a:r>
          </a:p>
          <a:p>
            <a:pPr>
              <a:buClr>
                <a:schemeClr val="tx1"/>
              </a:buClr>
              <a:buFont typeface="Wingdings" panose="05000000000000000000" pitchFamily="2" charset="2"/>
              <a:buChar char="Ø"/>
            </a:pPr>
            <a:r>
              <a:rPr lang="en-US" sz="2600" b="1" dirty="0">
                <a:solidFill>
                  <a:schemeClr val="tx1"/>
                </a:solidFill>
              </a:rPr>
              <a:t>Different classes of labels and their counts: </a:t>
            </a:r>
            <a:endParaRPr lang="en-US" sz="2600" b="1" u="sng" dirty="0">
              <a:solidFill>
                <a:schemeClr val="tx1"/>
              </a:solidFill>
            </a:endParaRPr>
          </a:p>
          <a:p>
            <a:pPr>
              <a:buClr>
                <a:schemeClr val="tx1"/>
              </a:buClr>
              <a:buFont typeface="Arial" panose="020B0604020202020204" pitchFamily="34" charset="0"/>
              <a:buChar char="•"/>
            </a:pPr>
            <a:r>
              <a:rPr lang="en-US" sz="2600" dirty="0">
                <a:solidFill>
                  <a:schemeClr val="tx1"/>
                </a:solidFill>
              </a:rPr>
              <a:t>  id, polarity, text </a:t>
            </a:r>
          </a:p>
          <a:p>
            <a:pPr>
              <a:buClr>
                <a:schemeClr val="tx1"/>
              </a:buClr>
              <a:buFont typeface="Arial" panose="020B0604020202020204" pitchFamily="34" charset="0"/>
              <a:buChar char="•"/>
            </a:pPr>
            <a:r>
              <a:rPr lang="en-US" sz="2600" dirty="0">
                <a:solidFill>
                  <a:schemeClr val="tx1"/>
                </a:solidFill>
              </a:rPr>
              <a:t>  Language: Hindi (HIN)</a:t>
            </a:r>
            <a:endParaRPr lang="en-US" dirty="0">
              <a:solidFill>
                <a:schemeClr val="tx1"/>
              </a:solidFill>
            </a:endParaRPr>
          </a:p>
        </p:txBody>
      </p:sp>
    </p:spTree>
    <p:extLst>
      <p:ext uri="{BB962C8B-B14F-4D97-AF65-F5344CB8AC3E}">
        <p14:creationId xmlns:p14="http://schemas.microsoft.com/office/powerpoint/2010/main" val="15182094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CFCD1BB-D044-4F6F-9853-74DC7CE7B7EB}"/>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189390" y="752999"/>
            <a:ext cx="5642974" cy="5352002"/>
          </a:xfrm>
          <a:prstGeom prst="rect">
            <a:avLst/>
          </a:prstGeom>
        </p:spPr>
      </p:pic>
      <p:pic>
        <p:nvPicPr>
          <p:cNvPr id="6" name="Picture 5">
            <a:extLst>
              <a:ext uri="{FF2B5EF4-FFF2-40B4-BE49-F238E27FC236}">
                <a16:creationId xmlns:a16="http://schemas.microsoft.com/office/drawing/2014/main" id="{CC77A8C0-A996-4DA9-8370-59EB1A7E9F94}"/>
              </a:ext>
            </a:extLst>
          </p:cNvPr>
          <p:cNvPicPr/>
          <p:nvPr/>
        </p:nvPicPr>
        <p:blipFill>
          <a:blip r:embed="rId3">
            <a:extLst>
              <a:ext uri="{28A0092B-C50C-407E-A947-70E740481C1C}">
                <a14:useLocalDpi xmlns:a14="http://schemas.microsoft.com/office/drawing/2010/main" val="0"/>
              </a:ext>
            </a:extLst>
          </a:blip>
          <a:stretch>
            <a:fillRect/>
          </a:stretch>
        </p:blipFill>
        <p:spPr>
          <a:xfrm>
            <a:off x="6096000" y="752999"/>
            <a:ext cx="5906610" cy="5352002"/>
          </a:xfrm>
          <a:prstGeom prst="rect">
            <a:avLst/>
          </a:prstGeom>
        </p:spPr>
      </p:pic>
    </p:spTree>
    <p:extLst>
      <p:ext uri="{BB962C8B-B14F-4D97-AF65-F5344CB8AC3E}">
        <p14:creationId xmlns:p14="http://schemas.microsoft.com/office/powerpoint/2010/main" val="15506409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6000" y="609601"/>
            <a:ext cx="8596668" cy="943992"/>
          </a:xfrm>
        </p:spPr>
        <p:txBody>
          <a:bodyPr/>
          <a:lstStyle/>
          <a:p>
            <a:r>
              <a:rPr lang="en-US" b="1" dirty="0">
                <a:solidFill>
                  <a:srgbClr val="002060"/>
                </a:solidFill>
              </a:rPr>
              <a:t>Parallel Translation Dataset:-</a:t>
            </a:r>
            <a:endParaRPr lang="en-US" sz="3200" b="1" u="sng" dirty="0">
              <a:solidFill>
                <a:schemeClr val="tx1"/>
              </a:solidFill>
            </a:endParaRPr>
          </a:p>
        </p:txBody>
      </p:sp>
      <p:sp>
        <p:nvSpPr>
          <p:cNvPr id="3" name="Content Placeholder 2"/>
          <p:cNvSpPr>
            <a:spLocks noGrp="1"/>
          </p:cNvSpPr>
          <p:nvPr>
            <p:ph idx="1"/>
          </p:nvPr>
        </p:nvSpPr>
        <p:spPr>
          <a:xfrm>
            <a:off x="1016000" y="1305017"/>
            <a:ext cx="8722804" cy="5282214"/>
          </a:xfrm>
        </p:spPr>
        <p:txBody>
          <a:bodyPr>
            <a:normAutofit fontScale="77500" lnSpcReduction="20000"/>
          </a:bodyPr>
          <a:lstStyle/>
          <a:p>
            <a:pPr marL="0" indent="0" algn="just">
              <a:buNone/>
            </a:pPr>
            <a:r>
              <a:rPr lang="en-US" sz="2800" b="1" u="sng" dirty="0">
                <a:solidFill>
                  <a:schemeClr val="tx1"/>
                </a:solidFill>
              </a:rPr>
              <a:t>Brief overview of Datasets</a:t>
            </a:r>
            <a:r>
              <a:rPr lang="en-US" sz="2800" b="1" dirty="0">
                <a:solidFill>
                  <a:schemeClr val="tx1"/>
                </a:solidFill>
              </a:rPr>
              <a:t> -</a:t>
            </a:r>
            <a:endParaRPr lang="en-US" sz="2800" dirty="0">
              <a:solidFill>
                <a:schemeClr val="tx1"/>
              </a:solidFill>
            </a:endParaRPr>
          </a:p>
          <a:p>
            <a:pPr marL="0" indent="0" algn="just">
              <a:buNone/>
            </a:pPr>
            <a:r>
              <a:rPr lang="en-US" sz="2900" dirty="0">
                <a:solidFill>
                  <a:schemeClr val="tx1"/>
                </a:solidFill>
              </a:rPr>
              <a:t>The IIT Bombay English-Hindi corpus contains parallel corpus for English-Hindi as well as monolingual Hindi corpus collected from a variety of existing sources and corpora developed at the Centre for Indian Language Technology, IIT Bombay over the years. This page describes the corpus. This corpus has been used at the Workshop on Asian Language Translation Shared Task since 2016 the Hindi-to-English and English-to-Hindi languages pairs and as a pivot language pair for the Hindi-to-Japanese and Japanese-to-Hindi language pairs. </a:t>
            </a:r>
          </a:p>
          <a:p>
            <a:pPr>
              <a:buClr>
                <a:schemeClr val="tx1"/>
              </a:buClr>
              <a:buFont typeface="Wingdings" panose="05000000000000000000" pitchFamily="2" charset="2"/>
              <a:buChar char="Ø"/>
            </a:pPr>
            <a:r>
              <a:rPr lang="en-US" sz="2900" b="1" dirty="0">
                <a:solidFill>
                  <a:schemeClr val="tx1"/>
                </a:solidFill>
              </a:rPr>
              <a:t>Datasets Size - Size of training and testing sets:</a:t>
            </a:r>
            <a:endParaRPr lang="en-US" sz="2900" u="sng" dirty="0">
              <a:solidFill>
                <a:schemeClr val="tx1"/>
              </a:solidFill>
            </a:endParaRPr>
          </a:p>
          <a:p>
            <a:pPr>
              <a:buClr>
                <a:schemeClr val="tx1"/>
              </a:buClr>
              <a:buFont typeface="Arial" panose="020B0604020202020204" pitchFamily="34" charset="0"/>
              <a:buChar char="•"/>
            </a:pPr>
            <a:r>
              <a:rPr lang="en-US" sz="2900" dirty="0">
                <a:solidFill>
                  <a:schemeClr val="tx1"/>
                </a:solidFill>
              </a:rPr>
              <a:t> Size of training set-106858 </a:t>
            </a:r>
          </a:p>
          <a:p>
            <a:pPr>
              <a:buClr>
                <a:schemeClr val="tx1"/>
              </a:buClr>
              <a:buFont typeface="Arial" panose="020B0604020202020204" pitchFamily="34" charset="0"/>
              <a:buChar char="•"/>
            </a:pPr>
            <a:r>
              <a:rPr lang="en-US" sz="2900" dirty="0">
                <a:solidFill>
                  <a:schemeClr val="tx1"/>
                </a:solidFill>
              </a:rPr>
              <a:t> Size of testing set-49692</a:t>
            </a:r>
          </a:p>
          <a:p>
            <a:pPr>
              <a:buClr>
                <a:schemeClr val="tx1"/>
              </a:buClr>
              <a:buFont typeface="Wingdings" panose="05000000000000000000" pitchFamily="2" charset="2"/>
              <a:buChar char="Ø"/>
            </a:pPr>
            <a:r>
              <a:rPr lang="en-US" sz="2900" b="1" dirty="0">
                <a:solidFill>
                  <a:schemeClr val="tx1"/>
                </a:solidFill>
              </a:rPr>
              <a:t>Different classes of labels and their counts: </a:t>
            </a:r>
            <a:endParaRPr lang="en-US" sz="2900" dirty="0">
              <a:solidFill>
                <a:schemeClr val="tx1"/>
              </a:solidFill>
            </a:endParaRPr>
          </a:p>
          <a:p>
            <a:pPr>
              <a:buClr>
                <a:schemeClr val="tx1"/>
              </a:buClr>
              <a:buFont typeface="Arial" panose="020B0604020202020204" pitchFamily="34" charset="0"/>
              <a:buChar char="•"/>
            </a:pPr>
            <a:r>
              <a:rPr lang="en-US" sz="2900" dirty="0">
                <a:solidFill>
                  <a:schemeClr val="tx1"/>
                </a:solidFill>
              </a:rPr>
              <a:t> Text </a:t>
            </a:r>
          </a:p>
          <a:p>
            <a:pPr>
              <a:buClr>
                <a:schemeClr val="tx1"/>
              </a:buClr>
              <a:buFont typeface="Arial" panose="020B0604020202020204" pitchFamily="34" charset="0"/>
              <a:buChar char="•"/>
            </a:pPr>
            <a:r>
              <a:rPr lang="en-US" sz="2900" dirty="0">
                <a:solidFill>
                  <a:schemeClr val="tx1"/>
                </a:solidFill>
              </a:rPr>
              <a:t> Language: Hindi (HIN), English (ENG)</a:t>
            </a:r>
          </a:p>
        </p:txBody>
      </p:sp>
    </p:spTree>
    <p:extLst>
      <p:ext uri="{BB962C8B-B14F-4D97-AF65-F5344CB8AC3E}">
        <p14:creationId xmlns:p14="http://schemas.microsoft.com/office/powerpoint/2010/main" val="35812534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5A710C3-2290-470E-8641-580C7AE4297F}"/>
              </a:ext>
            </a:extLst>
          </p:cNvPr>
          <p:cNvPicPr/>
          <p:nvPr/>
        </p:nvPicPr>
        <p:blipFill>
          <a:blip r:embed="rId2">
            <a:extLst>
              <a:ext uri="{28A0092B-C50C-407E-A947-70E740481C1C}">
                <a14:useLocalDpi xmlns:a14="http://schemas.microsoft.com/office/drawing/2010/main" val="0"/>
              </a:ext>
            </a:extLst>
          </a:blip>
          <a:stretch>
            <a:fillRect/>
          </a:stretch>
        </p:blipFill>
        <p:spPr>
          <a:xfrm>
            <a:off x="611332" y="659536"/>
            <a:ext cx="5310074" cy="5102071"/>
          </a:xfrm>
          <a:prstGeom prst="rect">
            <a:avLst/>
          </a:prstGeom>
        </p:spPr>
      </p:pic>
      <p:pic>
        <p:nvPicPr>
          <p:cNvPr id="6" name="Picture 5">
            <a:extLst>
              <a:ext uri="{FF2B5EF4-FFF2-40B4-BE49-F238E27FC236}">
                <a16:creationId xmlns:a16="http://schemas.microsoft.com/office/drawing/2014/main" id="{19888C18-05DD-4F53-B372-0CB41D97B84F}"/>
              </a:ext>
            </a:extLst>
          </p:cNvPr>
          <p:cNvPicPr/>
          <p:nvPr/>
        </p:nvPicPr>
        <p:blipFill>
          <a:blip r:embed="rId3">
            <a:extLst>
              <a:ext uri="{28A0092B-C50C-407E-A947-70E740481C1C}">
                <a14:useLocalDpi xmlns:a14="http://schemas.microsoft.com/office/drawing/2010/main" val="0"/>
              </a:ext>
            </a:extLst>
          </a:blip>
          <a:stretch>
            <a:fillRect/>
          </a:stretch>
        </p:blipFill>
        <p:spPr>
          <a:xfrm>
            <a:off x="6270596" y="659536"/>
            <a:ext cx="5452114" cy="5102070"/>
          </a:xfrm>
          <a:prstGeom prst="rect">
            <a:avLst/>
          </a:prstGeom>
        </p:spPr>
      </p:pic>
    </p:spTree>
    <p:extLst>
      <p:ext uri="{BB962C8B-B14F-4D97-AF65-F5344CB8AC3E}">
        <p14:creationId xmlns:p14="http://schemas.microsoft.com/office/powerpoint/2010/main" val="310360495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1332" y="609600"/>
            <a:ext cx="8596668" cy="837460"/>
          </a:xfrm>
        </p:spPr>
        <p:txBody>
          <a:bodyPr/>
          <a:lstStyle/>
          <a:p>
            <a:r>
              <a:rPr lang="en-US" b="1" dirty="0" err="1">
                <a:solidFill>
                  <a:srgbClr val="002060"/>
                </a:solidFill>
              </a:rPr>
              <a:t>HindEnCorp</a:t>
            </a:r>
            <a:r>
              <a:rPr lang="en-US" b="1" dirty="0">
                <a:solidFill>
                  <a:srgbClr val="002060"/>
                </a:solidFill>
              </a:rPr>
              <a:t> 0.5 Dataset:-</a:t>
            </a:r>
            <a:endParaRPr lang="en-US" sz="3200" b="1" dirty="0">
              <a:solidFill>
                <a:schemeClr val="tx1"/>
              </a:solidFill>
            </a:endParaRPr>
          </a:p>
        </p:txBody>
      </p:sp>
      <p:sp>
        <p:nvSpPr>
          <p:cNvPr id="3" name="Content Placeholder 2"/>
          <p:cNvSpPr>
            <a:spLocks noGrp="1"/>
          </p:cNvSpPr>
          <p:nvPr>
            <p:ph idx="1"/>
          </p:nvPr>
        </p:nvSpPr>
        <p:spPr>
          <a:xfrm>
            <a:off x="931332" y="1313895"/>
            <a:ext cx="8342669" cy="5122415"/>
          </a:xfrm>
        </p:spPr>
        <p:txBody>
          <a:bodyPr>
            <a:normAutofit fontScale="92500" lnSpcReduction="20000"/>
          </a:bodyPr>
          <a:lstStyle/>
          <a:p>
            <a:pPr marL="0" indent="0" algn="just">
              <a:buNone/>
            </a:pPr>
            <a:r>
              <a:rPr lang="en-US" sz="2800" b="1" u="sng" dirty="0">
                <a:solidFill>
                  <a:schemeClr val="tx1"/>
                </a:solidFill>
              </a:rPr>
              <a:t>Brief overview of Datasets</a:t>
            </a:r>
            <a:r>
              <a:rPr lang="en-US" sz="2800" b="1" dirty="0">
                <a:solidFill>
                  <a:schemeClr val="tx1"/>
                </a:solidFill>
              </a:rPr>
              <a:t> -</a:t>
            </a:r>
            <a:endParaRPr lang="en-US" sz="2800" dirty="0">
              <a:solidFill>
                <a:schemeClr val="tx1"/>
              </a:solidFill>
            </a:endParaRPr>
          </a:p>
          <a:p>
            <a:pPr marL="0" indent="0" algn="just">
              <a:buNone/>
            </a:pPr>
            <a:r>
              <a:rPr lang="en-US" sz="2600" dirty="0" err="1">
                <a:solidFill>
                  <a:schemeClr val="tx1"/>
                </a:solidFill>
              </a:rPr>
              <a:t>HindEnCorp</a:t>
            </a:r>
            <a:r>
              <a:rPr lang="en-US" sz="2600" dirty="0">
                <a:solidFill>
                  <a:schemeClr val="tx1"/>
                </a:solidFill>
              </a:rPr>
              <a:t> parallel texts (sentence-aligned) come from the following sources: Tides, which contains 50K sentence pairs taken mainly from news articles. This dataset was originally collected for the DARPA-TIDES surprise-language con- test in 2002, later refined at IIIT Hyderabad and provided for the NLP Tools Contest at ICON 2008 (</a:t>
            </a:r>
            <a:r>
              <a:rPr lang="en-US" sz="2600" dirty="0" err="1">
                <a:solidFill>
                  <a:schemeClr val="tx1"/>
                </a:solidFill>
              </a:rPr>
              <a:t>Venkatapathy</a:t>
            </a:r>
            <a:r>
              <a:rPr lang="en-US" sz="2600" dirty="0">
                <a:solidFill>
                  <a:schemeClr val="tx1"/>
                </a:solidFill>
              </a:rPr>
              <a:t>, 2008). </a:t>
            </a:r>
          </a:p>
          <a:p>
            <a:pPr marL="0" indent="0" algn="just">
              <a:buNone/>
            </a:pPr>
            <a:r>
              <a:rPr lang="en-US" sz="2600" dirty="0">
                <a:solidFill>
                  <a:schemeClr val="tx1"/>
                </a:solidFill>
              </a:rPr>
              <a:t>Commentaries by Daniel Pipes contain 322 articles in English written by a journalist Daniel Pipes and translated into Hindi. </a:t>
            </a:r>
          </a:p>
          <a:p>
            <a:pPr>
              <a:buClr>
                <a:schemeClr val="tx1"/>
              </a:buClr>
              <a:buSzPct val="100000"/>
              <a:buFont typeface="Wingdings" panose="05000000000000000000" pitchFamily="2" charset="2"/>
              <a:buChar char="Ø"/>
            </a:pPr>
            <a:r>
              <a:rPr lang="en-US" sz="2600" b="1" dirty="0">
                <a:solidFill>
                  <a:srgbClr val="000000"/>
                </a:solidFill>
              </a:rPr>
              <a:t>Datasets Size - Size of training, testing and dev sets –</a:t>
            </a:r>
          </a:p>
          <a:p>
            <a:pPr>
              <a:buClr>
                <a:schemeClr val="tx1"/>
              </a:buClr>
              <a:buSzPct val="100000"/>
              <a:buFont typeface="Arial" panose="020B0604020202020204" pitchFamily="34" charset="0"/>
              <a:buChar char="•"/>
            </a:pPr>
            <a:r>
              <a:rPr lang="en-US" sz="2600" dirty="0">
                <a:solidFill>
                  <a:srgbClr val="000000"/>
                </a:solidFill>
              </a:rPr>
              <a:t>Size of training set-120000 </a:t>
            </a:r>
          </a:p>
          <a:p>
            <a:pPr>
              <a:buClr>
                <a:schemeClr val="tx1"/>
              </a:buClr>
              <a:buSzPct val="100000"/>
              <a:buFont typeface="Arial" panose="020B0604020202020204" pitchFamily="34" charset="0"/>
              <a:buChar char="•"/>
            </a:pPr>
            <a:r>
              <a:rPr lang="en-US" sz="2600" dirty="0">
                <a:solidFill>
                  <a:srgbClr val="000000"/>
                </a:solidFill>
              </a:rPr>
              <a:t>Size of testing set-47692</a:t>
            </a:r>
            <a:endParaRPr lang="en-US" sz="2600" dirty="0"/>
          </a:p>
          <a:p>
            <a:pPr marL="0" indent="0" algn="just">
              <a:buNone/>
            </a:pPr>
            <a:endParaRPr lang="en-US" sz="2400" dirty="0">
              <a:solidFill>
                <a:schemeClr val="tx1"/>
              </a:solidFill>
            </a:endParaRPr>
          </a:p>
        </p:txBody>
      </p:sp>
    </p:spTree>
    <p:extLst>
      <p:ext uri="{BB962C8B-B14F-4D97-AF65-F5344CB8AC3E}">
        <p14:creationId xmlns:p14="http://schemas.microsoft.com/office/powerpoint/2010/main" val="379451494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A8B3364-78C4-4228-8F76-C6258E24B372}"/>
              </a:ext>
            </a:extLst>
          </p:cNvPr>
          <p:cNvPicPr/>
          <p:nvPr/>
        </p:nvPicPr>
        <p:blipFill>
          <a:blip r:embed="rId2"/>
          <a:stretch>
            <a:fillRect/>
          </a:stretch>
        </p:blipFill>
        <p:spPr>
          <a:xfrm>
            <a:off x="941033" y="514905"/>
            <a:ext cx="9232777" cy="5051394"/>
          </a:xfrm>
          <a:prstGeom prst="rect">
            <a:avLst/>
          </a:prstGeom>
        </p:spPr>
      </p:pic>
      <p:sp>
        <p:nvSpPr>
          <p:cNvPr id="6" name="Text Box 56">
            <a:extLst>
              <a:ext uri="{FF2B5EF4-FFF2-40B4-BE49-F238E27FC236}">
                <a16:creationId xmlns:a16="http://schemas.microsoft.com/office/drawing/2014/main" id="{F841862C-BB43-470A-A699-96E8F3660BA6}"/>
              </a:ext>
            </a:extLst>
          </p:cNvPr>
          <p:cNvSpPr txBox="1"/>
          <p:nvPr/>
        </p:nvSpPr>
        <p:spPr>
          <a:xfrm>
            <a:off x="5162170" y="5733199"/>
            <a:ext cx="794747" cy="259228"/>
          </a:xfrm>
          <a:prstGeom prst="rect">
            <a:avLst/>
          </a:prstGeom>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07000"/>
              </a:lnSpc>
              <a:spcAft>
                <a:spcPts val="800"/>
              </a:spcAft>
            </a:pPr>
            <a:r>
              <a:rPr lang="en-US" sz="1100" b="1">
                <a:solidFill>
                  <a:srgbClr val="C00000"/>
                </a:solidFill>
                <a:effectLst/>
                <a:ea typeface="Calibri" panose="020F0502020204030204" pitchFamily="34" charset="0"/>
                <a:cs typeface="Vrinda" panose="020B0502040204020203" pitchFamily="34" charset="0"/>
              </a:rPr>
              <a:t>Bhojpuri</a:t>
            </a:r>
            <a:endParaRPr lang="en-IN" sz="1100">
              <a:effectLst/>
              <a:ea typeface="Calibri" panose="020F0502020204030204" pitchFamily="34" charset="0"/>
              <a:cs typeface="Vrinda" panose="020B0502040204020203" pitchFamily="34" charset="0"/>
            </a:endParaRPr>
          </a:p>
        </p:txBody>
      </p:sp>
    </p:spTree>
    <p:extLst>
      <p:ext uri="{BB962C8B-B14F-4D97-AF65-F5344CB8AC3E}">
        <p14:creationId xmlns:p14="http://schemas.microsoft.com/office/powerpoint/2010/main" val="8235694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2932" y="600723"/>
            <a:ext cx="8596668" cy="722050"/>
          </a:xfrm>
        </p:spPr>
        <p:txBody>
          <a:bodyPr/>
          <a:lstStyle/>
          <a:p>
            <a:r>
              <a:rPr lang="en-US" b="1" dirty="0">
                <a:solidFill>
                  <a:srgbClr val="002060"/>
                </a:solidFill>
              </a:rPr>
              <a:t>Word Similarity Dataset:-</a:t>
            </a:r>
          </a:p>
        </p:txBody>
      </p:sp>
      <p:sp>
        <p:nvSpPr>
          <p:cNvPr id="3" name="Content Placeholder 2"/>
          <p:cNvSpPr>
            <a:spLocks noGrp="1"/>
          </p:cNvSpPr>
          <p:nvPr>
            <p:ph idx="1"/>
          </p:nvPr>
        </p:nvSpPr>
        <p:spPr>
          <a:xfrm>
            <a:off x="1032932" y="1411551"/>
            <a:ext cx="8241069" cy="5051394"/>
          </a:xfrm>
        </p:spPr>
        <p:txBody>
          <a:bodyPr>
            <a:noAutofit/>
          </a:bodyPr>
          <a:lstStyle/>
          <a:p>
            <a:pPr marL="0" indent="0" algn="just">
              <a:buNone/>
            </a:pPr>
            <a:r>
              <a:rPr lang="en-US" sz="2800" b="1" u="sng" dirty="0">
                <a:solidFill>
                  <a:schemeClr val="tx1"/>
                </a:solidFill>
              </a:rPr>
              <a:t>Brief overview of Datasets</a:t>
            </a:r>
            <a:r>
              <a:rPr lang="en-US" sz="2800" b="1" dirty="0">
                <a:solidFill>
                  <a:schemeClr val="tx1"/>
                </a:solidFill>
              </a:rPr>
              <a:t> -</a:t>
            </a:r>
            <a:endParaRPr lang="en-US" sz="2800" dirty="0">
              <a:solidFill>
                <a:schemeClr val="tx1"/>
              </a:solidFill>
            </a:endParaRPr>
          </a:p>
          <a:p>
            <a:pPr marL="0" indent="0" algn="just">
              <a:buNone/>
            </a:pPr>
            <a:r>
              <a:rPr lang="en-US" sz="2400" dirty="0">
                <a:solidFill>
                  <a:schemeClr val="tx1"/>
                </a:solidFill>
              </a:rPr>
              <a:t>Distributional semantics in the form of word embeddings are an essential ingredient to many modern natural language processing systems. The quantification of semantic similarity between words can be used to evaluate the ability of a system to perform semantic interpretation. To this end, a number of word similarity datasets have been created for the English language over the last decades. </a:t>
            </a:r>
          </a:p>
          <a:p>
            <a:pPr>
              <a:buClr>
                <a:schemeClr val="tx1"/>
              </a:buClr>
              <a:buSzPct val="100000"/>
              <a:buFont typeface="Wingdings" panose="05000000000000000000" pitchFamily="2" charset="2"/>
              <a:buChar char="Ø"/>
            </a:pPr>
            <a:r>
              <a:rPr lang="en-US" sz="2400" b="1" dirty="0">
                <a:solidFill>
                  <a:srgbClr val="000000"/>
                </a:solidFill>
              </a:rPr>
              <a:t>Datasets Size - Size of training and testing sets – </a:t>
            </a:r>
            <a:endParaRPr lang="en-US" sz="2400" b="1" u="sng" dirty="0">
              <a:solidFill>
                <a:srgbClr val="000000"/>
              </a:solidFill>
            </a:endParaRPr>
          </a:p>
          <a:p>
            <a:pPr>
              <a:buClr>
                <a:schemeClr val="tx1"/>
              </a:buClr>
              <a:buSzPct val="100000"/>
              <a:buFont typeface="Arial" panose="020B0604020202020204" pitchFamily="34" charset="0"/>
              <a:buChar char="•"/>
            </a:pPr>
            <a:r>
              <a:rPr lang="en-US" sz="2400" b="1" dirty="0">
                <a:solidFill>
                  <a:srgbClr val="000000"/>
                </a:solidFill>
              </a:rPr>
              <a:t> </a:t>
            </a:r>
            <a:r>
              <a:rPr lang="en-US" sz="2400" dirty="0">
                <a:solidFill>
                  <a:srgbClr val="000000"/>
                </a:solidFill>
              </a:rPr>
              <a:t>Size of training set-1045(each language) </a:t>
            </a:r>
          </a:p>
          <a:p>
            <a:pPr>
              <a:buClr>
                <a:schemeClr val="tx1"/>
              </a:buClr>
              <a:buSzPct val="100000"/>
              <a:buFont typeface="Arial" panose="020B0604020202020204" pitchFamily="34" charset="0"/>
              <a:buChar char="•"/>
            </a:pPr>
            <a:r>
              <a:rPr lang="en-US" sz="2400" dirty="0">
                <a:solidFill>
                  <a:srgbClr val="000000"/>
                </a:solidFill>
              </a:rPr>
              <a:t> Size of testing set-370(each language)</a:t>
            </a:r>
            <a:endParaRPr lang="en-US" sz="2400" dirty="0">
              <a:solidFill>
                <a:schemeClr val="tx1"/>
              </a:solidFill>
            </a:endParaRPr>
          </a:p>
        </p:txBody>
      </p:sp>
    </p:spTree>
    <p:extLst>
      <p:ext uri="{BB962C8B-B14F-4D97-AF65-F5344CB8AC3E}">
        <p14:creationId xmlns:p14="http://schemas.microsoft.com/office/powerpoint/2010/main" val="53378285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367E3A77-5EDA-4A6B-B0B4-A9F3AC0C55A0}"/>
              </a:ext>
            </a:extLst>
          </p:cNvPr>
          <p:cNvPicPr/>
          <p:nvPr/>
        </p:nvPicPr>
        <p:blipFill>
          <a:blip r:embed="rId2"/>
          <a:stretch>
            <a:fillRect/>
          </a:stretch>
        </p:blipFill>
        <p:spPr>
          <a:xfrm>
            <a:off x="964707" y="525302"/>
            <a:ext cx="3225554" cy="5316205"/>
          </a:xfrm>
          <a:prstGeom prst="rect">
            <a:avLst/>
          </a:prstGeom>
        </p:spPr>
      </p:pic>
      <p:sp>
        <p:nvSpPr>
          <p:cNvPr id="10" name="Text Box 57">
            <a:extLst>
              <a:ext uri="{FF2B5EF4-FFF2-40B4-BE49-F238E27FC236}">
                <a16:creationId xmlns:a16="http://schemas.microsoft.com/office/drawing/2014/main" id="{015DCDBB-0889-41EC-9320-26F865B8D7D1}"/>
              </a:ext>
            </a:extLst>
          </p:cNvPr>
          <p:cNvSpPr txBox="1"/>
          <p:nvPr/>
        </p:nvSpPr>
        <p:spPr>
          <a:xfrm>
            <a:off x="2162511" y="6058378"/>
            <a:ext cx="829945" cy="274320"/>
          </a:xfrm>
          <a:prstGeom prst="rect">
            <a:avLst/>
          </a:prstGeom>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07000"/>
              </a:lnSpc>
              <a:spcAft>
                <a:spcPts val="800"/>
              </a:spcAft>
            </a:pPr>
            <a:r>
              <a:rPr lang="en-IN" sz="1100" b="1">
                <a:solidFill>
                  <a:srgbClr val="C00000"/>
                </a:solidFill>
                <a:effectLst/>
                <a:ea typeface="Calibri" panose="020F0502020204030204" pitchFamily="34" charset="0"/>
                <a:cs typeface="Vrinda" panose="020B0502040204020203" pitchFamily="34" charset="0"/>
              </a:rPr>
              <a:t>MARATHI</a:t>
            </a:r>
            <a:endParaRPr lang="en-IN" sz="1100">
              <a:effectLst/>
              <a:ea typeface="Calibri" panose="020F0502020204030204" pitchFamily="34" charset="0"/>
              <a:cs typeface="Vrinda" panose="020B0502040204020203" pitchFamily="34" charset="0"/>
            </a:endParaRPr>
          </a:p>
        </p:txBody>
      </p:sp>
      <p:pic>
        <p:nvPicPr>
          <p:cNvPr id="11" name="Picture 10">
            <a:extLst>
              <a:ext uri="{FF2B5EF4-FFF2-40B4-BE49-F238E27FC236}">
                <a16:creationId xmlns:a16="http://schemas.microsoft.com/office/drawing/2014/main" id="{309E33D3-5847-4DBD-BA03-7208BB01DA44}"/>
              </a:ext>
            </a:extLst>
          </p:cNvPr>
          <p:cNvPicPr/>
          <p:nvPr/>
        </p:nvPicPr>
        <p:blipFill>
          <a:blip r:embed="rId3"/>
          <a:stretch>
            <a:fillRect/>
          </a:stretch>
        </p:blipFill>
        <p:spPr>
          <a:xfrm>
            <a:off x="4353019" y="525300"/>
            <a:ext cx="3225554" cy="5316204"/>
          </a:xfrm>
          <a:prstGeom prst="rect">
            <a:avLst/>
          </a:prstGeom>
        </p:spPr>
      </p:pic>
      <p:pic>
        <p:nvPicPr>
          <p:cNvPr id="12" name="Picture 11">
            <a:extLst>
              <a:ext uri="{FF2B5EF4-FFF2-40B4-BE49-F238E27FC236}">
                <a16:creationId xmlns:a16="http://schemas.microsoft.com/office/drawing/2014/main" id="{6AD22F0A-7D2F-4676-B965-C0D2B47D8EEE}"/>
              </a:ext>
            </a:extLst>
          </p:cNvPr>
          <p:cNvPicPr/>
          <p:nvPr/>
        </p:nvPicPr>
        <p:blipFill>
          <a:blip r:embed="rId4"/>
          <a:stretch>
            <a:fillRect/>
          </a:stretch>
        </p:blipFill>
        <p:spPr>
          <a:xfrm>
            <a:off x="7838982" y="525301"/>
            <a:ext cx="3320249" cy="5316203"/>
          </a:xfrm>
          <a:prstGeom prst="rect">
            <a:avLst/>
          </a:prstGeom>
        </p:spPr>
      </p:pic>
      <p:sp>
        <p:nvSpPr>
          <p:cNvPr id="13" name="Text Box 58">
            <a:extLst>
              <a:ext uri="{FF2B5EF4-FFF2-40B4-BE49-F238E27FC236}">
                <a16:creationId xmlns:a16="http://schemas.microsoft.com/office/drawing/2014/main" id="{37F2D430-5706-4554-B3CD-CAD0D466EA6D}"/>
              </a:ext>
            </a:extLst>
          </p:cNvPr>
          <p:cNvSpPr txBox="1"/>
          <p:nvPr/>
        </p:nvSpPr>
        <p:spPr>
          <a:xfrm>
            <a:off x="5578135" y="6058378"/>
            <a:ext cx="932837" cy="274320"/>
          </a:xfrm>
          <a:prstGeom prst="rect">
            <a:avLst/>
          </a:prstGeom>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07000"/>
              </a:lnSpc>
              <a:spcAft>
                <a:spcPts val="800"/>
              </a:spcAft>
            </a:pPr>
            <a:r>
              <a:rPr lang="en-IN" sz="1100" b="1">
                <a:solidFill>
                  <a:srgbClr val="C00000"/>
                </a:solidFill>
                <a:effectLst/>
                <a:ea typeface="Calibri" panose="020F0502020204030204" pitchFamily="34" charset="0"/>
                <a:cs typeface="Vrinda" panose="020B0502040204020203" pitchFamily="34" charset="0"/>
              </a:rPr>
              <a:t>GUJARATI</a:t>
            </a:r>
            <a:endParaRPr lang="en-IN" sz="1100">
              <a:effectLst/>
              <a:ea typeface="Calibri" panose="020F0502020204030204" pitchFamily="34" charset="0"/>
              <a:cs typeface="Vrinda" panose="020B0502040204020203" pitchFamily="34" charset="0"/>
            </a:endParaRPr>
          </a:p>
        </p:txBody>
      </p:sp>
      <p:sp>
        <p:nvSpPr>
          <p:cNvPr id="14" name="Text Box 59">
            <a:extLst>
              <a:ext uri="{FF2B5EF4-FFF2-40B4-BE49-F238E27FC236}">
                <a16:creationId xmlns:a16="http://schemas.microsoft.com/office/drawing/2014/main" id="{3F22EF0B-CC70-4EF1-B778-71D014BCF913}"/>
              </a:ext>
            </a:extLst>
          </p:cNvPr>
          <p:cNvSpPr txBox="1"/>
          <p:nvPr/>
        </p:nvSpPr>
        <p:spPr>
          <a:xfrm>
            <a:off x="9199543" y="6058378"/>
            <a:ext cx="829945" cy="274320"/>
          </a:xfrm>
          <a:prstGeom prst="rect">
            <a:avLst/>
          </a:prstGeom>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07000"/>
              </a:lnSpc>
              <a:spcAft>
                <a:spcPts val="800"/>
              </a:spcAft>
            </a:pPr>
            <a:r>
              <a:rPr lang="en-IN" sz="1100" b="1">
                <a:solidFill>
                  <a:srgbClr val="C00000"/>
                </a:solidFill>
                <a:effectLst/>
                <a:ea typeface="Calibri" panose="020F0502020204030204" pitchFamily="34" charset="0"/>
                <a:cs typeface="Vrinda" panose="020B0502040204020203" pitchFamily="34" charset="0"/>
              </a:rPr>
              <a:t>URDU</a:t>
            </a:r>
            <a:endParaRPr lang="en-IN" sz="1100">
              <a:effectLst/>
              <a:ea typeface="Calibri" panose="020F0502020204030204" pitchFamily="34" charset="0"/>
              <a:cs typeface="Vrinda" panose="020B0502040204020203" pitchFamily="34" charset="0"/>
            </a:endParaRPr>
          </a:p>
        </p:txBody>
      </p:sp>
    </p:spTree>
    <p:extLst>
      <p:ext uri="{BB962C8B-B14F-4D97-AF65-F5344CB8AC3E}">
        <p14:creationId xmlns:p14="http://schemas.microsoft.com/office/powerpoint/2010/main" val="36809331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1F299-B130-41A5-9959-A72041B2E3E5}"/>
              </a:ext>
            </a:extLst>
          </p:cNvPr>
          <p:cNvSpPr>
            <a:spLocks noGrp="1"/>
          </p:cNvSpPr>
          <p:nvPr>
            <p:ph type="ctrTitle"/>
          </p:nvPr>
        </p:nvSpPr>
        <p:spPr>
          <a:xfrm>
            <a:off x="1089817" y="532661"/>
            <a:ext cx="7766936" cy="872630"/>
          </a:xfrm>
        </p:spPr>
        <p:txBody>
          <a:bodyPr/>
          <a:lstStyle/>
          <a:p>
            <a:pPr algn="l"/>
            <a:r>
              <a:rPr lang="en-IN" sz="3600" b="1" dirty="0">
                <a:solidFill>
                  <a:srgbClr val="002060"/>
                </a:solidFill>
              </a:rPr>
              <a:t>Objective:-</a:t>
            </a:r>
          </a:p>
        </p:txBody>
      </p:sp>
      <p:sp>
        <p:nvSpPr>
          <p:cNvPr id="3" name="Subtitle 2">
            <a:extLst>
              <a:ext uri="{FF2B5EF4-FFF2-40B4-BE49-F238E27FC236}">
                <a16:creationId xmlns:a16="http://schemas.microsoft.com/office/drawing/2014/main" id="{EC98B528-030C-454F-9AAD-9285B690C418}"/>
              </a:ext>
            </a:extLst>
          </p:cNvPr>
          <p:cNvSpPr>
            <a:spLocks noGrp="1"/>
          </p:cNvSpPr>
          <p:nvPr>
            <p:ph type="subTitle" idx="1"/>
          </p:nvPr>
        </p:nvSpPr>
        <p:spPr>
          <a:xfrm>
            <a:off x="1089817" y="1751517"/>
            <a:ext cx="7766936" cy="3637229"/>
          </a:xfrm>
        </p:spPr>
        <p:txBody>
          <a:bodyPr>
            <a:noAutofit/>
          </a:bodyPr>
          <a:lstStyle/>
          <a:p>
            <a:pPr algn="just"/>
            <a:r>
              <a:rPr lang="en-US" sz="2400" dirty="0">
                <a:solidFill>
                  <a:schemeClr val="tx1"/>
                </a:solidFill>
              </a:rPr>
              <a:t>The purpose of this project is to analyze the available data and prepare datasets for Natural Language Processing of Indo-European language. Natural Language Processing, or NLP for short, is broadly defined as the automatic manipulation of natural language, like speech and text, by software. The study of natural language processing has been around for more than 50 years and grew out of the field of linguistics with the rise of computers.</a:t>
            </a:r>
            <a:endParaRPr lang="en-IN" sz="2400" dirty="0">
              <a:solidFill>
                <a:schemeClr val="tx1"/>
              </a:solidFill>
            </a:endParaRPr>
          </a:p>
        </p:txBody>
      </p:sp>
    </p:spTree>
    <p:extLst>
      <p:ext uri="{BB962C8B-B14F-4D97-AF65-F5344CB8AC3E}">
        <p14:creationId xmlns:p14="http://schemas.microsoft.com/office/powerpoint/2010/main" val="181184260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3664" y="591844"/>
            <a:ext cx="8596668" cy="819705"/>
          </a:xfrm>
        </p:spPr>
        <p:txBody>
          <a:bodyPr/>
          <a:lstStyle/>
          <a:p>
            <a:r>
              <a:rPr lang="en-US" b="1" dirty="0">
                <a:solidFill>
                  <a:srgbClr val="002060"/>
                </a:solidFill>
              </a:rPr>
              <a:t>NER Hindi Dataset:-</a:t>
            </a:r>
            <a:endParaRPr lang="en-US" sz="3200" b="1" dirty="0">
              <a:solidFill>
                <a:schemeClr val="tx1"/>
              </a:solidFill>
            </a:endParaRPr>
          </a:p>
        </p:txBody>
      </p:sp>
      <p:sp>
        <p:nvSpPr>
          <p:cNvPr id="3" name="Content Placeholder 2"/>
          <p:cNvSpPr>
            <a:spLocks noGrp="1"/>
          </p:cNvSpPr>
          <p:nvPr>
            <p:ph idx="1"/>
          </p:nvPr>
        </p:nvSpPr>
        <p:spPr>
          <a:xfrm>
            <a:off x="943664" y="1482572"/>
            <a:ext cx="8596668" cy="4532158"/>
          </a:xfrm>
        </p:spPr>
        <p:txBody>
          <a:bodyPr>
            <a:normAutofit fontScale="92500" lnSpcReduction="10000"/>
          </a:bodyPr>
          <a:lstStyle/>
          <a:p>
            <a:pPr marL="0" indent="0" algn="just">
              <a:buNone/>
            </a:pPr>
            <a:r>
              <a:rPr lang="en-US" sz="2800" b="1" u="sng" dirty="0">
                <a:solidFill>
                  <a:schemeClr val="tx1"/>
                </a:solidFill>
              </a:rPr>
              <a:t>Brief overview of Datasets</a:t>
            </a:r>
            <a:r>
              <a:rPr lang="en-US" sz="2800" b="1" dirty="0">
                <a:solidFill>
                  <a:schemeClr val="tx1"/>
                </a:solidFill>
              </a:rPr>
              <a:t> -</a:t>
            </a:r>
            <a:endParaRPr lang="en-US" sz="2800" dirty="0">
              <a:solidFill>
                <a:schemeClr val="tx1"/>
              </a:solidFill>
            </a:endParaRPr>
          </a:p>
          <a:p>
            <a:pPr marL="0" indent="0" algn="just">
              <a:buNone/>
            </a:pPr>
            <a:r>
              <a:rPr lang="en-US" sz="2400" dirty="0">
                <a:solidFill>
                  <a:schemeClr val="tx1"/>
                </a:solidFill>
              </a:rPr>
              <a:t>Named Entity Recognition (NER) Refers to automatic identification of named entities in a given text document. Given a text document, named entities such as Person names, Organization names, Location names, Product names are identified and tagged. Identification of named entities is important in several higher language technology systems such as information extraction systems, machine translation systems, and cross-lingual information access systems.</a:t>
            </a:r>
          </a:p>
          <a:p>
            <a:pPr>
              <a:buClr>
                <a:schemeClr val="tx1"/>
              </a:buClr>
              <a:buSzPct val="100000"/>
              <a:buFont typeface="Wingdings" panose="05000000000000000000" pitchFamily="2" charset="2"/>
              <a:buChar char="Ø"/>
            </a:pPr>
            <a:r>
              <a:rPr lang="en-US" sz="2400" b="1" dirty="0">
                <a:solidFill>
                  <a:schemeClr val="tx1"/>
                </a:solidFill>
              </a:rPr>
              <a:t>Datasets Size - Size of training and testing sets –</a:t>
            </a:r>
          </a:p>
          <a:p>
            <a:pPr>
              <a:buClr>
                <a:schemeClr val="tx1"/>
              </a:buClr>
              <a:buSzPct val="100000"/>
              <a:buFont typeface="Arial" panose="020B0604020202020204" pitchFamily="34" charset="0"/>
              <a:buChar char="•"/>
            </a:pPr>
            <a:r>
              <a:rPr lang="en-US" sz="2400" dirty="0">
                <a:solidFill>
                  <a:srgbClr val="000000"/>
                </a:solidFill>
              </a:rPr>
              <a:t> Size of training set-48586 </a:t>
            </a:r>
          </a:p>
          <a:p>
            <a:pPr>
              <a:buClr>
                <a:schemeClr val="tx1"/>
              </a:buClr>
              <a:buSzPct val="100000"/>
              <a:buFont typeface="Arial" panose="020B0604020202020204" pitchFamily="34" charset="0"/>
              <a:buChar char="•"/>
            </a:pPr>
            <a:r>
              <a:rPr lang="en-US" sz="2400" dirty="0">
                <a:solidFill>
                  <a:srgbClr val="000000"/>
                </a:solidFill>
              </a:rPr>
              <a:t> Size of testing set-32066</a:t>
            </a:r>
            <a:endParaRPr lang="en-US" sz="2400" dirty="0"/>
          </a:p>
          <a:p>
            <a:pPr marL="0" indent="0" algn="just">
              <a:buNone/>
            </a:pPr>
            <a:endParaRPr lang="en-US" sz="2400" dirty="0">
              <a:solidFill>
                <a:schemeClr val="tx1"/>
              </a:solidFill>
            </a:endParaRPr>
          </a:p>
        </p:txBody>
      </p:sp>
    </p:spTree>
    <p:extLst>
      <p:ext uri="{BB962C8B-B14F-4D97-AF65-F5344CB8AC3E}">
        <p14:creationId xmlns:p14="http://schemas.microsoft.com/office/powerpoint/2010/main" val="264353723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3942194B-22D2-4AB3-89A1-EDD75EF37DC1}"/>
              </a:ext>
            </a:extLst>
          </p:cNvPr>
          <p:cNvGraphicFramePr>
            <a:graphicFrameLocks noGrp="1"/>
          </p:cNvGraphicFramePr>
          <p:nvPr>
            <p:extLst>
              <p:ext uri="{D42A27DB-BD31-4B8C-83A1-F6EECF244321}">
                <p14:modId xmlns:p14="http://schemas.microsoft.com/office/powerpoint/2010/main" val="4207612048"/>
              </p:ext>
            </p:extLst>
          </p:nvPr>
        </p:nvGraphicFramePr>
        <p:xfrm>
          <a:off x="905522" y="852255"/>
          <a:ext cx="8611340" cy="5042520"/>
        </p:xfrm>
        <a:graphic>
          <a:graphicData uri="http://schemas.openxmlformats.org/drawingml/2006/table">
            <a:tbl>
              <a:tblPr firstRow="1" firstCol="1" bandRow="1">
                <a:tableStyleId>{5C22544A-7EE6-4342-B048-85BDC9FD1C3A}</a:tableStyleId>
              </a:tblPr>
              <a:tblGrid>
                <a:gridCol w="1722268">
                  <a:extLst>
                    <a:ext uri="{9D8B030D-6E8A-4147-A177-3AD203B41FA5}">
                      <a16:colId xmlns:a16="http://schemas.microsoft.com/office/drawing/2014/main" val="3589047623"/>
                    </a:ext>
                  </a:extLst>
                </a:gridCol>
                <a:gridCol w="1722268">
                  <a:extLst>
                    <a:ext uri="{9D8B030D-6E8A-4147-A177-3AD203B41FA5}">
                      <a16:colId xmlns:a16="http://schemas.microsoft.com/office/drawing/2014/main" val="915388650"/>
                    </a:ext>
                  </a:extLst>
                </a:gridCol>
                <a:gridCol w="1722268">
                  <a:extLst>
                    <a:ext uri="{9D8B030D-6E8A-4147-A177-3AD203B41FA5}">
                      <a16:colId xmlns:a16="http://schemas.microsoft.com/office/drawing/2014/main" val="4138232337"/>
                    </a:ext>
                  </a:extLst>
                </a:gridCol>
                <a:gridCol w="1722268">
                  <a:extLst>
                    <a:ext uri="{9D8B030D-6E8A-4147-A177-3AD203B41FA5}">
                      <a16:colId xmlns:a16="http://schemas.microsoft.com/office/drawing/2014/main" val="1776981067"/>
                    </a:ext>
                  </a:extLst>
                </a:gridCol>
                <a:gridCol w="1722268">
                  <a:extLst>
                    <a:ext uri="{9D8B030D-6E8A-4147-A177-3AD203B41FA5}">
                      <a16:colId xmlns:a16="http://schemas.microsoft.com/office/drawing/2014/main" val="1150525793"/>
                    </a:ext>
                  </a:extLst>
                </a:gridCol>
              </a:tblGrid>
              <a:tr h="504252">
                <a:tc>
                  <a:txBody>
                    <a:bodyPr/>
                    <a:lstStyle/>
                    <a:p>
                      <a:pPr algn="ctr">
                        <a:lnSpc>
                          <a:spcPct val="150000"/>
                        </a:lnSpc>
                      </a:pPr>
                      <a:r>
                        <a:rPr lang="en-US" sz="1600">
                          <a:effectLst/>
                        </a:rPr>
                        <a:t>Language</a:t>
                      </a:r>
                      <a:endParaRPr lang="en-IN" sz="1200">
                        <a:effectLst/>
                        <a:latin typeface="Times New Roman" panose="02020603050405020304" pitchFamily="18" charset="0"/>
                        <a:ea typeface="Times New Roman" panose="02020603050405020304" pitchFamily="18" charset="0"/>
                        <a:cs typeface="Vrinda" panose="020B0502040204020203" pitchFamily="34" charset="0"/>
                      </a:endParaRPr>
                    </a:p>
                  </a:txBody>
                  <a:tcPr marL="0" marR="0" marT="0" marB="0" anchor="ctr"/>
                </a:tc>
                <a:tc>
                  <a:txBody>
                    <a:bodyPr/>
                    <a:lstStyle/>
                    <a:p>
                      <a:pPr algn="ctr">
                        <a:lnSpc>
                          <a:spcPct val="150000"/>
                        </a:lnSpc>
                      </a:pPr>
                      <a:r>
                        <a:rPr lang="en-US" sz="1600">
                          <a:effectLst/>
                        </a:rPr>
                        <a:t>Team SystemID</a:t>
                      </a:r>
                      <a:endParaRPr lang="en-IN" sz="1200">
                        <a:effectLst/>
                        <a:latin typeface="Times New Roman" panose="02020603050405020304" pitchFamily="18" charset="0"/>
                        <a:ea typeface="Times New Roman" panose="02020603050405020304" pitchFamily="18" charset="0"/>
                        <a:cs typeface="Vrinda" panose="020B0502040204020203" pitchFamily="34" charset="0"/>
                      </a:endParaRPr>
                    </a:p>
                  </a:txBody>
                  <a:tcPr marL="0" marR="0" marT="0" marB="0" anchor="ctr"/>
                </a:tc>
                <a:tc>
                  <a:txBody>
                    <a:bodyPr/>
                    <a:lstStyle/>
                    <a:p>
                      <a:pPr algn="ctr">
                        <a:lnSpc>
                          <a:spcPct val="150000"/>
                        </a:lnSpc>
                      </a:pPr>
                      <a:r>
                        <a:rPr lang="en-US" sz="1600">
                          <a:effectLst/>
                        </a:rPr>
                        <a:t>Precision</a:t>
                      </a:r>
                      <a:endParaRPr lang="en-IN" sz="1200">
                        <a:effectLst/>
                        <a:latin typeface="Times New Roman" panose="02020603050405020304" pitchFamily="18" charset="0"/>
                        <a:ea typeface="Times New Roman" panose="02020603050405020304" pitchFamily="18" charset="0"/>
                        <a:cs typeface="Vrinda" panose="020B0502040204020203" pitchFamily="34" charset="0"/>
                      </a:endParaRPr>
                    </a:p>
                  </a:txBody>
                  <a:tcPr marL="0" marR="0" marT="0" marB="0" anchor="ctr"/>
                </a:tc>
                <a:tc>
                  <a:txBody>
                    <a:bodyPr/>
                    <a:lstStyle/>
                    <a:p>
                      <a:pPr algn="ctr">
                        <a:lnSpc>
                          <a:spcPct val="150000"/>
                        </a:lnSpc>
                      </a:pPr>
                      <a:r>
                        <a:rPr lang="en-US" sz="1600">
                          <a:effectLst/>
                        </a:rPr>
                        <a:t>Recall</a:t>
                      </a:r>
                      <a:endParaRPr lang="en-IN" sz="1200">
                        <a:effectLst/>
                        <a:latin typeface="Times New Roman" panose="02020603050405020304" pitchFamily="18" charset="0"/>
                        <a:ea typeface="Times New Roman" panose="02020603050405020304" pitchFamily="18" charset="0"/>
                        <a:cs typeface="Vrinda" panose="020B0502040204020203" pitchFamily="34" charset="0"/>
                      </a:endParaRPr>
                    </a:p>
                  </a:txBody>
                  <a:tcPr marL="0" marR="0" marT="0" marB="0" anchor="ctr"/>
                </a:tc>
                <a:tc>
                  <a:txBody>
                    <a:bodyPr/>
                    <a:lstStyle/>
                    <a:p>
                      <a:pPr algn="ctr">
                        <a:lnSpc>
                          <a:spcPct val="150000"/>
                        </a:lnSpc>
                      </a:pPr>
                      <a:r>
                        <a:rPr lang="en-US" sz="1600">
                          <a:effectLst/>
                        </a:rPr>
                        <a:t>F-Measure</a:t>
                      </a:r>
                      <a:endParaRPr lang="en-IN" sz="1200">
                        <a:effectLst/>
                        <a:latin typeface="Times New Roman" panose="02020603050405020304" pitchFamily="18" charset="0"/>
                        <a:ea typeface="Times New Roman" panose="02020603050405020304" pitchFamily="18" charset="0"/>
                        <a:cs typeface="Vrinda" panose="020B0502040204020203" pitchFamily="34" charset="0"/>
                      </a:endParaRPr>
                    </a:p>
                  </a:txBody>
                  <a:tcPr marL="0" marR="0" marT="0" marB="0" anchor="ctr"/>
                </a:tc>
                <a:extLst>
                  <a:ext uri="{0D108BD9-81ED-4DB2-BD59-A6C34878D82A}">
                    <a16:rowId xmlns:a16="http://schemas.microsoft.com/office/drawing/2014/main" val="4217084860"/>
                  </a:ext>
                </a:extLst>
              </a:tr>
              <a:tr h="504252">
                <a:tc rowSpan="2">
                  <a:txBody>
                    <a:bodyPr/>
                    <a:lstStyle/>
                    <a:p>
                      <a:pPr algn="ctr">
                        <a:lnSpc>
                          <a:spcPct val="150000"/>
                        </a:lnSpc>
                      </a:pPr>
                      <a:r>
                        <a:rPr lang="en-US" sz="1600">
                          <a:effectLst/>
                        </a:rPr>
                        <a:t>Bengali</a:t>
                      </a:r>
                      <a:endParaRPr lang="en-IN" sz="1200">
                        <a:effectLst/>
                        <a:latin typeface="Times New Roman" panose="02020603050405020304" pitchFamily="18" charset="0"/>
                        <a:ea typeface="Times New Roman" panose="02020603050405020304" pitchFamily="18" charset="0"/>
                        <a:cs typeface="Vrinda" panose="020B0502040204020203" pitchFamily="34" charset="0"/>
                      </a:endParaRPr>
                    </a:p>
                  </a:txBody>
                  <a:tcPr marL="0" marR="0" marT="0" marB="0" anchor="ctr"/>
                </a:tc>
                <a:tc>
                  <a:txBody>
                    <a:bodyPr/>
                    <a:lstStyle/>
                    <a:p>
                      <a:pPr algn="ctr">
                        <a:lnSpc>
                          <a:spcPct val="150000"/>
                        </a:lnSpc>
                      </a:pPr>
                      <a:r>
                        <a:rPr lang="en-US" sz="1600">
                          <a:effectLst/>
                        </a:rPr>
                        <a:t>ISI Kolkata Sys 1</a:t>
                      </a:r>
                      <a:endParaRPr lang="en-IN" sz="1200">
                        <a:effectLst/>
                        <a:latin typeface="Times New Roman" panose="02020603050405020304" pitchFamily="18" charset="0"/>
                        <a:ea typeface="Times New Roman" panose="02020603050405020304" pitchFamily="18" charset="0"/>
                        <a:cs typeface="Vrinda" panose="020B0502040204020203" pitchFamily="34" charset="0"/>
                      </a:endParaRPr>
                    </a:p>
                  </a:txBody>
                  <a:tcPr marL="0" marR="0" marT="0" marB="0" anchor="ctr"/>
                </a:tc>
                <a:tc>
                  <a:txBody>
                    <a:bodyPr/>
                    <a:lstStyle/>
                    <a:p>
                      <a:pPr algn="ctr">
                        <a:lnSpc>
                          <a:spcPct val="150000"/>
                        </a:lnSpc>
                      </a:pPr>
                      <a:r>
                        <a:rPr lang="en-US" sz="1600">
                          <a:effectLst/>
                        </a:rPr>
                        <a:t>23.69</a:t>
                      </a:r>
                      <a:endParaRPr lang="en-IN" sz="1200">
                        <a:effectLst/>
                        <a:latin typeface="Times New Roman" panose="02020603050405020304" pitchFamily="18" charset="0"/>
                        <a:ea typeface="Times New Roman" panose="02020603050405020304" pitchFamily="18" charset="0"/>
                        <a:cs typeface="Vrinda" panose="020B0502040204020203" pitchFamily="34" charset="0"/>
                      </a:endParaRPr>
                    </a:p>
                  </a:txBody>
                  <a:tcPr marL="0" marR="0" marT="0" marB="0" anchor="ctr"/>
                </a:tc>
                <a:tc>
                  <a:txBody>
                    <a:bodyPr/>
                    <a:lstStyle/>
                    <a:p>
                      <a:pPr algn="ctr">
                        <a:lnSpc>
                          <a:spcPct val="150000"/>
                        </a:lnSpc>
                      </a:pPr>
                      <a:r>
                        <a:rPr lang="en-US" sz="1600">
                          <a:effectLst/>
                        </a:rPr>
                        <a:t>28.02</a:t>
                      </a:r>
                      <a:endParaRPr lang="en-IN" sz="1200">
                        <a:effectLst/>
                        <a:latin typeface="Times New Roman" panose="02020603050405020304" pitchFamily="18" charset="0"/>
                        <a:ea typeface="Times New Roman" panose="02020603050405020304" pitchFamily="18" charset="0"/>
                        <a:cs typeface="Vrinda" panose="020B0502040204020203" pitchFamily="34" charset="0"/>
                      </a:endParaRPr>
                    </a:p>
                  </a:txBody>
                  <a:tcPr marL="0" marR="0" marT="0" marB="0" anchor="ctr"/>
                </a:tc>
                <a:tc>
                  <a:txBody>
                    <a:bodyPr/>
                    <a:lstStyle/>
                    <a:p>
                      <a:pPr algn="ctr">
                        <a:lnSpc>
                          <a:spcPct val="150000"/>
                        </a:lnSpc>
                      </a:pPr>
                      <a:r>
                        <a:rPr lang="en-US" sz="1600">
                          <a:effectLst/>
                        </a:rPr>
                        <a:t>25.68</a:t>
                      </a:r>
                      <a:endParaRPr lang="en-IN" sz="1200">
                        <a:effectLst/>
                        <a:latin typeface="Times New Roman" panose="02020603050405020304" pitchFamily="18" charset="0"/>
                        <a:ea typeface="Times New Roman" panose="02020603050405020304" pitchFamily="18" charset="0"/>
                        <a:cs typeface="Vrinda" panose="020B0502040204020203" pitchFamily="34" charset="0"/>
                      </a:endParaRPr>
                    </a:p>
                  </a:txBody>
                  <a:tcPr marL="0" marR="0" marT="0" marB="0" anchor="ctr"/>
                </a:tc>
                <a:extLst>
                  <a:ext uri="{0D108BD9-81ED-4DB2-BD59-A6C34878D82A}">
                    <a16:rowId xmlns:a16="http://schemas.microsoft.com/office/drawing/2014/main" val="1395061915"/>
                  </a:ext>
                </a:extLst>
              </a:tr>
              <a:tr h="504252">
                <a:tc vMerge="1">
                  <a:txBody>
                    <a:bodyPr/>
                    <a:lstStyle/>
                    <a:p>
                      <a:endParaRPr lang="en-IN"/>
                    </a:p>
                  </a:txBody>
                  <a:tcPr/>
                </a:tc>
                <a:tc>
                  <a:txBody>
                    <a:bodyPr/>
                    <a:lstStyle/>
                    <a:p>
                      <a:pPr algn="ctr">
                        <a:lnSpc>
                          <a:spcPct val="150000"/>
                        </a:lnSpc>
                      </a:pPr>
                      <a:r>
                        <a:rPr lang="en-US" sz="1600">
                          <a:effectLst/>
                        </a:rPr>
                        <a:t>ISI Kolkata Sys 2</a:t>
                      </a:r>
                      <a:endParaRPr lang="en-IN" sz="1200">
                        <a:effectLst/>
                        <a:latin typeface="Times New Roman" panose="02020603050405020304" pitchFamily="18" charset="0"/>
                        <a:ea typeface="Times New Roman" panose="02020603050405020304" pitchFamily="18" charset="0"/>
                        <a:cs typeface="Vrinda" panose="020B0502040204020203" pitchFamily="34" charset="0"/>
                      </a:endParaRPr>
                    </a:p>
                  </a:txBody>
                  <a:tcPr marL="0" marR="0" marT="0" marB="0" anchor="ctr"/>
                </a:tc>
                <a:tc>
                  <a:txBody>
                    <a:bodyPr/>
                    <a:lstStyle/>
                    <a:p>
                      <a:pPr algn="ctr">
                        <a:lnSpc>
                          <a:spcPct val="150000"/>
                        </a:lnSpc>
                      </a:pPr>
                      <a:r>
                        <a:rPr lang="en-US" sz="1600">
                          <a:effectLst/>
                        </a:rPr>
                        <a:t>28.61</a:t>
                      </a:r>
                      <a:endParaRPr lang="en-IN" sz="1200">
                        <a:effectLst/>
                        <a:latin typeface="Times New Roman" panose="02020603050405020304" pitchFamily="18" charset="0"/>
                        <a:ea typeface="Times New Roman" panose="02020603050405020304" pitchFamily="18" charset="0"/>
                        <a:cs typeface="Vrinda" panose="020B0502040204020203" pitchFamily="34" charset="0"/>
                      </a:endParaRPr>
                    </a:p>
                  </a:txBody>
                  <a:tcPr marL="0" marR="0" marT="0" marB="0" anchor="ctr"/>
                </a:tc>
                <a:tc>
                  <a:txBody>
                    <a:bodyPr/>
                    <a:lstStyle/>
                    <a:p>
                      <a:pPr algn="ctr">
                        <a:lnSpc>
                          <a:spcPct val="150000"/>
                        </a:lnSpc>
                      </a:pPr>
                      <a:r>
                        <a:rPr lang="en-US" sz="1600">
                          <a:effectLst/>
                        </a:rPr>
                        <a:t>16.09</a:t>
                      </a:r>
                      <a:endParaRPr lang="en-IN" sz="1200">
                        <a:effectLst/>
                        <a:latin typeface="Times New Roman" panose="02020603050405020304" pitchFamily="18" charset="0"/>
                        <a:ea typeface="Times New Roman" panose="02020603050405020304" pitchFamily="18" charset="0"/>
                        <a:cs typeface="Vrinda" panose="020B0502040204020203" pitchFamily="34" charset="0"/>
                      </a:endParaRPr>
                    </a:p>
                  </a:txBody>
                  <a:tcPr marL="0" marR="0" marT="0" marB="0" anchor="ctr"/>
                </a:tc>
                <a:tc>
                  <a:txBody>
                    <a:bodyPr/>
                    <a:lstStyle/>
                    <a:p>
                      <a:pPr algn="ctr">
                        <a:lnSpc>
                          <a:spcPct val="150000"/>
                        </a:lnSpc>
                      </a:pPr>
                      <a:r>
                        <a:rPr lang="en-US" sz="1600">
                          <a:effectLst/>
                        </a:rPr>
                        <a:t>20.59</a:t>
                      </a:r>
                      <a:endParaRPr lang="en-IN" sz="1200">
                        <a:effectLst/>
                        <a:latin typeface="Times New Roman" panose="02020603050405020304" pitchFamily="18" charset="0"/>
                        <a:ea typeface="Times New Roman" panose="02020603050405020304" pitchFamily="18" charset="0"/>
                        <a:cs typeface="Vrinda" panose="020B0502040204020203" pitchFamily="34" charset="0"/>
                      </a:endParaRPr>
                    </a:p>
                  </a:txBody>
                  <a:tcPr marL="0" marR="0" marT="0" marB="0" anchor="ctr"/>
                </a:tc>
                <a:extLst>
                  <a:ext uri="{0D108BD9-81ED-4DB2-BD59-A6C34878D82A}">
                    <a16:rowId xmlns:a16="http://schemas.microsoft.com/office/drawing/2014/main" val="996897805"/>
                  </a:ext>
                </a:extLst>
              </a:tr>
              <a:tr h="504252">
                <a:tc rowSpan="4">
                  <a:txBody>
                    <a:bodyPr/>
                    <a:lstStyle/>
                    <a:p>
                      <a:pPr algn="ctr">
                        <a:lnSpc>
                          <a:spcPct val="150000"/>
                        </a:lnSpc>
                      </a:pPr>
                      <a:r>
                        <a:rPr lang="en-US" sz="1600">
                          <a:effectLst/>
                        </a:rPr>
                        <a:t>English</a:t>
                      </a:r>
                      <a:endParaRPr lang="en-IN" sz="1200">
                        <a:effectLst/>
                        <a:latin typeface="Times New Roman" panose="02020603050405020304" pitchFamily="18" charset="0"/>
                        <a:ea typeface="Times New Roman" panose="02020603050405020304" pitchFamily="18" charset="0"/>
                        <a:cs typeface="Vrinda" panose="020B0502040204020203" pitchFamily="34" charset="0"/>
                      </a:endParaRPr>
                    </a:p>
                  </a:txBody>
                  <a:tcPr marL="0" marR="0" marT="0" marB="0" anchor="ctr"/>
                </a:tc>
                <a:tc>
                  <a:txBody>
                    <a:bodyPr/>
                    <a:lstStyle/>
                    <a:p>
                      <a:pPr algn="ctr">
                        <a:lnSpc>
                          <a:spcPct val="150000"/>
                        </a:lnSpc>
                      </a:pPr>
                      <a:r>
                        <a:rPr lang="en-US" sz="1600">
                          <a:effectLst/>
                        </a:rPr>
                        <a:t>TRDDC Sys 1</a:t>
                      </a:r>
                      <a:endParaRPr lang="en-IN" sz="1200">
                        <a:effectLst/>
                        <a:latin typeface="Times New Roman" panose="02020603050405020304" pitchFamily="18" charset="0"/>
                        <a:ea typeface="Times New Roman" panose="02020603050405020304" pitchFamily="18" charset="0"/>
                        <a:cs typeface="Vrinda" panose="020B0502040204020203" pitchFamily="34" charset="0"/>
                      </a:endParaRPr>
                    </a:p>
                  </a:txBody>
                  <a:tcPr marL="0" marR="0" marT="0" marB="0" anchor="ctr"/>
                </a:tc>
                <a:tc>
                  <a:txBody>
                    <a:bodyPr/>
                    <a:lstStyle/>
                    <a:p>
                      <a:pPr algn="ctr">
                        <a:lnSpc>
                          <a:spcPct val="150000"/>
                        </a:lnSpc>
                      </a:pPr>
                      <a:r>
                        <a:rPr lang="en-US" sz="1600">
                          <a:effectLst/>
                        </a:rPr>
                        <a:t>64.79</a:t>
                      </a:r>
                      <a:endParaRPr lang="en-IN" sz="1200">
                        <a:effectLst/>
                        <a:latin typeface="Times New Roman" panose="02020603050405020304" pitchFamily="18" charset="0"/>
                        <a:ea typeface="Times New Roman" panose="02020603050405020304" pitchFamily="18" charset="0"/>
                        <a:cs typeface="Vrinda" panose="020B0502040204020203" pitchFamily="34" charset="0"/>
                      </a:endParaRPr>
                    </a:p>
                  </a:txBody>
                  <a:tcPr marL="0" marR="0" marT="0" marB="0" anchor="ctr"/>
                </a:tc>
                <a:tc>
                  <a:txBody>
                    <a:bodyPr/>
                    <a:lstStyle/>
                    <a:p>
                      <a:pPr algn="ctr">
                        <a:lnSpc>
                          <a:spcPct val="150000"/>
                        </a:lnSpc>
                      </a:pPr>
                      <a:r>
                        <a:rPr lang="en-US" sz="1600">
                          <a:effectLst/>
                        </a:rPr>
                        <a:t>67.23</a:t>
                      </a:r>
                      <a:endParaRPr lang="en-IN" sz="1200">
                        <a:effectLst/>
                        <a:latin typeface="Times New Roman" panose="02020603050405020304" pitchFamily="18" charset="0"/>
                        <a:ea typeface="Times New Roman" panose="02020603050405020304" pitchFamily="18" charset="0"/>
                        <a:cs typeface="Vrinda" panose="020B0502040204020203" pitchFamily="34" charset="0"/>
                      </a:endParaRPr>
                    </a:p>
                  </a:txBody>
                  <a:tcPr marL="0" marR="0" marT="0" marB="0" anchor="ctr"/>
                </a:tc>
                <a:tc>
                  <a:txBody>
                    <a:bodyPr/>
                    <a:lstStyle/>
                    <a:p>
                      <a:pPr algn="ctr">
                        <a:lnSpc>
                          <a:spcPct val="150000"/>
                        </a:lnSpc>
                      </a:pPr>
                      <a:r>
                        <a:rPr lang="en-US" sz="1600">
                          <a:effectLst/>
                        </a:rPr>
                        <a:t>65.99</a:t>
                      </a:r>
                      <a:endParaRPr lang="en-IN" sz="1200">
                        <a:effectLst/>
                        <a:latin typeface="Times New Roman" panose="02020603050405020304" pitchFamily="18" charset="0"/>
                        <a:ea typeface="Times New Roman" panose="02020603050405020304" pitchFamily="18" charset="0"/>
                        <a:cs typeface="Vrinda" panose="020B0502040204020203" pitchFamily="34" charset="0"/>
                      </a:endParaRPr>
                    </a:p>
                  </a:txBody>
                  <a:tcPr marL="0" marR="0" marT="0" marB="0" anchor="ctr"/>
                </a:tc>
                <a:extLst>
                  <a:ext uri="{0D108BD9-81ED-4DB2-BD59-A6C34878D82A}">
                    <a16:rowId xmlns:a16="http://schemas.microsoft.com/office/drawing/2014/main" val="1712795180"/>
                  </a:ext>
                </a:extLst>
              </a:tr>
              <a:tr h="504252">
                <a:tc vMerge="1">
                  <a:txBody>
                    <a:bodyPr/>
                    <a:lstStyle/>
                    <a:p>
                      <a:endParaRPr lang="en-IN"/>
                    </a:p>
                  </a:txBody>
                  <a:tcPr/>
                </a:tc>
                <a:tc>
                  <a:txBody>
                    <a:bodyPr/>
                    <a:lstStyle/>
                    <a:p>
                      <a:pPr algn="ctr">
                        <a:lnSpc>
                          <a:spcPct val="150000"/>
                        </a:lnSpc>
                      </a:pPr>
                      <a:r>
                        <a:rPr lang="en-US" sz="1600">
                          <a:effectLst/>
                        </a:rPr>
                        <a:t>TRDCC Sys 2</a:t>
                      </a:r>
                      <a:endParaRPr lang="en-IN" sz="1200">
                        <a:effectLst/>
                        <a:latin typeface="Times New Roman" panose="02020603050405020304" pitchFamily="18" charset="0"/>
                        <a:ea typeface="Times New Roman" panose="02020603050405020304" pitchFamily="18" charset="0"/>
                        <a:cs typeface="Vrinda" panose="020B0502040204020203" pitchFamily="34" charset="0"/>
                      </a:endParaRPr>
                    </a:p>
                  </a:txBody>
                  <a:tcPr marL="0" marR="0" marT="0" marB="0" anchor="ctr"/>
                </a:tc>
                <a:tc>
                  <a:txBody>
                    <a:bodyPr/>
                    <a:lstStyle/>
                    <a:p>
                      <a:pPr algn="ctr">
                        <a:lnSpc>
                          <a:spcPct val="150000"/>
                        </a:lnSpc>
                      </a:pPr>
                      <a:r>
                        <a:rPr lang="en-US" sz="1600">
                          <a:effectLst/>
                        </a:rPr>
                        <a:t>64.92</a:t>
                      </a:r>
                      <a:endParaRPr lang="en-IN" sz="1200">
                        <a:effectLst/>
                        <a:latin typeface="Times New Roman" panose="02020603050405020304" pitchFamily="18" charset="0"/>
                        <a:ea typeface="Times New Roman" panose="02020603050405020304" pitchFamily="18" charset="0"/>
                        <a:cs typeface="Vrinda" panose="020B0502040204020203" pitchFamily="34" charset="0"/>
                      </a:endParaRPr>
                    </a:p>
                  </a:txBody>
                  <a:tcPr marL="0" marR="0" marT="0" marB="0" anchor="ctr"/>
                </a:tc>
                <a:tc>
                  <a:txBody>
                    <a:bodyPr/>
                    <a:lstStyle/>
                    <a:p>
                      <a:pPr algn="ctr">
                        <a:lnSpc>
                          <a:spcPct val="150000"/>
                        </a:lnSpc>
                      </a:pPr>
                      <a:r>
                        <a:rPr lang="en-US" sz="1600">
                          <a:effectLst/>
                        </a:rPr>
                        <a:t>68.63</a:t>
                      </a:r>
                      <a:endParaRPr lang="en-IN" sz="1200">
                        <a:effectLst/>
                        <a:latin typeface="Times New Roman" panose="02020603050405020304" pitchFamily="18" charset="0"/>
                        <a:ea typeface="Times New Roman" panose="02020603050405020304" pitchFamily="18" charset="0"/>
                        <a:cs typeface="Vrinda" panose="020B0502040204020203" pitchFamily="34" charset="0"/>
                      </a:endParaRPr>
                    </a:p>
                  </a:txBody>
                  <a:tcPr marL="0" marR="0" marT="0" marB="0" anchor="ctr"/>
                </a:tc>
                <a:tc>
                  <a:txBody>
                    <a:bodyPr/>
                    <a:lstStyle/>
                    <a:p>
                      <a:pPr algn="ctr">
                        <a:lnSpc>
                          <a:spcPct val="150000"/>
                        </a:lnSpc>
                      </a:pPr>
                      <a:r>
                        <a:rPr lang="en-US" sz="1600">
                          <a:effectLst/>
                        </a:rPr>
                        <a:t>66.73</a:t>
                      </a:r>
                      <a:endParaRPr lang="en-IN" sz="1200">
                        <a:effectLst/>
                        <a:latin typeface="Times New Roman" panose="02020603050405020304" pitchFamily="18" charset="0"/>
                        <a:ea typeface="Times New Roman" panose="02020603050405020304" pitchFamily="18" charset="0"/>
                        <a:cs typeface="Vrinda" panose="020B0502040204020203" pitchFamily="34" charset="0"/>
                      </a:endParaRPr>
                    </a:p>
                  </a:txBody>
                  <a:tcPr marL="0" marR="0" marT="0" marB="0" anchor="ctr"/>
                </a:tc>
                <a:extLst>
                  <a:ext uri="{0D108BD9-81ED-4DB2-BD59-A6C34878D82A}">
                    <a16:rowId xmlns:a16="http://schemas.microsoft.com/office/drawing/2014/main" val="255290209"/>
                  </a:ext>
                </a:extLst>
              </a:tr>
              <a:tr h="504252">
                <a:tc vMerge="1">
                  <a:txBody>
                    <a:bodyPr/>
                    <a:lstStyle/>
                    <a:p>
                      <a:endParaRPr lang="en-IN"/>
                    </a:p>
                  </a:txBody>
                  <a:tcPr/>
                </a:tc>
                <a:tc>
                  <a:txBody>
                    <a:bodyPr/>
                    <a:lstStyle/>
                    <a:p>
                      <a:pPr algn="ctr">
                        <a:lnSpc>
                          <a:spcPct val="150000"/>
                        </a:lnSpc>
                      </a:pPr>
                      <a:r>
                        <a:rPr lang="en-US" sz="1600">
                          <a:effectLst/>
                        </a:rPr>
                        <a:t>ISM Sys 1</a:t>
                      </a:r>
                      <a:endParaRPr lang="en-IN" sz="1200">
                        <a:effectLst/>
                        <a:latin typeface="Times New Roman" panose="02020603050405020304" pitchFamily="18" charset="0"/>
                        <a:ea typeface="Times New Roman" panose="02020603050405020304" pitchFamily="18" charset="0"/>
                        <a:cs typeface="Vrinda" panose="020B0502040204020203" pitchFamily="34" charset="0"/>
                      </a:endParaRPr>
                    </a:p>
                  </a:txBody>
                  <a:tcPr marL="0" marR="0" marT="0" marB="0" anchor="ctr"/>
                </a:tc>
                <a:tc>
                  <a:txBody>
                    <a:bodyPr/>
                    <a:lstStyle/>
                    <a:p>
                      <a:pPr algn="ctr">
                        <a:lnSpc>
                          <a:spcPct val="150000"/>
                        </a:lnSpc>
                      </a:pPr>
                      <a:r>
                        <a:rPr lang="en-US" sz="1600">
                          <a:effectLst/>
                        </a:rPr>
                        <a:t>14.89</a:t>
                      </a:r>
                      <a:endParaRPr lang="en-IN" sz="1200">
                        <a:effectLst/>
                        <a:latin typeface="Times New Roman" panose="02020603050405020304" pitchFamily="18" charset="0"/>
                        <a:ea typeface="Times New Roman" panose="02020603050405020304" pitchFamily="18" charset="0"/>
                        <a:cs typeface="Vrinda" panose="020B0502040204020203" pitchFamily="34" charset="0"/>
                      </a:endParaRPr>
                    </a:p>
                  </a:txBody>
                  <a:tcPr marL="0" marR="0" marT="0" marB="0" anchor="ctr"/>
                </a:tc>
                <a:tc>
                  <a:txBody>
                    <a:bodyPr/>
                    <a:lstStyle/>
                    <a:p>
                      <a:pPr algn="ctr">
                        <a:lnSpc>
                          <a:spcPct val="150000"/>
                        </a:lnSpc>
                      </a:pPr>
                      <a:r>
                        <a:rPr lang="en-US" sz="1600">
                          <a:effectLst/>
                        </a:rPr>
                        <a:t>32.02</a:t>
                      </a:r>
                      <a:endParaRPr lang="en-IN" sz="1200">
                        <a:effectLst/>
                        <a:latin typeface="Times New Roman" panose="02020603050405020304" pitchFamily="18" charset="0"/>
                        <a:ea typeface="Times New Roman" panose="02020603050405020304" pitchFamily="18" charset="0"/>
                        <a:cs typeface="Vrinda" panose="020B0502040204020203" pitchFamily="34" charset="0"/>
                      </a:endParaRPr>
                    </a:p>
                  </a:txBody>
                  <a:tcPr marL="0" marR="0" marT="0" marB="0" anchor="ctr"/>
                </a:tc>
                <a:tc>
                  <a:txBody>
                    <a:bodyPr/>
                    <a:lstStyle/>
                    <a:p>
                      <a:pPr algn="ctr">
                        <a:lnSpc>
                          <a:spcPct val="150000"/>
                        </a:lnSpc>
                      </a:pPr>
                      <a:r>
                        <a:rPr lang="en-US" sz="1600">
                          <a:effectLst/>
                        </a:rPr>
                        <a:t>20.33</a:t>
                      </a:r>
                      <a:endParaRPr lang="en-IN" sz="1200">
                        <a:effectLst/>
                        <a:latin typeface="Times New Roman" panose="02020603050405020304" pitchFamily="18" charset="0"/>
                        <a:ea typeface="Times New Roman" panose="02020603050405020304" pitchFamily="18" charset="0"/>
                        <a:cs typeface="Vrinda" panose="020B0502040204020203" pitchFamily="34" charset="0"/>
                      </a:endParaRPr>
                    </a:p>
                  </a:txBody>
                  <a:tcPr marL="0" marR="0" marT="0" marB="0" anchor="ctr"/>
                </a:tc>
                <a:extLst>
                  <a:ext uri="{0D108BD9-81ED-4DB2-BD59-A6C34878D82A}">
                    <a16:rowId xmlns:a16="http://schemas.microsoft.com/office/drawing/2014/main" val="2151447637"/>
                  </a:ext>
                </a:extLst>
              </a:tr>
              <a:tr h="504252">
                <a:tc vMerge="1">
                  <a:txBody>
                    <a:bodyPr/>
                    <a:lstStyle/>
                    <a:p>
                      <a:endParaRPr lang="en-IN"/>
                    </a:p>
                  </a:txBody>
                  <a:tcPr/>
                </a:tc>
                <a:tc>
                  <a:txBody>
                    <a:bodyPr/>
                    <a:lstStyle/>
                    <a:p>
                      <a:pPr algn="ctr">
                        <a:lnSpc>
                          <a:spcPct val="150000"/>
                        </a:lnSpc>
                      </a:pPr>
                      <a:r>
                        <a:rPr lang="en-US" sz="1600">
                          <a:effectLst/>
                        </a:rPr>
                        <a:t>ISM Sys 2</a:t>
                      </a:r>
                      <a:endParaRPr lang="en-IN" sz="1200">
                        <a:effectLst/>
                        <a:latin typeface="Times New Roman" panose="02020603050405020304" pitchFamily="18" charset="0"/>
                        <a:ea typeface="Times New Roman" panose="02020603050405020304" pitchFamily="18" charset="0"/>
                        <a:cs typeface="Vrinda" panose="020B0502040204020203" pitchFamily="34" charset="0"/>
                      </a:endParaRPr>
                    </a:p>
                  </a:txBody>
                  <a:tcPr marL="0" marR="0" marT="0" marB="0" anchor="ctr"/>
                </a:tc>
                <a:tc>
                  <a:txBody>
                    <a:bodyPr/>
                    <a:lstStyle/>
                    <a:p>
                      <a:pPr algn="ctr">
                        <a:lnSpc>
                          <a:spcPct val="150000"/>
                        </a:lnSpc>
                      </a:pPr>
                      <a:r>
                        <a:rPr lang="en-US" sz="1600">
                          <a:effectLst/>
                        </a:rPr>
                        <a:t>39.33</a:t>
                      </a:r>
                      <a:endParaRPr lang="en-IN" sz="1200">
                        <a:effectLst/>
                        <a:latin typeface="Times New Roman" panose="02020603050405020304" pitchFamily="18" charset="0"/>
                        <a:ea typeface="Times New Roman" panose="02020603050405020304" pitchFamily="18" charset="0"/>
                        <a:cs typeface="Vrinda" panose="020B0502040204020203" pitchFamily="34" charset="0"/>
                      </a:endParaRPr>
                    </a:p>
                  </a:txBody>
                  <a:tcPr marL="0" marR="0" marT="0" marB="0" anchor="ctr"/>
                </a:tc>
                <a:tc>
                  <a:txBody>
                    <a:bodyPr/>
                    <a:lstStyle/>
                    <a:p>
                      <a:pPr algn="ctr">
                        <a:lnSpc>
                          <a:spcPct val="150000"/>
                        </a:lnSpc>
                      </a:pPr>
                      <a:r>
                        <a:rPr lang="en-US" sz="1600">
                          <a:effectLst/>
                        </a:rPr>
                        <a:t>34.46</a:t>
                      </a:r>
                      <a:endParaRPr lang="en-IN" sz="1200">
                        <a:effectLst/>
                        <a:latin typeface="Times New Roman" panose="02020603050405020304" pitchFamily="18" charset="0"/>
                        <a:ea typeface="Times New Roman" panose="02020603050405020304" pitchFamily="18" charset="0"/>
                        <a:cs typeface="Vrinda" panose="020B0502040204020203" pitchFamily="34" charset="0"/>
                      </a:endParaRPr>
                    </a:p>
                  </a:txBody>
                  <a:tcPr marL="0" marR="0" marT="0" marB="0" anchor="ctr"/>
                </a:tc>
                <a:tc>
                  <a:txBody>
                    <a:bodyPr/>
                    <a:lstStyle/>
                    <a:p>
                      <a:pPr algn="ctr">
                        <a:lnSpc>
                          <a:spcPct val="150000"/>
                        </a:lnSpc>
                      </a:pPr>
                      <a:r>
                        <a:rPr lang="en-US" sz="1600">
                          <a:effectLst/>
                        </a:rPr>
                        <a:t>36.74</a:t>
                      </a:r>
                      <a:endParaRPr lang="en-IN" sz="1200">
                        <a:effectLst/>
                        <a:latin typeface="Times New Roman" panose="02020603050405020304" pitchFamily="18" charset="0"/>
                        <a:ea typeface="Times New Roman" panose="02020603050405020304" pitchFamily="18" charset="0"/>
                        <a:cs typeface="Vrinda" panose="020B0502040204020203" pitchFamily="34" charset="0"/>
                      </a:endParaRPr>
                    </a:p>
                  </a:txBody>
                  <a:tcPr marL="0" marR="0" marT="0" marB="0" anchor="ctr"/>
                </a:tc>
                <a:extLst>
                  <a:ext uri="{0D108BD9-81ED-4DB2-BD59-A6C34878D82A}">
                    <a16:rowId xmlns:a16="http://schemas.microsoft.com/office/drawing/2014/main" val="3444277381"/>
                  </a:ext>
                </a:extLst>
              </a:tr>
              <a:tr h="504252">
                <a:tc rowSpan="3">
                  <a:txBody>
                    <a:bodyPr/>
                    <a:lstStyle/>
                    <a:p>
                      <a:pPr algn="ctr">
                        <a:lnSpc>
                          <a:spcPct val="150000"/>
                        </a:lnSpc>
                      </a:pPr>
                      <a:r>
                        <a:rPr lang="en-US" sz="1600" dirty="0">
                          <a:effectLst/>
                        </a:rPr>
                        <a:t>Hindi</a:t>
                      </a:r>
                      <a:endParaRPr lang="en-IN" sz="1200" dirty="0">
                        <a:effectLst/>
                        <a:latin typeface="Times New Roman" panose="02020603050405020304" pitchFamily="18" charset="0"/>
                        <a:ea typeface="Times New Roman" panose="02020603050405020304" pitchFamily="18" charset="0"/>
                        <a:cs typeface="Vrinda" panose="020B0502040204020203" pitchFamily="34" charset="0"/>
                      </a:endParaRPr>
                    </a:p>
                  </a:txBody>
                  <a:tcPr marL="0" marR="0" marT="0" marB="0" anchor="ctr"/>
                </a:tc>
                <a:tc>
                  <a:txBody>
                    <a:bodyPr/>
                    <a:lstStyle/>
                    <a:p>
                      <a:pPr algn="ctr">
                        <a:lnSpc>
                          <a:spcPct val="150000"/>
                        </a:lnSpc>
                      </a:pPr>
                      <a:r>
                        <a:rPr lang="en-US" sz="1600">
                          <a:effectLst/>
                        </a:rPr>
                        <a:t>TRDCC</a:t>
                      </a:r>
                      <a:endParaRPr lang="en-IN" sz="1200">
                        <a:effectLst/>
                        <a:latin typeface="Times New Roman" panose="02020603050405020304" pitchFamily="18" charset="0"/>
                        <a:ea typeface="Times New Roman" panose="02020603050405020304" pitchFamily="18" charset="0"/>
                        <a:cs typeface="Vrinda" panose="020B0502040204020203" pitchFamily="34" charset="0"/>
                      </a:endParaRPr>
                    </a:p>
                  </a:txBody>
                  <a:tcPr marL="0" marR="0" marT="0" marB="0" anchor="ctr"/>
                </a:tc>
                <a:tc>
                  <a:txBody>
                    <a:bodyPr/>
                    <a:lstStyle/>
                    <a:p>
                      <a:pPr algn="ctr">
                        <a:lnSpc>
                          <a:spcPct val="150000"/>
                        </a:lnSpc>
                      </a:pPr>
                      <a:r>
                        <a:rPr lang="en-US" sz="1600">
                          <a:effectLst/>
                        </a:rPr>
                        <a:t>47.51</a:t>
                      </a:r>
                      <a:endParaRPr lang="en-IN" sz="1200">
                        <a:effectLst/>
                        <a:latin typeface="Times New Roman" panose="02020603050405020304" pitchFamily="18" charset="0"/>
                        <a:ea typeface="Times New Roman" panose="02020603050405020304" pitchFamily="18" charset="0"/>
                        <a:cs typeface="Vrinda" panose="020B0502040204020203" pitchFamily="34" charset="0"/>
                      </a:endParaRPr>
                    </a:p>
                  </a:txBody>
                  <a:tcPr marL="0" marR="0" marT="0" marB="0" anchor="ctr"/>
                </a:tc>
                <a:tc>
                  <a:txBody>
                    <a:bodyPr/>
                    <a:lstStyle/>
                    <a:p>
                      <a:pPr algn="ctr">
                        <a:lnSpc>
                          <a:spcPct val="150000"/>
                        </a:lnSpc>
                      </a:pPr>
                      <a:r>
                        <a:rPr lang="en-US" sz="1600">
                          <a:effectLst/>
                        </a:rPr>
                        <a:t>68.35</a:t>
                      </a:r>
                      <a:endParaRPr lang="en-IN" sz="1200">
                        <a:effectLst/>
                        <a:latin typeface="Times New Roman" panose="02020603050405020304" pitchFamily="18" charset="0"/>
                        <a:ea typeface="Times New Roman" panose="02020603050405020304" pitchFamily="18" charset="0"/>
                        <a:cs typeface="Vrinda" panose="020B0502040204020203" pitchFamily="34" charset="0"/>
                      </a:endParaRPr>
                    </a:p>
                  </a:txBody>
                  <a:tcPr marL="0" marR="0" marT="0" marB="0" anchor="ctr"/>
                </a:tc>
                <a:tc>
                  <a:txBody>
                    <a:bodyPr/>
                    <a:lstStyle/>
                    <a:p>
                      <a:pPr algn="ctr">
                        <a:lnSpc>
                          <a:spcPct val="150000"/>
                        </a:lnSpc>
                      </a:pPr>
                      <a:r>
                        <a:rPr lang="en-US" sz="1600">
                          <a:effectLst/>
                        </a:rPr>
                        <a:t>56.06</a:t>
                      </a:r>
                      <a:endParaRPr lang="en-IN" sz="1200">
                        <a:effectLst/>
                        <a:latin typeface="Times New Roman" panose="02020603050405020304" pitchFamily="18" charset="0"/>
                        <a:ea typeface="Times New Roman" panose="02020603050405020304" pitchFamily="18" charset="0"/>
                        <a:cs typeface="Vrinda" panose="020B0502040204020203" pitchFamily="34" charset="0"/>
                      </a:endParaRPr>
                    </a:p>
                  </a:txBody>
                  <a:tcPr marL="0" marR="0" marT="0" marB="0" anchor="ctr"/>
                </a:tc>
                <a:extLst>
                  <a:ext uri="{0D108BD9-81ED-4DB2-BD59-A6C34878D82A}">
                    <a16:rowId xmlns:a16="http://schemas.microsoft.com/office/drawing/2014/main" val="4148288704"/>
                  </a:ext>
                </a:extLst>
              </a:tr>
              <a:tr h="504252">
                <a:tc vMerge="1">
                  <a:txBody>
                    <a:bodyPr/>
                    <a:lstStyle/>
                    <a:p>
                      <a:endParaRPr lang="en-IN"/>
                    </a:p>
                  </a:txBody>
                  <a:tcPr/>
                </a:tc>
                <a:tc>
                  <a:txBody>
                    <a:bodyPr/>
                    <a:lstStyle/>
                    <a:p>
                      <a:pPr algn="ctr">
                        <a:lnSpc>
                          <a:spcPct val="150000"/>
                        </a:lnSpc>
                      </a:pPr>
                      <a:r>
                        <a:rPr lang="en-US" sz="1600">
                          <a:effectLst/>
                        </a:rPr>
                        <a:t>IITB</a:t>
                      </a:r>
                      <a:endParaRPr lang="en-IN" sz="1200">
                        <a:effectLst/>
                        <a:latin typeface="Times New Roman" panose="02020603050405020304" pitchFamily="18" charset="0"/>
                        <a:ea typeface="Times New Roman" panose="02020603050405020304" pitchFamily="18" charset="0"/>
                        <a:cs typeface="Vrinda" panose="020B0502040204020203" pitchFamily="34" charset="0"/>
                      </a:endParaRPr>
                    </a:p>
                  </a:txBody>
                  <a:tcPr marL="0" marR="0" marT="0" marB="0" anchor="ctr"/>
                </a:tc>
                <a:tc>
                  <a:txBody>
                    <a:bodyPr/>
                    <a:lstStyle/>
                    <a:p>
                      <a:pPr algn="ctr">
                        <a:lnSpc>
                          <a:spcPct val="150000"/>
                        </a:lnSpc>
                      </a:pPr>
                      <a:r>
                        <a:rPr lang="en-US" sz="1600">
                          <a:effectLst/>
                        </a:rPr>
                        <a:t>83.68</a:t>
                      </a:r>
                      <a:endParaRPr lang="en-IN" sz="1200">
                        <a:effectLst/>
                        <a:latin typeface="Times New Roman" panose="02020603050405020304" pitchFamily="18" charset="0"/>
                        <a:ea typeface="Times New Roman" panose="02020603050405020304" pitchFamily="18" charset="0"/>
                        <a:cs typeface="Vrinda" panose="020B0502040204020203" pitchFamily="34" charset="0"/>
                      </a:endParaRPr>
                    </a:p>
                  </a:txBody>
                  <a:tcPr marL="0" marR="0" marT="0" marB="0" anchor="ctr"/>
                </a:tc>
                <a:tc>
                  <a:txBody>
                    <a:bodyPr/>
                    <a:lstStyle/>
                    <a:p>
                      <a:pPr algn="ctr">
                        <a:lnSpc>
                          <a:spcPct val="150000"/>
                        </a:lnSpc>
                      </a:pPr>
                      <a:r>
                        <a:rPr lang="en-US" sz="1600">
                          <a:effectLst/>
                        </a:rPr>
                        <a:t>74.14</a:t>
                      </a:r>
                      <a:endParaRPr lang="en-IN" sz="1200">
                        <a:effectLst/>
                        <a:latin typeface="Times New Roman" panose="02020603050405020304" pitchFamily="18" charset="0"/>
                        <a:ea typeface="Times New Roman" panose="02020603050405020304" pitchFamily="18" charset="0"/>
                        <a:cs typeface="Vrinda" panose="020B0502040204020203" pitchFamily="34" charset="0"/>
                      </a:endParaRPr>
                    </a:p>
                  </a:txBody>
                  <a:tcPr marL="0" marR="0" marT="0" marB="0" anchor="ctr"/>
                </a:tc>
                <a:tc>
                  <a:txBody>
                    <a:bodyPr/>
                    <a:lstStyle/>
                    <a:p>
                      <a:pPr algn="ctr">
                        <a:lnSpc>
                          <a:spcPct val="150000"/>
                        </a:lnSpc>
                      </a:pPr>
                      <a:r>
                        <a:rPr lang="en-US" sz="1600">
                          <a:effectLst/>
                        </a:rPr>
                        <a:t>78.62</a:t>
                      </a:r>
                      <a:endParaRPr lang="en-IN" sz="1200">
                        <a:effectLst/>
                        <a:latin typeface="Times New Roman" panose="02020603050405020304" pitchFamily="18" charset="0"/>
                        <a:ea typeface="Times New Roman" panose="02020603050405020304" pitchFamily="18" charset="0"/>
                        <a:cs typeface="Vrinda" panose="020B0502040204020203" pitchFamily="34" charset="0"/>
                      </a:endParaRPr>
                    </a:p>
                  </a:txBody>
                  <a:tcPr marL="0" marR="0" marT="0" marB="0" anchor="ctr"/>
                </a:tc>
                <a:extLst>
                  <a:ext uri="{0D108BD9-81ED-4DB2-BD59-A6C34878D82A}">
                    <a16:rowId xmlns:a16="http://schemas.microsoft.com/office/drawing/2014/main" val="3975609559"/>
                  </a:ext>
                </a:extLst>
              </a:tr>
              <a:tr h="504252">
                <a:tc vMerge="1">
                  <a:txBody>
                    <a:bodyPr/>
                    <a:lstStyle/>
                    <a:p>
                      <a:endParaRPr lang="en-IN"/>
                    </a:p>
                  </a:txBody>
                  <a:tcPr/>
                </a:tc>
                <a:tc>
                  <a:txBody>
                    <a:bodyPr/>
                    <a:lstStyle/>
                    <a:p>
                      <a:pPr algn="ctr">
                        <a:lnSpc>
                          <a:spcPct val="150000"/>
                        </a:lnSpc>
                      </a:pPr>
                      <a:r>
                        <a:rPr lang="en-US" sz="1600">
                          <a:effectLst/>
                        </a:rPr>
                        <a:t>MNIT</a:t>
                      </a:r>
                      <a:endParaRPr lang="en-IN" sz="1200">
                        <a:effectLst/>
                        <a:latin typeface="Times New Roman" panose="02020603050405020304" pitchFamily="18" charset="0"/>
                        <a:ea typeface="Times New Roman" panose="02020603050405020304" pitchFamily="18" charset="0"/>
                        <a:cs typeface="Vrinda" panose="020B0502040204020203" pitchFamily="34" charset="0"/>
                      </a:endParaRPr>
                    </a:p>
                  </a:txBody>
                  <a:tcPr marL="0" marR="0" marT="0" marB="0" anchor="ctr"/>
                </a:tc>
                <a:tc>
                  <a:txBody>
                    <a:bodyPr/>
                    <a:lstStyle/>
                    <a:p>
                      <a:pPr algn="ctr">
                        <a:lnSpc>
                          <a:spcPct val="150000"/>
                        </a:lnSpc>
                      </a:pPr>
                      <a:r>
                        <a:rPr lang="en-US" sz="1600">
                          <a:effectLst/>
                        </a:rPr>
                        <a:t>01.72</a:t>
                      </a:r>
                      <a:endParaRPr lang="en-IN" sz="1200">
                        <a:effectLst/>
                        <a:latin typeface="Times New Roman" panose="02020603050405020304" pitchFamily="18" charset="0"/>
                        <a:ea typeface="Times New Roman" panose="02020603050405020304" pitchFamily="18" charset="0"/>
                        <a:cs typeface="Vrinda" panose="020B0502040204020203" pitchFamily="34" charset="0"/>
                      </a:endParaRPr>
                    </a:p>
                  </a:txBody>
                  <a:tcPr marL="0" marR="0" marT="0" marB="0" anchor="ctr"/>
                </a:tc>
                <a:tc>
                  <a:txBody>
                    <a:bodyPr/>
                    <a:lstStyle/>
                    <a:p>
                      <a:pPr algn="ctr">
                        <a:lnSpc>
                          <a:spcPct val="150000"/>
                        </a:lnSpc>
                      </a:pPr>
                      <a:r>
                        <a:rPr lang="en-US" sz="1600">
                          <a:effectLst/>
                        </a:rPr>
                        <a:t>04.82</a:t>
                      </a:r>
                      <a:endParaRPr lang="en-IN" sz="1200">
                        <a:effectLst/>
                        <a:latin typeface="Times New Roman" panose="02020603050405020304" pitchFamily="18" charset="0"/>
                        <a:ea typeface="Times New Roman" panose="02020603050405020304" pitchFamily="18" charset="0"/>
                        <a:cs typeface="Vrinda" panose="020B0502040204020203" pitchFamily="34" charset="0"/>
                      </a:endParaRPr>
                    </a:p>
                  </a:txBody>
                  <a:tcPr marL="0" marR="0" marT="0" marB="0" anchor="ctr"/>
                </a:tc>
                <a:tc>
                  <a:txBody>
                    <a:bodyPr/>
                    <a:lstStyle/>
                    <a:p>
                      <a:pPr algn="ctr">
                        <a:lnSpc>
                          <a:spcPct val="150000"/>
                        </a:lnSpc>
                      </a:pPr>
                      <a:r>
                        <a:rPr lang="en-US" sz="1600" dirty="0">
                          <a:effectLst/>
                        </a:rPr>
                        <a:t>02.53</a:t>
                      </a:r>
                      <a:endParaRPr lang="en-IN" sz="1200" dirty="0">
                        <a:effectLst/>
                        <a:latin typeface="Times New Roman" panose="02020603050405020304" pitchFamily="18" charset="0"/>
                        <a:ea typeface="Times New Roman" panose="02020603050405020304" pitchFamily="18" charset="0"/>
                        <a:cs typeface="Vrinda" panose="020B0502040204020203" pitchFamily="34" charset="0"/>
                      </a:endParaRPr>
                    </a:p>
                  </a:txBody>
                  <a:tcPr marL="0" marR="0" marT="0" marB="0" anchor="ctr"/>
                </a:tc>
                <a:extLst>
                  <a:ext uri="{0D108BD9-81ED-4DB2-BD59-A6C34878D82A}">
                    <a16:rowId xmlns:a16="http://schemas.microsoft.com/office/drawing/2014/main" val="12458360"/>
                  </a:ext>
                </a:extLst>
              </a:tr>
            </a:tbl>
          </a:graphicData>
        </a:graphic>
      </p:graphicFrame>
    </p:spTree>
    <p:extLst>
      <p:ext uri="{BB962C8B-B14F-4D97-AF65-F5344CB8AC3E}">
        <p14:creationId xmlns:p14="http://schemas.microsoft.com/office/powerpoint/2010/main" val="104005492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800" y="600722"/>
            <a:ext cx="8596668" cy="881849"/>
          </a:xfrm>
        </p:spPr>
        <p:txBody>
          <a:bodyPr/>
          <a:lstStyle/>
          <a:p>
            <a:r>
              <a:rPr lang="en-US" b="1" dirty="0">
                <a:solidFill>
                  <a:srgbClr val="002060"/>
                </a:solidFill>
              </a:rPr>
              <a:t>Text Classification Dataset:-</a:t>
            </a:r>
            <a:endParaRPr lang="en-US" sz="3200" b="1" dirty="0">
              <a:solidFill>
                <a:schemeClr val="tx1"/>
              </a:solidFill>
            </a:endParaRPr>
          </a:p>
        </p:txBody>
      </p:sp>
      <p:sp>
        <p:nvSpPr>
          <p:cNvPr id="3" name="Content Placeholder 2"/>
          <p:cNvSpPr>
            <a:spLocks noGrp="1"/>
          </p:cNvSpPr>
          <p:nvPr>
            <p:ph idx="1"/>
          </p:nvPr>
        </p:nvSpPr>
        <p:spPr>
          <a:xfrm>
            <a:off x="812800" y="1482571"/>
            <a:ext cx="8461202" cy="4558791"/>
          </a:xfrm>
        </p:spPr>
        <p:txBody>
          <a:bodyPr>
            <a:normAutofit fontScale="92500" lnSpcReduction="10000"/>
          </a:bodyPr>
          <a:lstStyle/>
          <a:p>
            <a:pPr marL="0" indent="0" algn="just">
              <a:buNone/>
            </a:pPr>
            <a:r>
              <a:rPr lang="en-US" sz="2800" b="1" u="sng" dirty="0">
                <a:solidFill>
                  <a:schemeClr val="tx1"/>
                </a:solidFill>
              </a:rPr>
              <a:t>Brief overview of Datasets</a:t>
            </a:r>
            <a:r>
              <a:rPr lang="en-US" sz="2800" b="1" dirty="0">
                <a:solidFill>
                  <a:schemeClr val="tx1"/>
                </a:solidFill>
              </a:rPr>
              <a:t> -</a:t>
            </a:r>
            <a:endParaRPr lang="en-US" sz="2800" dirty="0">
              <a:solidFill>
                <a:schemeClr val="tx1"/>
              </a:solidFill>
            </a:endParaRPr>
          </a:p>
          <a:p>
            <a:pPr marL="0" indent="0" algn="just">
              <a:buNone/>
            </a:pPr>
            <a:r>
              <a:rPr lang="en-US" sz="2400" dirty="0">
                <a:solidFill>
                  <a:schemeClr val="tx1"/>
                </a:solidFill>
              </a:rPr>
              <a:t>The AI4Bharat-IndicNLP dataset is an ongoing effort to create a collection of large-scale, general-domain corpora for Indian languages. Currently, it contains 2.7 billion words for 10 Indian languages from two language families. We share pre-trained word </a:t>
            </a:r>
            <a:r>
              <a:rPr lang="en-US" sz="2400" dirty="0" err="1">
                <a:solidFill>
                  <a:schemeClr val="tx1"/>
                </a:solidFill>
              </a:rPr>
              <a:t>embeddings</a:t>
            </a:r>
            <a:r>
              <a:rPr lang="en-US" sz="2400" dirty="0">
                <a:solidFill>
                  <a:schemeClr val="tx1"/>
                </a:solidFill>
              </a:rPr>
              <a:t> trained on these corpora. We create news article category classification datasets for 9 languages to evaluate the </a:t>
            </a:r>
            <a:r>
              <a:rPr lang="en-US" sz="2400" dirty="0" err="1">
                <a:solidFill>
                  <a:schemeClr val="tx1"/>
                </a:solidFill>
              </a:rPr>
              <a:t>embeddings</a:t>
            </a:r>
            <a:r>
              <a:rPr lang="en-US" sz="2400" dirty="0">
                <a:solidFill>
                  <a:schemeClr val="tx1"/>
                </a:solidFill>
              </a:rPr>
              <a:t>. We evaluate the </a:t>
            </a:r>
            <a:r>
              <a:rPr lang="en-US" sz="2400" dirty="0" err="1">
                <a:solidFill>
                  <a:schemeClr val="tx1"/>
                </a:solidFill>
              </a:rPr>
              <a:t>IndicNLP</a:t>
            </a:r>
            <a:r>
              <a:rPr lang="en-US" sz="2400" dirty="0">
                <a:solidFill>
                  <a:schemeClr val="tx1"/>
                </a:solidFill>
              </a:rPr>
              <a:t> embeddings on multiple evaluation tasks. </a:t>
            </a:r>
          </a:p>
          <a:p>
            <a:pPr>
              <a:buClr>
                <a:schemeClr val="tx1"/>
              </a:buClr>
              <a:buSzPct val="100000"/>
              <a:buFont typeface="Wingdings" panose="05000000000000000000" pitchFamily="2" charset="2"/>
              <a:buChar char="Ø"/>
            </a:pPr>
            <a:r>
              <a:rPr lang="en-US" sz="2800" b="1" dirty="0">
                <a:solidFill>
                  <a:srgbClr val="000000"/>
                </a:solidFill>
              </a:rPr>
              <a:t>Datasets Size - Size of training and testing sets –</a:t>
            </a:r>
            <a:endParaRPr lang="en-US" sz="2800" b="1" u="sng" dirty="0">
              <a:solidFill>
                <a:srgbClr val="000000"/>
              </a:solidFill>
            </a:endParaRPr>
          </a:p>
          <a:p>
            <a:pPr>
              <a:buClr>
                <a:schemeClr val="tx1"/>
              </a:buClr>
              <a:buSzPct val="100000"/>
              <a:buFont typeface="Arial" panose="020B0604020202020204" pitchFamily="34" charset="0"/>
              <a:buChar char="•"/>
            </a:pPr>
            <a:r>
              <a:rPr lang="en-US" sz="2400" dirty="0">
                <a:solidFill>
                  <a:srgbClr val="000000"/>
                </a:solidFill>
              </a:rPr>
              <a:t> Size of training set-9949 </a:t>
            </a:r>
          </a:p>
          <a:p>
            <a:pPr>
              <a:buClr>
                <a:schemeClr val="tx1"/>
              </a:buClr>
              <a:buSzPct val="100000"/>
              <a:buFont typeface="Arial" panose="020B0604020202020204" pitchFamily="34" charset="0"/>
              <a:buChar char="•"/>
            </a:pPr>
            <a:r>
              <a:rPr lang="en-US" sz="2400" dirty="0">
                <a:solidFill>
                  <a:srgbClr val="000000"/>
                </a:solidFill>
              </a:rPr>
              <a:t> Size of testing set-6267</a:t>
            </a:r>
            <a:endParaRPr lang="en-US" sz="2400" dirty="0"/>
          </a:p>
        </p:txBody>
      </p:sp>
    </p:spTree>
    <p:extLst>
      <p:ext uri="{BB962C8B-B14F-4D97-AF65-F5344CB8AC3E}">
        <p14:creationId xmlns:p14="http://schemas.microsoft.com/office/powerpoint/2010/main" val="184438563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FCCFF23-DA17-4ED1-B661-E3EB03B26B0D}"/>
              </a:ext>
            </a:extLst>
          </p:cNvPr>
          <p:cNvPicPr/>
          <p:nvPr/>
        </p:nvPicPr>
        <p:blipFill>
          <a:blip r:embed="rId2"/>
          <a:stretch>
            <a:fillRect/>
          </a:stretch>
        </p:blipFill>
        <p:spPr>
          <a:xfrm>
            <a:off x="1065319" y="568171"/>
            <a:ext cx="8602463" cy="4998128"/>
          </a:xfrm>
          <a:prstGeom prst="rect">
            <a:avLst/>
          </a:prstGeom>
        </p:spPr>
      </p:pic>
      <p:sp>
        <p:nvSpPr>
          <p:cNvPr id="6" name="Text Box 61">
            <a:extLst>
              <a:ext uri="{FF2B5EF4-FFF2-40B4-BE49-F238E27FC236}">
                <a16:creationId xmlns:a16="http://schemas.microsoft.com/office/drawing/2014/main" id="{DC76E530-C2B0-4B60-981A-BDBB4A97B8CF}"/>
              </a:ext>
            </a:extLst>
          </p:cNvPr>
          <p:cNvSpPr txBox="1"/>
          <p:nvPr/>
        </p:nvSpPr>
        <p:spPr>
          <a:xfrm>
            <a:off x="4951577" y="5768710"/>
            <a:ext cx="829945" cy="274320"/>
          </a:xfrm>
          <a:prstGeom prst="rect">
            <a:avLst/>
          </a:prstGeom>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07000"/>
              </a:lnSpc>
              <a:spcAft>
                <a:spcPts val="800"/>
              </a:spcAft>
            </a:pPr>
            <a:r>
              <a:rPr lang="en-IN" sz="1100" b="1">
                <a:solidFill>
                  <a:srgbClr val="C00000"/>
                </a:solidFill>
                <a:effectLst/>
                <a:ea typeface="Calibri" panose="020F0502020204030204" pitchFamily="34" charset="0"/>
                <a:cs typeface="Vrinda" panose="020B0502040204020203" pitchFamily="34" charset="0"/>
              </a:rPr>
              <a:t>SANSKRIT</a:t>
            </a:r>
            <a:endParaRPr lang="en-IN" sz="1100">
              <a:effectLst/>
              <a:ea typeface="Calibri" panose="020F0502020204030204" pitchFamily="34" charset="0"/>
              <a:cs typeface="Vrinda" panose="020B0502040204020203" pitchFamily="34" charset="0"/>
            </a:endParaRPr>
          </a:p>
        </p:txBody>
      </p:sp>
    </p:spTree>
    <p:extLst>
      <p:ext uri="{BB962C8B-B14F-4D97-AF65-F5344CB8AC3E}">
        <p14:creationId xmlns:p14="http://schemas.microsoft.com/office/powerpoint/2010/main" val="159258540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9810" y="609599"/>
            <a:ext cx="8244192" cy="1068281"/>
          </a:xfrm>
        </p:spPr>
        <p:txBody>
          <a:bodyPr>
            <a:normAutofit/>
          </a:bodyPr>
          <a:lstStyle/>
          <a:p>
            <a:pPr algn="ctr"/>
            <a:r>
              <a:rPr lang="en-US" b="1" dirty="0"/>
              <a:t>Conclusion </a:t>
            </a:r>
            <a:endParaRPr lang="en-US" dirty="0"/>
          </a:p>
        </p:txBody>
      </p:sp>
      <p:sp>
        <p:nvSpPr>
          <p:cNvPr id="3" name="Content Placeholder 2"/>
          <p:cNvSpPr>
            <a:spLocks noGrp="1"/>
          </p:cNvSpPr>
          <p:nvPr>
            <p:ph idx="1"/>
          </p:nvPr>
        </p:nvSpPr>
        <p:spPr>
          <a:xfrm>
            <a:off x="1029810" y="1509204"/>
            <a:ext cx="8244192" cy="4532158"/>
          </a:xfrm>
        </p:spPr>
        <p:txBody>
          <a:bodyPr>
            <a:normAutofit/>
          </a:bodyPr>
          <a:lstStyle/>
          <a:p>
            <a:pPr marL="0" indent="0" algn="just">
              <a:buNone/>
            </a:pPr>
            <a:r>
              <a:rPr lang="en-US" sz="2400" dirty="0"/>
              <a:t>In a nutshell, this internship has been an excellent and rewarding experience. We can conclude that there have been a lot We have learnt from our work at </a:t>
            </a:r>
            <a:r>
              <a:rPr lang="en-US" sz="2400" dirty="0" err="1"/>
              <a:t>YScholar</a:t>
            </a:r>
            <a:r>
              <a:rPr lang="en-US" sz="2400" dirty="0"/>
              <a:t>. We have completed our tasks in stipulated time interval. </a:t>
            </a:r>
          </a:p>
          <a:p>
            <a:pPr marL="0" indent="0" algn="just">
              <a:buNone/>
            </a:pPr>
            <a:r>
              <a:rPr lang="en-US" sz="2400" dirty="0"/>
              <a:t>Two main things that we have learned the importance of time-management skills and self-motivation. </a:t>
            </a:r>
          </a:p>
        </p:txBody>
      </p:sp>
    </p:spTree>
    <p:extLst>
      <p:ext uri="{BB962C8B-B14F-4D97-AF65-F5344CB8AC3E}">
        <p14:creationId xmlns:p14="http://schemas.microsoft.com/office/powerpoint/2010/main" val="111648949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9806"/>
          </a:xfrm>
        </p:spPr>
        <p:txBody>
          <a:bodyPr/>
          <a:lstStyle/>
          <a:p>
            <a:pPr algn="ctr"/>
            <a:r>
              <a:rPr lang="en-US" dirty="0">
                <a:solidFill>
                  <a:srgbClr val="002060"/>
                </a:solidFill>
              </a:rPr>
              <a:t>References </a:t>
            </a:r>
          </a:p>
        </p:txBody>
      </p:sp>
      <p:sp>
        <p:nvSpPr>
          <p:cNvPr id="3" name="Content Placeholder 2"/>
          <p:cNvSpPr>
            <a:spLocks noGrp="1"/>
          </p:cNvSpPr>
          <p:nvPr>
            <p:ph idx="1"/>
          </p:nvPr>
        </p:nvSpPr>
        <p:spPr>
          <a:xfrm>
            <a:off x="897466" y="1349406"/>
            <a:ext cx="8376535" cy="5149048"/>
          </a:xfrm>
        </p:spPr>
        <p:txBody>
          <a:bodyPr>
            <a:normAutofit/>
          </a:bodyPr>
          <a:lstStyle/>
          <a:p>
            <a:pPr marL="0" indent="0">
              <a:buNone/>
            </a:pPr>
            <a:r>
              <a:rPr lang="en-US" sz="1700" dirty="0">
                <a:solidFill>
                  <a:schemeClr val="tx1"/>
                </a:solidFill>
              </a:rPr>
              <a:t>1. https://www.kaggle.com/agrawaladitya/step-by-step-data-preprocessing-eda </a:t>
            </a:r>
          </a:p>
          <a:p>
            <a:pPr marL="0" indent="0">
              <a:buNone/>
            </a:pPr>
            <a:r>
              <a:rPr lang="en-US" sz="1700" dirty="0">
                <a:solidFill>
                  <a:schemeClr val="tx1"/>
                </a:solidFill>
              </a:rPr>
              <a:t>2. https://www.nltk.org/ </a:t>
            </a:r>
          </a:p>
          <a:p>
            <a:pPr marL="0" indent="0">
              <a:buNone/>
            </a:pPr>
            <a:r>
              <a:rPr lang="en-US" sz="1700" dirty="0">
                <a:solidFill>
                  <a:schemeClr val="tx1"/>
                </a:solidFill>
              </a:rPr>
              <a:t>3. https://spacy.io/usage/models </a:t>
            </a:r>
          </a:p>
          <a:p>
            <a:pPr marL="0" indent="0">
              <a:buNone/>
            </a:pPr>
            <a:r>
              <a:rPr lang="en-US" sz="1700" dirty="0">
                <a:solidFill>
                  <a:schemeClr val="tx1"/>
                </a:solidFill>
              </a:rPr>
              <a:t>4. https://www.coquery.org/ </a:t>
            </a:r>
          </a:p>
          <a:p>
            <a:pPr marL="0" indent="0">
              <a:buNone/>
            </a:pPr>
            <a:r>
              <a:rPr lang="en-US" sz="1700" dirty="0">
                <a:solidFill>
                  <a:schemeClr val="tx1"/>
                </a:solidFill>
              </a:rPr>
              <a:t>5. https://www.analyticsvidhya.com/blog/2018/02/the-different-methods-deal-text-data-predictive-python/ </a:t>
            </a:r>
          </a:p>
          <a:p>
            <a:pPr marL="0" indent="0">
              <a:buNone/>
            </a:pPr>
            <a:r>
              <a:rPr lang="en-US" sz="1700" dirty="0">
                <a:solidFill>
                  <a:schemeClr val="tx1"/>
                </a:solidFill>
              </a:rPr>
              <a:t>6. https://www.geeksforgeeks.org/python-efficient-text-data-cleaning/ </a:t>
            </a:r>
          </a:p>
          <a:p>
            <a:pPr marL="0" indent="0">
              <a:buNone/>
            </a:pPr>
            <a:r>
              <a:rPr lang="en-US" sz="1700" dirty="0">
                <a:solidFill>
                  <a:schemeClr val="tx1"/>
                </a:solidFill>
              </a:rPr>
              <a:t>7. https://www.kdnuggets.com/2018/03/text-data-preprocessing-walkthrough-python.html </a:t>
            </a:r>
          </a:p>
          <a:p>
            <a:pPr marL="0" indent="0">
              <a:buNone/>
            </a:pPr>
            <a:r>
              <a:rPr lang="en-US" sz="1700" dirty="0">
                <a:solidFill>
                  <a:schemeClr val="tx1"/>
                </a:solidFill>
              </a:rPr>
              <a:t>8. https://medium.com/towards-artificial-intelligence/natural-language-processing-nlp-with-python-tutorial-for-beginners-1f54e610a1a0#3be2 </a:t>
            </a:r>
          </a:p>
          <a:p>
            <a:pPr marL="0" indent="0">
              <a:buNone/>
            </a:pPr>
            <a:r>
              <a:rPr lang="en-US" sz="1700" dirty="0">
                <a:solidFill>
                  <a:schemeClr val="tx1"/>
                </a:solidFill>
              </a:rPr>
              <a:t>9. https://realpython.com/natural-language-processing-spacy-python/ </a:t>
            </a:r>
          </a:p>
          <a:p>
            <a:endParaRPr lang="en-US" dirty="0"/>
          </a:p>
        </p:txBody>
      </p:sp>
    </p:spTree>
    <p:extLst>
      <p:ext uri="{BB962C8B-B14F-4D97-AF65-F5344CB8AC3E}">
        <p14:creationId xmlns:p14="http://schemas.microsoft.com/office/powerpoint/2010/main" val="41304631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6533" y="736847"/>
            <a:ext cx="9584267" cy="5579286"/>
          </a:xfrm>
        </p:spPr>
        <p:txBody>
          <a:bodyPr>
            <a:normAutofit/>
          </a:bodyPr>
          <a:lstStyle/>
          <a:p>
            <a:pPr>
              <a:lnSpc>
                <a:spcPct val="107000"/>
              </a:lnSpc>
              <a:spcAft>
                <a:spcPts val="800"/>
              </a:spcAft>
            </a:pPr>
            <a:r>
              <a:rPr lang="en-US" sz="2400" dirty="0">
                <a:solidFill>
                  <a:schemeClr val="tx1"/>
                </a:solidFill>
                <a:effectLst/>
                <a:latin typeface="+mn-lt"/>
                <a:ea typeface="Calibri" panose="020F0502020204030204" pitchFamily="34" charset="0"/>
                <a:cs typeface="Times New Roman" panose="02020603050405020304" pitchFamily="18" charset="0"/>
              </a:rPr>
              <a:t>Natural language Processing is used for data analytics purpose, to extract meaningful information from lots of data.</a:t>
            </a:r>
            <a:br>
              <a:rPr lang="en-US" sz="2400" dirty="0">
                <a:solidFill>
                  <a:schemeClr val="tx1"/>
                </a:solidFill>
                <a:effectLst/>
                <a:latin typeface="+mn-lt"/>
                <a:ea typeface="Calibri" panose="020F0502020204030204" pitchFamily="34" charset="0"/>
                <a:cs typeface="Times New Roman" panose="02020603050405020304" pitchFamily="18" charset="0"/>
              </a:rPr>
            </a:br>
            <a:r>
              <a:rPr lang="en-US" sz="2400" dirty="0">
                <a:solidFill>
                  <a:schemeClr val="tx1"/>
                </a:solidFill>
                <a:effectLst/>
                <a:latin typeface="+mn-lt"/>
                <a:ea typeface="Calibri" panose="020F0502020204030204" pitchFamily="34" charset="0"/>
                <a:cs typeface="Times New Roman" panose="02020603050405020304" pitchFamily="18" charset="0"/>
              </a:rPr>
              <a:t>Sentiment classification and analysis is performed in python using </a:t>
            </a:r>
            <a:r>
              <a:rPr lang="en-US" sz="2400" b="1" dirty="0">
                <a:solidFill>
                  <a:schemeClr val="tx1"/>
                </a:solidFill>
                <a:effectLst/>
                <a:latin typeface="+mn-lt"/>
                <a:ea typeface="Calibri" panose="020F0502020204030204" pitchFamily="34" charset="0"/>
                <a:cs typeface="Times New Roman" panose="02020603050405020304" pitchFamily="18" charset="0"/>
              </a:rPr>
              <a:t>NLTK </a:t>
            </a:r>
            <a:r>
              <a:rPr lang="en-US" sz="2400" dirty="0">
                <a:solidFill>
                  <a:schemeClr val="tx1"/>
                </a:solidFill>
                <a:effectLst/>
                <a:latin typeface="+mn-lt"/>
                <a:ea typeface="Calibri" panose="020F0502020204030204" pitchFamily="34" charset="0"/>
                <a:cs typeface="Times New Roman" panose="02020603050405020304" pitchFamily="18" charset="0"/>
              </a:rPr>
              <a:t>module. Python has special module </a:t>
            </a:r>
            <a:r>
              <a:rPr lang="en-US" sz="2400" b="1" dirty="0">
                <a:solidFill>
                  <a:schemeClr val="tx1"/>
                </a:solidFill>
                <a:effectLst/>
                <a:latin typeface="+mn-lt"/>
                <a:ea typeface="Calibri" panose="020F0502020204030204" pitchFamily="34" charset="0"/>
                <a:cs typeface="Times New Roman" panose="02020603050405020304" pitchFamily="18" charset="0"/>
              </a:rPr>
              <a:t>NLTK</a:t>
            </a:r>
            <a:r>
              <a:rPr lang="en-US" sz="2400" dirty="0">
                <a:solidFill>
                  <a:schemeClr val="tx1"/>
                </a:solidFill>
                <a:effectLst/>
                <a:latin typeface="+mn-lt"/>
                <a:ea typeface="Calibri" panose="020F0502020204030204" pitchFamily="34" charset="0"/>
                <a:cs typeface="Times New Roman" panose="02020603050405020304" pitchFamily="18" charset="0"/>
              </a:rPr>
              <a:t> to do tasks in natural language processing. It supports multiple languages like English, Hindi, Chinese etc. to do classification of text or data into something meaningful. Text Classification can be performed in following ways: </a:t>
            </a:r>
            <a:br>
              <a:rPr lang="en-US" sz="2400" dirty="0">
                <a:solidFill>
                  <a:schemeClr val="tx1"/>
                </a:solidFill>
                <a:effectLst/>
                <a:latin typeface="+mn-lt"/>
                <a:ea typeface="Calibri" panose="020F0502020204030204" pitchFamily="34" charset="0"/>
                <a:cs typeface="Times New Roman" panose="02020603050405020304" pitchFamily="18" charset="0"/>
              </a:rPr>
            </a:br>
            <a:r>
              <a:rPr lang="en-US" sz="2400" dirty="0">
                <a:solidFill>
                  <a:schemeClr val="tx1"/>
                </a:solidFill>
                <a:effectLst/>
                <a:latin typeface="+mn-lt"/>
                <a:ea typeface="Calibri" panose="020F0502020204030204" pitchFamily="34" charset="0"/>
                <a:cs typeface="Times New Roman" panose="02020603050405020304" pitchFamily="18" charset="0"/>
              </a:rPr>
              <a:t>1. Sentiment-Classification</a:t>
            </a:r>
            <a:br>
              <a:rPr lang="en-US" sz="2400" dirty="0">
                <a:solidFill>
                  <a:schemeClr val="tx1"/>
                </a:solidFill>
                <a:effectLst/>
                <a:latin typeface="+mn-lt"/>
                <a:ea typeface="Calibri" panose="020F0502020204030204" pitchFamily="34" charset="0"/>
                <a:cs typeface="Times New Roman" panose="02020603050405020304" pitchFamily="18" charset="0"/>
              </a:rPr>
            </a:br>
            <a:r>
              <a:rPr lang="en-US" sz="2400" dirty="0">
                <a:solidFill>
                  <a:schemeClr val="tx1"/>
                </a:solidFill>
                <a:effectLst/>
                <a:latin typeface="+mn-lt"/>
                <a:ea typeface="Calibri" panose="020F0502020204030204" pitchFamily="34" charset="0"/>
                <a:cs typeface="Times New Roman" panose="02020603050405020304" pitchFamily="18" charset="0"/>
              </a:rPr>
              <a:t>2. Features-based-Sentiment-classification</a:t>
            </a:r>
            <a:br>
              <a:rPr lang="en-US" sz="2400" dirty="0">
                <a:solidFill>
                  <a:schemeClr val="tx1"/>
                </a:solidFill>
                <a:effectLst/>
                <a:latin typeface="+mn-lt"/>
                <a:ea typeface="Calibri" panose="020F0502020204030204" pitchFamily="34" charset="0"/>
                <a:cs typeface="Times New Roman" panose="02020603050405020304" pitchFamily="18" charset="0"/>
              </a:rPr>
            </a:br>
            <a:r>
              <a:rPr lang="en-US" sz="2400" dirty="0">
                <a:solidFill>
                  <a:schemeClr val="tx1"/>
                </a:solidFill>
                <a:effectLst/>
                <a:latin typeface="+mn-lt"/>
                <a:ea typeface="Calibri" panose="020F0502020204030204" pitchFamily="34" charset="0"/>
                <a:cs typeface="Times New Roman" panose="02020603050405020304" pitchFamily="18" charset="0"/>
              </a:rPr>
              <a:t>3. Summarization-of-sentiments</a:t>
            </a:r>
            <a:br>
              <a:rPr lang="en-US" sz="2400" dirty="0">
                <a:solidFill>
                  <a:schemeClr val="tx1"/>
                </a:solidFill>
                <a:effectLst/>
                <a:latin typeface="+mn-lt"/>
                <a:ea typeface="Calibri" panose="020F0502020204030204" pitchFamily="34" charset="0"/>
                <a:cs typeface="Times New Roman" panose="02020603050405020304" pitchFamily="18" charset="0"/>
              </a:rPr>
            </a:br>
            <a:endParaRPr lang="en-US" sz="2400" dirty="0">
              <a:solidFill>
                <a:schemeClr val="tx1"/>
              </a:solidFill>
              <a:effectLst/>
              <a:latin typeface="+mn-l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787824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rPr>
              <a:t>Work Style – Agile Sprint Cycle</a:t>
            </a:r>
          </a:p>
        </p:txBody>
      </p:sp>
      <p:sp>
        <p:nvSpPr>
          <p:cNvPr id="3" name="Content Placeholder 2"/>
          <p:cNvSpPr>
            <a:spLocks noGrp="1"/>
          </p:cNvSpPr>
          <p:nvPr>
            <p:ph idx="1"/>
          </p:nvPr>
        </p:nvSpPr>
        <p:spPr>
          <a:xfrm>
            <a:off x="677333" y="1473200"/>
            <a:ext cx="9414933" cy="4978399"/>
          </a:xfrm>
        </p:spPr>
        <p:txBody>
          <a:bodyPr>
            <a:noAutofit/>
          </a:bodyPr>
          <a:lstStyle/>
          <a:p>
            <a:pPr algn="just" fontAlgn="base"/>
            <a:r>
              <a:rPr lang="en-US" sz="2400" dirty="0">
                <a:solidFill>
                  <a:schemeClr val="tx1"/>
                </a:solidFill>
              </a:rPr>
              <a:t>We followed a 2-week sprint cycle, with biweekly stand up meetings.</a:t>
            </a:r>
          </a:p>
          <a:p>
            <a:pPr algn="just" fontAlgn="base"/>
            <a:r>
              <a:rPr lang="en-US" sz="2400" dirty="0">
                <a:solidFill>
                  <a:schemeClr val="tx1"/>
                </a:solidFill>
              </a:rPr>
              <a:t>One stand up at the start of the Sprint cycle for planning the cycle’s tasks and finalizing our main objectives followed by our incremental work.</a:t>
            </a:r>
          </a:p>
          <a:p>
            <a:pPr algn="just" fontAlgn="base"/>
            <a:r>
              <a:rPr lang="en-US" sz="2400" dirty="0">
                <a:solidFill>
                  <a:schemeClr val="tx1"/>
                </a:solidFill>
              </a:rPr>
              <a:t>Then in the middle of the cycle, we had a stand up to discuss the progress and removing the blockers. Then our Incremental work continued.</a:t>
            </a:r>
          </a:p>
          <a:p>
            <a:pPr algn="just" fontAlgn="base"/>
            <a:r>
              <a:rPr lang="en-US" sz="2400" dirty="0">
                <a:solidFill>
                  <a:schemeClr val="tx1"/>
                </a:solidFill>
              </a:rPr>
              <a:t>Then one stand up during the second week, which is then followed by the testing and debugging phase for our work. </a:t>
            </a:r>
          </a:p>
          <a:p>
            <a:pPr algn="just" fontAlgn="base"/>
            <a:r>
              <a:rPr lang="en-US" sz="2400" dirty="0">
                <a:solidFill>
                  <a:schemeClr val="tx1"/>
                </a:solidFill>
              </a:rPr>
              <a:t>And finally one last stand up by the end of the sprint cycle for the review and retrospection of our sprint. </a:t>
            </a:r>
          </a:p>
          <a:p>
            <a:endParaRPr lang="en-US" sz="2400" dirty="0"/>
          </a:p>
        </p:txBody>
      </p:sp>
    </p:spTree>
    <p:extLst>
      <p:ext uri="{BB962C8B-B14F-4D97-AF65-F5344CB8AC3E}">
        <p14:creationId xmlns:p14="http://schemas.microsoft.com/office/powerpoint/2010/main" val="37534693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72533"/>
            <a:ext cx="9618134" cy="1320800"/>
          </a:xfrm>
        </p:spPr>
        <p:txBody>
          <a:bodyPr>
            <a:noAutofit/>
          </a:bodyPr>
          <a:lstStyle/>
          <a:p>
            <a:r>
              <a:rPr lang="en-US" b="1" dirty="0">
                <a:solidFill>
                  <a:srgbClr val="002060"/>
                </a:solidFill>
              </a:rPr>
              <a:t>TOOLS, LANGUAGES AND APPLICATIONS  USED :-</a:t>
            </a:r>
            <a:br>
              <a:rPr lang="en-US" b="1" dirty="0">
                <a:solidFill>
                  <a:srgbClr val="002060"/>
                </a:solidFill>
              </a:rPr>
            </a:br>
            <a:r>
              <a:rPr lang="en-US" sz="2800" b="1" u="sng" dirty="0">
                <a:solidFill>
                  <a:schemeClr val="tx1"/>
                </a:solidFill>
              </a:rPr>
              <a:t>Application</a:t>
            </a:r>
            <a:r>
              <a:rPr lang="en-US" sz="3200" b="1" dirty="0">
                <a:solidFill>
                  <a:schemeClr val="tx1"/>
                </a:solidFill>
              </a:rPr>
              <a:t> -</a:t>
            </a:r>
            <a:br>
              <a:rPr lang="en-US" dirty="0">
                <a:solidFill>
                  <a:srgbClr val="002060"/>
                </a:solidFill>
              </a:rPr>
            </a:br>
            <a:endParaRPr lang="en-US" dirty="0">
              <a:solidFill>
                <a:srgbClr val="002060"/>
              </a:solidFill>
            </a:endParaRPr>
          </a:p>
        </p:txBody>
      </p:sp>
      <p:sp>
        <p:nvSpPr>
          <p:cNvPr id="3" name="Content Placeholder 2"/>
          <p:cNvSpPr>
            <a:spLocks noGrp="1"/>
          </p:cNvSpPr>
          <p:nvPr>
            <p:ph idx="1"/>
          </p:nvPr>
        </p:nvSpPr>
        <p:spPr>
          <a:xfrm>
            <a:off x="677334" y="2279123"/>
            <a:ext cx="10227733" cy="4087810"/>
          </a:xfrm>
        </p:spPr>
        <p:txBody>
          <a:bodyPr>
            <a:normAutofit fontScale="55000" lnSpcReduction="20000"/>
          </a:bodyPr>
          <a:lstStyle/>
          <a:p>
            <a:pPr algn="just" fontAlgn="base">
              <a:buClr>
                <a:schemeClr val="tx1"/>
              </a:buClr>
              <a:buFont typeface="Wingdings" panose="05000000000000000000" pitchFamily="2" charset="2"/>
              <a:buChar char="Ø"/>
            </a:pPr>
            <a:r>
              <a:rPr lang="en-US" sz="5100" b="1" i="1" dirty="0">
                <a:solidFill>
                  <a:schemeClr val="tx1"/>
                </a:solidFill>
              </a:rPr>
              <a:t>VS Code</a:t>
            </a:r>
            <a:r>
              <a:rPr lang="en-US" sz="5100" b="1" dirty="0">
                <a:solidFill>
                  <a:schemeClr val="tx1"/>
                </a:solidFill>
              </a:rPr>
              <a:t> </a:t>
            </a:r>
            <a:r>
              <a:rPr lang="en-US" sz="3800" dirty="0">
                <a:solidFill>
                  <a:schemeClr val="tx1"/>
                </a:solidFill>
              </a:rPr>
              <a:t>:</a:t>
            </a:r>
            <a:r>
              <a:rPr lang="en-US" sz="3800" dirty="0"/>
              <a:t> </a:t>
            </a:r>
            <a:r>
              <a:rPr lang="en-US" sz="4400" dirty="0"/>
              <a:t> </a:t>
            </a:r>
            <a:r>
              <a:rPr lang="en-US" sz="4400" dirty="0">
                <a:solidFill>
                  <a:schemeClr val="tx1"/>
                </a:solidFill>
                <a:cs typeface="Arial" panose="020B0604020202020204" pitchFamily="34" charset="0"/>
              </a:rPr>
              <a:t>Visual Studio Code is a lightweight but powerful source </a:t>
            </a:r>
            <a:r>
              <a:rPr lang="en-US" sz="4400" u="sng" dirty="0">
                <a:solidFill>
                  <a:schemeClr val="tx1"/>
                </a:solidFill>
                <a:cs typeface="Arial" panose="020B0604020202020204" pitchFamily="34" charset="0"/>
              </a:rPr>
              <a:t>code editor</a:t>
            </a:r>
            <a:r>
              <a:rPr lang="en-US" sz="4400" dirty="0">
                <a:solidFill>
                  <a:schemeClr val="tx1"/>
                </a:solidFill>
                <a:cs typeface="Arial" panose="020B0604020202020204" pitchFamily="34" charset="0"/>
              </a:rPr>
              <a:t> which runs on your desktop and is available for Windows, </a:t>
            </a:r>
            <a:r>
              <a:rPr lang="en-US" sz="4400" dirty="0" err="1">
                <a:solidFill>
                  <a:schemeClr val="tx1"/>
                </a:solidFill>
                <a:cs typeface="Arial" panose="020B0604020202020204" pitchFamily="34" charset="0"/>
              </a:rPr>
              <a:t>macOS</a:t>
            </a:r>
            <a:r>
              <a:rPr lang="en-US" sz="4400" dirty="0">
                <a:solidFill>
                  <a:schemeClr val="tx1"/>
                </a:solidFill>
                <a:cs typeface="Arial" panose="020B0604020202020204" pitchFamily="34" charset="0"/>
              </a:rPr>
              <a:t> and Linux. It comes with built-in support for JavaScript, </a:t>
            </a:r>
            <a:r>
              <a:rPr lang="en-US" sz="4400" dirty="0" err="1">
                <a:solidFill>
                  <a:schemeClr val="tx1"/>
                </a:solidFill>
                <a:cs typeface="Arial" panose="020B0604020202020204" pitchFamily="34" charset="0"/>
              </a:rPr>
              <a:t>TypeScript</a:t>
            </a:r>
            <a:r>
              <a:rPr lang="en-US" sz="4400" dirty="0">
                <a:solidFill>
                  <a:schemeClr val="tx1"/>
                </a:solidFill>
                <a:cs typeface="Arial" panose="020B0604020202020204" pitchFamily="34" charset="0"/>
              </a:rPr>
              <a:t> and Node.js and has a rich ecosystem of extensions for other languages (such as C++, C#, Java, Python, PHP, Go) and runtimes (such as .NET and Unity).</a:t>
            </a:r>
          </a:p>
          <a:p>
            <a:pPr algn="just" fontAlgn="base">
              <a:buClr>
                <a:schemeClr val="tx1"/>
              </a:buClr>
              <a:buFont typeface="Wingdings" panose="05000000000000000000" pitchFamily="2" charset="2"/>
              <a:buChar char="Ø"/>
            </a:pPr>
            <a:r>
              <a:rPr lang="en-US" sz="5100" b="1" i="1" dirty="0" err="1">
                <a:solidFill>
                  <a:schemeClr val="tx1"/>
                </a:solidFill>
              </a:rPr>
              <a:t>GitHub</a:t>
            </a:r>
            <a:r>
              <a:rPr lang="en-US" sz="5100" b="1" i="1" dirty="0">
                <a:solidFill>
                  <a:schemeClr val="tx1"/>
                </a:solidFill>
              </a:rPr>
              <a:t> </a:t>
            </a:r>
            <a:r>
              <a:rPr lang="en-US" sz="5900" b="1" dirty="0">
                <a:solidFill>
                  <a:schemeClr val="tx1"/>
                </a:solidFill>
              </a:rPr>
              <a:t>: </a:t>
            </a:r>
            <a:r>
              <a:rPr lang="en-US" sz="4400" dirty="0" err="1">
                <a:solidFill>
                  <a:schemeClr val="tx1"/>
                </a:solidFill>
              </a:rPr>
              <a:t>GitHub</a:t>
            </a:r>
            <a:r>
              <a:rPr lang="en-US" sz="4400" dirty="0">
                <a:solidFill>
                  <a:schemeClr val="tx1"/>
                </a:solidFill>
              </a:rPr>
              <a:t> provides hosting for software development version control using </a:t>
            </a:r>
            <a:r>
              <a:rPr lang="en-US" sz="4400" dirty="0" err="1">
                <a:solidFill>
                  <a:schemeClr val="tx1"/>
                </a:solidFill>
              </a:rPr>
              <a:t>Git</a:t>
            </a:r>
            <a:r>
              <a:rPr lang="en-US" sz="4400" dirty="0">
                <a:solidFill>
                  <a:schemeClr val="tx1"/>
                </a:solidFill>
              </a:rPr>
              <a:t>.</a:t>
            </a:r>
            <a:r>
              <a:rPr lang="en-US" sz="4400" baseline="30000" dirty="0">
                <a:solidFill>
                  <a:schemeClr val="tx1"/>
                </a:solidFill>
              </a:rPr>
              <a:t> </a:t>
            </a:r>
            <a:r>
              <a:rPr lang="en-US" sz="4400" dirty="0">
                <a:solidFill>
                  <a:schemeClr val="tx1"/>
                </a:solidFill>
              </a:rPr>
              <a:t>It offers all of the distributed version control and source code management (SCM) functionality of </a:t>
            </a:r>
            <a:r>
              <a:rPr lang="en-US" sz="4400" dirty="0" err="1">
                <a:solidFill>
                  <a:schemeClr val="tx1"/>
                </a:solidFill>
              </a:rPr>
              <a:t>Git</a:t>
            </a:r>
            <a:r>
              <a:rPr lang="en-US" sz="4400" dirty="0">
                <a:solidFill>
                  <a:schemeClr val="tx1"/>
                </a:solidFill>
              </a:rPr>
              <a:t> as well as adding its own features. It provides access control and several collaboration features such as bug tracking, feature requests, task management for every project</a:t>
            </a:r>
            <a:r>
              <a:rPr lang="en-US" sz="5100" dirty="0">
                <a:solidFill>
                  <a:schemeClr val="tx1"/>
                </a:solidFill>
              </a:rPr>
              <a:t>.</a:t>
            </a:r>
            <a:endParaRPr lang="en-US" sz="5100" b="1" dirty="0">
              <a:solidFill>
                <a:schemeClr val="tx1"/>
              </a:solidFill>
            </a:endParaRPr>
          </a:p>
          <a:p>
            <a:pPr marL="0" indent="0">
              <a:buNone/>
            </a:pPr>
            <a:endParaRPr lang="en-US" sz="3800" dirty="0">
              <a:cs typeface="Arial" panose="020B0604020202020204" pitchFamily="34" charset="0"/>
            </a:endParaRPr>
          </a:p>
          <a:p>
            <a:pPr marL="0" indent="0" fontAlgn="base">
              <a:buNone/>
            </a:pPr>
            <a:endParaRPr lang="en-US" sz="3800" dirty="0">
              <a:cs typeface="Arial" panose="020B0604020202020204" pitchFamily="34" charset="0"/>
            </a:endParaRPr>
          </a:p>
          <a:p>
            <a:pPr fontAlgn="base">
              <a:buFont typeface="Wingdings" panose="05000000000000000000" pitchFamily="2" charset="2"/>
              <a:buChar char="Ø"/>
            </a:pPr>
            <a:endParaRPr lang="en-US" sz="3800" dirty="0">
              <a:cs typeface="Arial" panose="020B0604020202020204" pitchFamily="34" charset="0"/>
            </a:endParaRPr>
          </a:p>
          <a:p>
            <a:pPr fontAlgn="base">
              <a:buFont typeface="Wingdings" panose="05000000000000000000" pitchFamily="2" charset="2"/>
              <a:buChar char="Ø"/>
            </a:pPr>
            <a:endParaRPr lang="en-US" sz="2400" dirty="0">
              <a:cs typeface="Arial" panose="020B0604020202020204" pitchFamily="34" charset="0"/>
            </a:endParaRPr>
          </a:p>
          <a:p>
            <a:pPr marL="0" indent="0" fontAlgn="base">
              <a:buNone/>
            </a:pPr>
            <a:endParaRPr lang="en-US" sz="2400" b="1" dirty="0">
              <a:cs typeface="Arial" panose="020B0604020202020204" pitchFamily="34" charset="0"/>
            </a:endParaRPr>
          </a:p>
        </p:txBody>
      </p:sp>
    </p:spTree>
    <p:extLst>
      <p:ext uri="{BB962C8B-B14F-4D97-AF65-F5344CB8AC3E}">
        <p14:creationId xmlns:p14="http://schemas.microsoft.com/office/powerpoint/2010/main" val="30436023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77332" y="669204"/>
            <a:ext cx="9787468" cy="4770537"/>
          </a:xfrm>
          <a:prstGeom prst="rect">
            <a:avLst/>
          </a:prstGeom>
        </p:spPr>
        <p:txBody>
          <a:bodyPr wrap="square">
            <a:spAutoFit/>
          </a:bodyPr>
          <a:lstStyle/>
          <a:p>
            <a:pPr algn="just"/>
            <a:r>
              <a:rPr lang="en-US" sz="3200" b="1" u="sng" dirty="0"/>
              <a:t>Language</a:t>
            </a:r>
            <a:r>
              <a:rPr lang="en-US" sz="3200" b="1" dirty="0"/>
              <a:t>-</a:t>
            </a:r>
          </a:p>
          <a:p>
            <a:pPr marL="457200" indent="-457200" algn="just">
              <a:buFont typeface="Wingdings" panose="05000000000000000000" pitchFamily="2" charset="2"/>
              <a:buChar char="Ø"/>
            </a:pPr>
            <a:r>
              <a:rPr lang="en-US" sz="2800" b="1" dirty="0"/>
              <a:t>Python</a:t>
            </a:r>
            <a:r>
              <a:rPr lang="en-US" sz="2400" dirty="0"/>
              <a:t>: it is an interpreted high-level general-purpose programming language. Python's design philosophy emphasizes code readability with its notable use of significant indentation. Its language constructs as well as its object-oriented approach aim to help programmers write clear, logical code for small and large-scale projects.</a:t>
            </a:r>
          </a:p>
          <a:p>
            <a:pPr marL="457200" indent="-457200" algn="just">
              <a:buFont typeface="Wingdings" panose="05000000000000000000" pitchFamily="2" charset="2"/>
              <a:buChar char="Ø"/>
            </a:pPr>
            <a:r>
              <a:rPr lang="en-US" sz="2800" b="1" dirty="0"/>
              <a:t>Pandas: </a:t>
            </a:r>
            <a:r>
              <a:rPr lang="en-US" sz="2400" b="1" dirty="0"/>
              <a:t>pandas</a:t>
            </a:r>
            <a:r>
              <a:rPr lang="en-US" sz="2400" dirty="0"/>
              <a:t> is a software </a:t>
            </a:r>
            <a:r>
              <a:rPr lang="en-US" sz="2400" b="1" dirty="0"/>
              <a:t>library</a:t>
            </a:r>
            <a:r>
              <a:rPr lang="en-US" sz="2400" dirty="0"/>
              <a:t> written for the Python programming language for data manipulation and analysis. In particular, it offers data structures and operations for manipulating numerical tables and time series. It is free software released under the three-clause BSD license.</a:t>
            </a:r>
          </a:p>
        </p:txBody>
      </p:sp>
    </p:spTree>
    <p:extLst>
      <p:ext uri="{BB962C8B-B14F-4D97-AF65-F5344CB8AC3E}">
        <p14:creationId xmlns:p14="http://schemas.microsoft.com/office/powerpoint/2010/main" val="22634187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01950"/>
          </a:xfrm>
        </p:spPr>
        <p:txBody>
          <a:bodyPr>
            <a:normAutofit/>
          </a:bodyPr>
          <a:lstStyle/>
          <a:p>
            <a:r>
              <a:rPr lang="en-US" b="1" dirty="0">
                <a:solidFill>
                  <a:srgbClr val="002060"/>
                </a:solidFill>
              </a:rPr>
              <a:t>Tools:-</a:t>
            </a:r>
          </a:p>
        </p:txBody>
      </p:sp>
      <p:sp>
        <p:nvSpPr>
          <p:cNvPr id="3" name="Content Placeholder 2"/>
          <p:cNvSpPr>
            <a:spLocks noGrp="1"/>
          </p:cNvSpPr>
          <p:nvPr>
            <p:ph idx="1"/>
          </p:nvPr>
        </p:nvSpPr>
        <p:spPr>
          <a:xfrm>
            <a:off x="677334" y="1642533"/>
            <a:ext cx="8596668" cy="4398829"/>
          </a:xfrm>
        </p:spPr>
        <p:txBody>
          <a:bodyPr/>
          <a:lstStyle/>
          <a:p>
            <a:pPr marL="285750" indent="-285750" algn="just">
              <a:buFont typeface="Wingdings" panose="05000000000000000000" pitchFamily="2" charset="2"/>
              <a:buChar char="Ø"/>
            </a:pPr>
            <a:r>
              <a:rPr lang="en-US" sz="2400" dirty="0">
                <a:solidFill>
                  <a:schemeClr val="tx1"/>
                </a:solidFill>
              </a:rPr>
              <a:t>Operating System – Windows 10</a:t>
            </a:r>
          </a:p>
          <a:p>
            <a:pPr marL="285750" indent="-285750" algn="just">
              <a:buFont typeface="Wingdings" panose="05000000000000000000" pitchFamily="2" charset="2"/>
              <a:buChar char="Ø"/>
            </a:pPr>
            <a:r>
              <a:rPr lang="en-US" sz="2400" dirty="0">
                <a:solidFill>
                  <a:schemeClr val="tx1"/>
                </a:solidFill>
              </a:rPr>
              <a:t>Hardware Configuration - </a:t>
            </a:r>
          </a:p>
          <a:p>
            <a:pPr algn="just"/>
            <a:endParaRPr lang="en-US" sz="2400" dirty="0">
              <a:solidFill>
                <a:schemeClr val="tx1"/>
              </a:solidFill>
            </a:endParaRPr>
          </a:p>
          <a:p>
            <a:pPr marL="285750" indent="-285750" algn="just">
              <a:buFont typeface="Arial" panose="020B0604020202020204" pitchFamily="34" charset="0"/>
              <a:buChar char="•"/>
            </a:pPr>
            <a:r>
              <a:rPr lang="en-US" sz="2400" dirty="0">
                <a:solidFill>
                  <a:schemeClr val="tx1"/>
                </a:solidFill>
              </a:rPr>
              <a:t>Processor: Core i5, 2.4GHz </a:t>
            </a:r>
          </a:p>
          <a:p>
            <a:pPr marL="285750" indent="-285750" algn="just">
              <a:buFont typeface="Arial" panose="020B0604020202020204" pitchFamily="34" charset="0"/>
              <a:buChar char="•"/>
            </a:pPr>
            <a:r>
              <a:rPr lang="en-US" sz="2400" dirty="0">
                <a:solidFill>
                  <a:schemeClr val="tx1"/>
                </a:solidFill>
              </a:rPr>
              <a:t>Hard Disk: 150 GB</a:t>
            </a:r>
          </a:p>
          <a:p>
            <a:pPr marL="285750" indent="-285750" algn="just">
              <a:buFont typeface="Arial" panose="020B0604020202020204" pitchFamily="34" charset="0"/>
              <a:buChar char="•"/>
            </a:pPr>
            <a:r>
              <a:rPr lang="en-US" sz="2400" dirty="0">
                <a:solidFill>
                  <a:schemeClr val="tx1"/>
                </a:solidFill>
              </a:rPr>
              <a:t>RAM: 2GB</a:t>
            </a:r>
          </a:p>
          <a:p>
            <a:pPr marL="285750" indent="-285750" algn="just">
              <a:buFont typeface="Arial" panose="020B0604020202020204" pitchFamily="34" charset="0"/>
              <a:buChar char="•"/>
            </a:pPr>
            <a:r>
              <a:rPr lang="en-US" sz="2400" dirty="0">
                <a:solidFill>
                  <a:schemeClr val="tx1"/>
                </a:solidFill>
              </a:rPr>
              <a:t>Resolution: 1280 X 700 </a:t>
            </a:r>
          </a:p>
        </p:txBody>
      </p:sp>
    </p:spTree>
    <p:extLst>
      <p:ext uri="{BB962C8B-B14F-4D97-AF65-F5344CB8AC3E}">
        <p14:creationId xmlns:p14="http://schemas.microsoft.com/office/powerpoint/2010/main" val="296682852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2338</TotalTime>
  <Words>2694</Words>
  <Application>Microsoft Office PowerPoint</Application>
  <PresentationFormat>Widescreen</PresentationFormat>
  <Paragraphs>279</Paragraphs>
  <Slides>45</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45</vt:i4>
      </vt:variant>
    </vt:vector>
  </HeadingPairs>
  <TitlesOfParts>
    <vt:vector size="54" baseType="lpstr">
      <vt:lpstr>Algerian</vt:lpstr>
      <vt:lpstr>Arial</vt:lpstr>
      <vt:lpstr>Arial Rounded</vt:lpstr>
      <vt:lpstr>Calibri</vt:lpstr>
      <vt:lpstr>Times New Roman</vt:lpstr>
      <vt:lpstr>Trebuchet MS</vt:lpstr>
      <vt:lpstr>Wingdings</vt:lpstr>
      <vt:lpstr>Wingdings 3</vt:lpstr>
      <vt:lpstr>Facet</vt:lpstr>
      <vt:lpstr>          INDIAN INSTITUTE OF INFORMATION TECHNOLOGY,                                             BHAGALPUR          </vt:lpstr>
      <vt:lpstr>INTRODUCTION</vt:lpstr>
      <vt:lpstr>PowerPoint Presentation</vt:lpstr>
      <vt:lpstr>Objective:-</vt:lpstr>
      <vt:lpstr>Natural language Processing is used for data analytics purpose, to extract meaningful information from lots of data. Sentiment classification and analysis is performed in python using NLTK module. Python has special module NLTK to do tasks in natural language processing. It supports multiple languages like English, Hindi, Chinese etc. to do classification of text or data into something meaningful. Text Classification can be performed in following ways:  1. Sentiment-Classification 2. Features-based-Sentiment-classification 3. Summarization-of-sentiments </vt:lpstr>
      <vt:lpstr>Work Style – Agile Sprint Cycle</vt:lpstr>
      <vt:lpstr>TOOLS, LANGUAGES AND APPLICATIONS  USED :- Application - </vt:lpstr>
      <vt:lpstr>PowerPoint Presentation</vt:lpstr>
      <vt:lpstr>Tools:-</vt:lpstr>
      <vt:lpstr>Project Plan:-</vt:lpstr>
      <vt:lpstr>Code Structure  </vt:lpstr>
      <vt:lpstr>Basic Text Pre-processing of text data:-   </vt:lpstr>
      <vt:lpstr>Processing Data:-</vt:lpstr>
      <vt:lpstr>Train Test Split:-</vt:lpstr>
      <vt:lpstr>PowerPoint Presentation</vt:lpstr>
      <vt:lpstr>Normalizing the Dataset:- </vt:lpstr>
      <vt:lpstr>              Dataset Preparation </vt:lpstr>
      <vt:lpstr>Word Similarity Dataset:-</vt:lpstr>
      <vt:lpstr>PowerPoint Presentation</vt:lpstr>
      <vt:lpstr>PowerPoint Presentation</vt:lpstr>
      <vt:lpstr>Paraphrase Detection Dataset:-</vt:lpstr>
      <vt:lpstr>PowerPoint Presentation</vt:lpstr>
      <vt:lpstr>PowerPoint Presentation</vt:lpstr>
      <vt:lpstr>PowerPoint Presentation</vt:lpstr>
      <vt:lpstr>PowerPoint Presentation</vt:lpstr>
      <vt:lpstr>Language Identification Dataset:-</vt:lpstr>
      <vt:lpstr>PowerPoint Presentation</vt:lpstr>
      <vt:lpstr>Hate Speech and Offensive Content Identification:-</vt:lpstr>
      <vt:lpstr>PowerPoint Presentation</vt:lpstr>
      <vt:lpstr>PowerPoint Presentation</vt:lpstr>
      <vt:lpstr>PowerPoint Presentation</vt:lpstr>
      <vt:lpstr>Sentiment Analysis Dataset:-</vt:lpstr>
      <vt:lpstr>PowerPoint Presentation</vt:lpstr>
      <vt:lpstr>Parallel Translation Dataset:-</vt:lpstr>
      <vt:lpstr>PowerPoint Presentation</vt:lpstr>
      <vt:lpstr>HindEnCorp 0.5 Dataset:-</vt:lpstr>
      <vt:lpstr>PowerPoint Presentation</vt:lpstr>
      <vt:lpstr>Word Similarity Dataset:-</vt:lpstr>
      <vt:lpstr>PowerPoint Presentation</vt:lpstr>
      <vt:lpstr>NER Hindi Dataset:-</vt:lpstr>
      <vt:lpstr>PowerPoint Presentation</vt:lpstr>
      <vt:lpstr>Text Classification Dataset:-</vt:lpstr>
      <vt:lpstr>PowerPoint Presentation</vt:lpstr>
      <vt:lpstr>Conclusion </vt:lpstr>
      <vt:lpstr>References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kumarsurajpatnahause123@gmail.com</dc:creator>
  <cp:lastModifiedBy>ABHISHEK KUMAR</cp:lastModifiedBy>
  <cp:revision>57</cp:revision>
  <dcterms:created xsi:type="dcterms:W3CDTF">2021-06-12T14:36:35Z</dcterms:created>
  <dcterms:modified xsi:type="dcterms:W3CDTF">2021-06-27T18:15:22Z</dcterms:modified>
</cp:coreProperties>
</file>