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7"/>
  </p:notesMasterIdLst>
  <p:sldIdLst>
    <p:sldId id="257" r:id="rId5"/>
    <p:sldId id="286" r:id="rId6"/>
    <p:sldId id="285" r:id="rId7"/>
    <p:sldId id="258" r:id="rId8"/>
    <p:sldId id="260" r:id="rId9"/>
    <p:sldId id="261" r:id="rId10"/>
    <p:sldId id="262" r:id="rId11"/>
    <p:sldId id="263" r:id="rId12"/>
    <p:sldId id="266" r:id="rId13"/>
    <p:sldId id="283" r:id="rId14"/>
    <p:sldId id="284" r:id="rId15"/>
    <p:sldId id="269" r:id="rId16"/>
    <p:sldId id="288" r:id="rId17"/>
    <p:sldId id="289" r:id="rId18"/>
    <p:sldId id="290" r:id="rId19"/>
    <p:sldId id="270" r:id="rId20"/>
    <p:sldId id="264" r:id="rId21"/>
    <p:sldId id="268" r:id="rId22"/>
    <p:sldId id="267" r:id="rId23"/>
    <p:sldId id="271" r:id="rId24"/>
    <p:sldId id="277" r:id="rId25"/>
    <p:sldId id="279" r:id="rId26"/>
    <p:sldId id="276" r:id="rId27"/>
    <p:sldId id="278" r:id="rId28"/>
    <p:sldId id="272" r:id="rId29"/>
    <p:sldId id="274" r:id="rId30"/>
    <p:sldId id="273" r:id="rId31"/>
    <p:sldId id="275" r:id="rId32"/>
    <p:sldId id="280" r:id="rId33"/>
    <p:sldId id="281" r:id="rId34"/>
    <p:sldId id="291"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19" autoAdjust="0"/>
  </p:normalViewPr>
  <p:slideViewPr>
    <p:cSldViewPr snapToGrid="0">
      <p:cViewPr varScale="1">
        <p:scale>
          <a:sx n="88" d="100"/>
          <a:sy n="88" d="100"/>
        </p:scale>
        <p:origin x="49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solidFill>
                  <a:schemeClr val="tx1"/>
                </a:solidFill>
              </a:rPr>
              <a:t>Area (LUTs + FFs + DSPs)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Sheet1!$M$6</c:f>
              <c:strCache>
                <c:ptCount val="1"/>
                <c:pt idx="0">
                  <c:v>Area</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1DF0-46B7-9B03-7C3781EED437}"/>
              </c:ext>
            </c:extLst>
          </c:dPt>
          <c:cat>
            <c:strRef>
              <c:f>Sheet1!$L$7:$L$8</c:f>
              <c:strCache>
                <c:ptCount val="2"/>
                <c:pt idx="0">
                  <c:v>Fixed Point Implementation of BAS</c:v>
                </c:pt>
                <c:pt idx="1">
                  <c:v>BFloat16 implementation of BAS</c:v>
                </c:pt>
              </c:strCache>
            </c:strRef>
          </c:cat>
          <c:val>
            <c:numRef>
              <c:f>Sheet1!$M$7:$M$8</c:f>
              <c:numCache>
                <c:formatCode>General</c:formatCode>
                <c:ptCount val="2"/>
                <c:pt idx="0">
                  <c:v>607</c:v>
                </c:pt>
                <c:pt idx="1">
                  <c:v>7427</c:v>
                </c:pt>
              </c:numCache>
            </c:numRef>
          </c:val>
          <c:extLst>
            <c:ext xmlns:c16="http://schemas.microsoft.com/office/drawing/2014/chart" uri="{C3380CC4-5D6E-409C-BE32-E72D297353CC}">
              <c16:uniqueId val="{00000002-1DF0-46B7-9B03-7C3781EED437}"/>
            </c:ext>
          </c:extLst>
        </c:ser>
        <c:dLbls>
          <c:showLegendKey val="0"/>
          <c:showVal val="0"/>
          <c:showCatName val="0"/>
          <c:showSerName val="0"/>
          <c:showPercent val="0"/>
          <c:showBubbleSize val="0"/>
        </c:dLbls>
        <c:gapWidth val="219"/>
        <c:overlap val="-27"/>
        <c:axId val="2083411920"/>
        <c:axId val="2083407600"/>
      </c:barChart>
      <c:catAx>
        <c:axId val="2083411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2083407600"/>
        <c:crosses val="autoZero"/>
        <c:auto val="1"/>
        <c:lblAlgn val="ctr"/>
        <c:lblOffset val="100"/>
        <c:noMultiLvlLbl val="0"/>
      </c:catAx>
      <c:valAx>
        <c:axId val="208340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3411920"/>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dirty="0">
                <a:solidFill>
                  <a:schemeClr val="tx1"/>
                </a:solidFill>
              </a:rPr>
              <a:t>Frequency (MHz)</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Sheet1!$N$6</c:f>
              <c:strCache>
                <c:ptCount val="1"/>
                <c:pt idx="0">
                  <c:v>Frequency</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F75E-4904-85D8-A8FE299A0859}"/>
              </c:ext>
            </c:extLst>
          </c:dPt>
          <c:cat>
            <c:strRef>
              <c:f>Sheet1!$L$7:$L$8</c:f>
              <c:strCache>
                <c:ptCount val="2"/>
                <c:pt idx="0">
                  <c:v>Fixed Point Implementation of BAS</c:v>
                </c:pt>
                <c:pt idx="1">
                  <c:v>BFloat16 implementation of BAS</c:v>
                </c:pt>
              </c:strCache>
            </c:strRef>
          </c:cat>
          <c:val>
            <c:numRef>
              <c:f>Sheet1!$N$7:$N$8</c:f>
              <c:numCache>
                <c:formatCode>General</c:formatCode>
                <c:ptCount val="2"/>
                <c:pt idx="0">
                  <c:v>43.6</c:v>
                </c:pt>
                <c:pt idx="1">
                  <c:v>8.6</c:v>
                </c:pt>
              </c:numCache>
            </c:numRef>
          </c:val>
          <c:extLst>
            <c:ext xmlns:c16="http://schemas.microsoft.com/office/drawing/2014/chart" uri="{C3380CC4-5D6E-409C-BE32-E72D297353CC}">
              <c16:uniqueId val="{00000002-F75E-4904-85D8-A8FE299A0859}"/>
            </c:ext>
          </c:extLst>
        </c:ser>
        <c:dLbls>
          <c:showLegendKey val="0"/>
          <c:showVal val="0"/>
          <c:showCatName val="0"/>
          <c:showSerName val="0"/>
          <c:showPercent val="0"/>
          <c:showBubbleSize val="0"/>
        </c:dLbls>
        <c:gapWidth val="219"/>
        <c:overlap val="-27"/>
        <c:axId val="54388928"/>
        <c:axId val="54393248"/>
      </c:barChart>
      <c:catAx>
        <c:axId val="54388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4393248"/>
        <c:crosses val="autoZero"/>
        <c:auto val="1"/>
        <c:lblAlgn val="ctr"/>
        <c:lblOffset val="100"/>
        <c:noMultiLvlLbl val="0"/>
      </c:catAx>
      <c:valAx>
        <c:axId val="5439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8928"/>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chemeClr val="tx1"/>
                </a:solidFill>
              </a:rPr>
              <a:t>Power (dynamic + static) in 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Sheet1!$O$6</c:f>
              <c:strCache>
                <c:ptCount val="1"/>
                <c:pt idx="0">
                  <c:v>Power</c:v>
                </c:pt>
              </c:strCache>
            </c:strRef>
          </c:tx>
          <c:spPr>
            <a:solidFill>
              <a:schemeClr val="accent1"/>
            </a:solidFill>
            <a:ln>
              <a:noFill/>
            </a:ln>
            <a:effectLst/>
          </c:spPr>
          <c:invertIfNegative val="0"/>
          <c:dPt>
            <c:idx val="0"/>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F07F-4398-9FDA-CC0F0F62B7ED}"/>
              </c:ext>
            </c:extLst>
          </c:dPt>
          <c:cat>
            <c:strRef>
              <c:f>Sheet1!$L$7:$L$8</c:f>
              <c:strCache>
                <c:ptCount val="2"/>
                <c:pt idx="0">
                  <c:v>Fixed Point Implementation of BAS</c:v>
                </c:pt>
                <c:pt idx="1">
                  <c:v>BFloat16 implementation of BAS</c:v>
                </c:pt>
              </c:strCache>
            </c:strRef>
          </c:cat>
          <c:val>
            <c:numRef>
              <c:f>Sheet1!$O$7:$O$8</c:f>
              <c:numCache>
                <c:formatCode>General</c:formatCode>
                <c:ptCount val="2"/>
                <c:pt idx="0">
                  <c:v>0.14399999999999999</c:v>
                </c:pt>
                <c:pt idx="1">
                  <c:v>0.379</c:v>
                </c:pt>
              </c:numCache>
            </c:numRef>
          </c:val>
          <c:extLst>
            <c:ext xmlns:c16="http://schemas.microsoft.com/office/drawing/2014/chart" uri="{C3380CC4-5D6E-409C-BE32-E72D297353CC}">
              <c16:uniqueId val="{00000002-F07F-4398-9FDA-CC0F0F62B7ED}"/>
            </c:ext>
          </c:extLst>
        </c:ser>
        <c:dLbls>
          <c:showLegendKey val="0"/>
          <c:showVal val="0"/>
          <c:showCatName val="0"/>
          <c:showSerName val="0"/>
          <c:showPercent val="0"/>
          <c:showBubbleSize val="0"/>
        </c:dLbls>
        <c:gapWidth val="219"/>
        <c:overlap val="-27"/>
        <c:axId val="54387488"/>
        <c:axId val="54389888"/>
      </c:barChart>
      <c:catAx>
        <c:axId val="5438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crossAx val="54389888"/>
        <c:crosses val="autoZero"/>
        <c:auto val="1"/>
        <c:lblAlgn val="ctr"/>
        <c:lblOffset val="100"/>
        <c:noMultiLvlLbl val="0"/>
      </c:catAx>
      <c:valAx>
        <c:axId val="5438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7488"/>
        <c:crosses val="autoZero"/>
        <c:crossBetween val="between"/>
      </c:valAx>
      <c:spPr>
        <a:noFill/>
        <a:ln>
          <a:solidFill>
            <a:sysClr val="windowText" lastClr="000000"/>
          </a:solidFill>
        </a:ln>
        <a:effectLst/>
      </c:spPr>
    </c:plotArea>
    <c:plotVisOnly val="1"/>
    <c:dispBlanksAs val="gap"/>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2000" b="1" dirty="0">
                <a:solidFill>
                  <a:schemeClr val="tx1"/>
                </a:solidFill>
              </a:rPr>
              <a:t>Latency (in </a:t>
            </a:r>
            <a:r>
              <a:rPr lang="en-IN" sz="2000" b="1" dirty="0">
                <a:solidFill>
                  <a:schemeClr val="tx1"/>
                </a:solidFill>
                <a:effectLst/>
              </a:rPr>
              <a:t>µ</a:t>
            </a:r>
            <a:r>
              <a:rPr lang="en-US" sz="2000" b="1" dirty="0">
                <a:solidFill>
                  <a:schemeClr val="tx1"/>
                </a:solidFill>
              </a:rPr>
              <a:t>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Sheet1!$L$14</c:f>
              <c:strCache>
                <c:ptCount val="1"/>
                <c:pt idx="0">
                  <c:v>Latency (in us)</c:v>
                </c:pt>
              </c:strCache>
            </c:strRef>
          </c:tx>
          <c:spPr>
            <a:solidFill>
              <a:schemeClr val="accent1"/>
            </a:solidFill>
            <a:ln>
              <a:noFill/>
            </a:ln>
            <a:effectLst/>
          </c:spPr>
          <c:invertIfNegative val="0"/>
          <c:cat>
            <c:strRef>
              <c:f>Sheet1!$K$15:$K$17</c:f>
              <c:strCache>
                <c:ptCount val="3"/>
                <c:pt idx="0">
                  <c:v>Fixed point implementation of BAS</c:v>
                </c:pt>
                <c:pt idx="1">
                  <c:v>BFloat16 implementation of BAS</c:v>
                </c:pt>
                <c:pt idx="2">
                  <c:v>BAS run on ARM Cortex</c:v>
                </c:pt>
              </c:strCache>
            </c:strRef>
          </c:cat>
          <c:val>
            <c:numRef>
              <c:f>Sheet1!$L$15:$L$17</c:f>
              <c:numCache>
                <c:formatCode>General</c:formatCode>
                <c:ptCount val="3"/>
                <c:pt idx="0">
                  <c:v>6.375</c:v>
                </c:pt>
                <c:pt idx="1">
                  <c:v>30</c:v>
                </c:pt>
                <c:pt idx="2">
                  <c:v>512</c:v>
                </c:pt>
              </c:numCache>
            </c:numRef>
          </c:val>
          <c:extLst>
            <c:ext xmlns:c16="http://schemas.microsoft.com/office/drawing/2014/chart" uri="{C3380CC4-5D6E-409C-BE32-E72D297353CC}">
              <c16:uniqueId val="{00000000-95F5-4F50-90AC-B93EADEF095B}"/>
            </c:ext>
          </c:extLst>
        </c:ser>
        <c:dLbls>
          <c:showLegendKey val="0"/>
          <c:showVal val="0"/>
          <c:showCatName val="0"/>
          <c:showSerName val="0"/>
          <c:showPercent val="0"/>
          <c:showBubbleSize val="0"/>
        </c:dLbls>
        <c:gapWidth val="182"/>
        <c:axId val="906429231"/>
        <c:axId val="906429711"/>
      </c:barChart>
      <c:catAx>
        <c:axId val="9064292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906429711"/>
        <c:crosses val="autoZero"/>
        <c:auto val="1"/>
        <c:lblAlgn val="ctr"/>
        <c:lblOffset val="100"/>
        <c:noMultiLvlLbl val="0"/>
      </c:catAx>
      <c:valAx>
        <c:axId val="9064297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64292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43F9B-8125-447A-963B-576C8895B09E}" type="datetimeFigureOut">
              <a:rPr lang="en-IN" smtClean="0"/>
              <a:t>20-04-2023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14665-1C46-4939-801F-8C5047E017BD}" type="slidenum">
              <a:rPr lang="en-IN" smtClean="0"/>
              <a:t>‹#›</a:t>
            </a:fld>
            <a:endParaRPr lang="en-IN" dirty="0"/>
          </a:p>
        </p:txBody>
      </p:sp>
    </p:spTree>
    <p:extLst>
      <p:ext uri="{BB962C8B-B14F-4D97-AF65-F5344CB8AC3E}">
        <p14:creationId xmlns:p14="http://schemas.microsoft.com/office/powerpoint/2010/main" val="3648269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672749"/>
            <a:ext cx="10993549" cy="1215130"/>
          </a:xfrm>
        </p:spPr>
        <p:txBody>
          <a:bodyPr>
            <a:normAutofit/>
          </a:bodyPr>
          <a:lstStyle/>
          <a:p>
            <a:pPr algn="ctr"/>
            <a:r>
              <a:rPr lang="en-US" dirty="0"/>
              <a:t>A Hardware Descriptive Approach </a:t>
            </a:r>
            <a:br>
              <a:rPr lang="en-US" dirty="0"/>
            </a:br>
            <a:r>
              <a:rPr lang="en-US" dirty="0"/>
              <a:t>to Beetle Antennae Search</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008431"/>
            <a:ext cx="10993546" cy="2069793"/>
          </a:xfrm>
        </p:spPr>
        <p:txBody>
          <a:bodyPr>
            <a:normAutofit/>
          </a:bodyPr>
          <a:lstStyle/>
          <a:p>
            <a:r>
              <a:rPr lang="en-US" sz="2000" dirty="0"/>
              <a:t>Tejas B N (MT2022521)</a:t>
            </a:r>
          </a:p>
          <a:p>
            <a:r>
              <a:rPr lang="en-US" sz="2000" dirty="0"/>
              <a:t>Rakshit Bhatia (MT2022514)</a:t>
            </a:r>
          </a:p>
          <a:p>
            <a:r>
              <a:rPr lang="en-US" sz="2000" dirty="0"/>
              <a:t>Aman Prajapati (mt2022501)</a:t>
            </a:r>
          </a:p>
          <a:p>
            <a:r>
              <a:rPr lang="en-US" sz="2000" dirty="0"/>
              <a:t>Himanshu kumar rai (ms2022012)</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The Future of Very Large-Scale Integration (VLSI) Technology - Circuit  Cellar">
            <a:extLst>
              <a:ext uri="{FF2B5EF4-FFF2-40B4-BE49-F238E27FC236}">
                <a16:creationId xmlns:a16="http://schemas.microsoft.com/office/drawing/2014/main" id="{EBFE96DC-EF12-EB0D-9624-A24FDFA97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50" b="16512"/>
          <a:stretch/>
        </p:blipFill>
        <p:spPr bwMode="auto">
          <a:xfrm>
            <a:off x="0" y="4178809"/>
            <a:ext cx="12192000" cy="267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76C5FA-8B6C-AB2E-7593-9E44845A937C}"/>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5" name="Content Placeholder 4">
            <a:extLst>
              <a:ext uri="{FF2B5EF4-FFF2-40B4-BE49-F238E27FC236}">
                <a16:creationId xmlns:a16="http://schemas.microsoft.com/office/drawing/2014/main" id="{4732219D-69D5-E697-29C4-52760280A617}"/>
              </a:ext>
            </a:extLst>
          </p:cNvPr>
          <p:cNvSpPr>
            <a:spLocks noGrp="1"/>
          </p:cNvSpPr>
          <p:nvPr>
            <p:ph idx="1"/>
          </p:nvPr>
        </p:nvSpPr>
        <p:spPr>
          <a:xfrm>
            <a:off x="163316" y="3966882"/>
            <a:ext cx="11609335" cy="4974336"/>
          </a:xfrm>
        </p:spPr>
        <p:txBody>
          <a:bodyPr>
            <a:normAutofit lnSpcReduction="10000"/>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400" b="1"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Fixed Point BAS Input and Output signals:</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Initial Position inputs x and y are represented as 16 bit signed wires. </a:t>
            </a:r>
            <a:r>
              <a:rPr lang="en-IN" sz="1800" dirty="0">
                <a:solidFill>
                  <a:prstClr val="black">
                    <a:lumMod val="75000"/>
                    <a:lumOff val="25000"/>
                  </a:prstClr>
                </a:solidFill>
                <a:latin typeface="TimesLTStd-Roman"/>
              </a:rPr>
              <a:t>8 bits are reserved for integer and 8 bits are reserved for fractional part.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Range from -128 to 127. 99609375</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Number of iterations input is represented as 9 bit unsigned wire. Range from 0 to 511.</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Inputs clock, reset and load signals are 1 bit wires.</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Two 9 bit signed input seeds for twin LFSR to generate random numbers from 0.00390625 to 0.99609375 and                 -2 to -0.00390625. </a:t>
            </a:r>
            <a:r>
              <a:rPr lang="en-IN" sz="1800" dirty="0">
                <a:solidFill>
                  <a:prstClr val="black">
                    <a:lumMod val="75000"/>
                    <a:lumOff val="25000"/>
                  </a:prstClr>
                </a:solidFill>
                <a:latin typeface="TimesLTStd-Roman"/>
              </a:rPr>
              <a:t>8 bits are reserved for fractional part and 1 bit is used as sign bit.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Input sensing distance and flight distance are represented as 14 bit signed wires. 6 bits are </a:t>
            </a:r>
            <a:r>
              <a:rPr lang="en-GB" sz="1800" dirty="0">
                <a:solidFill>
                  <a:prstClr val="black">
                    <a:lumMod val="75000"/>
                    <a:lumOff val="25000"/>
                  </a:prstClr>
                </a:solidFill>
                <a:latin typeface="TimesLTStd-Roman"/>
              </a:rPr>
              <a:t>reserved for integer and 8 bits are reserved for fractional part. Range from -32 to 31. 99609375</a:t>
            </a:r>
            <a:endPar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buClr>
                <a:srgbClr val="1CADE4"/>
              </a:buClr>
              <a:defRPr/>
            </a:pPr>
            <a:r>
              <a:rPr lang="en-IN" sz="1800" dirty="0">
                <a:solidFill>
                  <a:prstClr val="black">
                    <a:lumMod val="75000"/>
                    <a:lumOff val="25000"/>
                  </a:prstClr>
                </a:solidFill>
                <a:latin typeface="TimesLTStd-Roman"/>
              </a:rPr>
              <a:t>Best Output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Positions inputs </a:t>
            </a:r>
            <a:r>
              <a:rPr kumimoji="0" lang="en-IN" sz="1800" i="0" u="none" strike="noStrike" kern="1200" cap="none" spc="0" normalizeH="0" baseline="0" noProof="0" dirty="0" err="1">
                <a:ln>
                  <a:noFill/>
                </a:ln>
                <a:solidFill>
                  <a:prstClr val="black">
                    <a:lumMod val="75000"/>
                    <a:lumOff val="25000"/>
                  </a:prstClr>
                </a:solidFill>
                <a:effectLst/>
                <a:uLnTx/>
                <a:uFillTx/>
                <a:latin typeface="TimesLTStd-Roman"/>
                <a:ea typeface="+mn-ea"/>
                <a:cs typeface="+mn-cs"/>
              </a:rPr>
              <a:t>x_best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and </a:t>
            </a:r>
            <a:r>
              <a:rPr kumimoji="0" lang="en-IN" sz="1800" i="0" u="none" strike="noStrike" kern="1200" cap="none" spc="0" normalizeH="0" baseline="0" noProof="0" dirty="0" err="1">
                <a:ln>
                  <a:noFill/>
                </a:ln>
                <a:solidFill>
                  <a:prstClr val="black">
                    <a:lumMod val="75000"/>
                    <a:lumOff val="25000"/>
                  </a:prstClr>
                </a:solidFill>
                <a:effectLst/>
                <a:uLnTx/>
                <a:uFillTx/>
                <a:latin typeface="TimesLTStd-Roman"/>
                <a:ea typeface="+mn-ea"/>
                <a:cs typeface="+mn-cs"/>
              </a:rPr>
              <a:t>y_best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are represented as 16 bit signed registers. </a:t>
            </a:r>
            <a:r>
              <a:rPr lang="en-IN" sz="1800" dirty="0">
                <a:solidFill>
                  <a:prstClr val="black">
                    <a:lumMod val="75000"/>
                    <a:lumOff val="25000"/>
                  </a:prstClr>
                </a:solidFill>
                <a:latin typeface="TimesLTStd-Roman"/>
              </a:rPr>
              <a:t>8 bits are reserved for integer and 8 bits are reserved for fractional part. </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Range from -128 to 127. 99609375.</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IN" sz="1800" dirty="0">
                <a:solidFill>
                  <a:prstClr val="black">
                    <a:lumMod val="75000"/>
                    <a:lumOff val="25000"/>
                  </a:prstClr>
                </a:solidFill>
                <a:latin typeface="TimesLTStd-Roman"/>
              </a:rPr>
              <a:t>Minimum function value achieved is represented as 40 bit signed registers. 32 bits are reserved for integer and 8 bits are reserved for fractional part.</a:t>
            </a:r>
            <a:r>
              <a:rPr kumimoji="0" lang="en-IN" sz="1800"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 </a:t>
            </a:r>
            <a:endParaRPr kumimoji="0" lang="en-IN" sz="14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lgn="just"/>
            <a:endParaRPr lang="en-GB" sz="1800" dirty="0">
              <a:latin typeface="TimesLTStd-Roman"/>
            </a:endParaRPr>
          </a:p>
          <a:p>
            <a:pPr algn="just"/>
            <a:endParaRPr lang="en-GB"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90246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6CC9DF-EC11-D555-F8F7-56E8A13D8BDF}"/>
              </a:ext>
            </a:extLst>
          </p:cNvPr>
          <p:cNvPicPr>
            <a:picLocks noChangeAspect="1"/>
          </p:cNvPicPr>
          <p:nvPr/>
        </p:nvPicPr>
        <p:blipFill>
          <a:blip r:embed="rId2"/>
          <a:stretch>
            <a:fillRect/>
          </a:stretch>
        </p:blipFill>
        <p:spPr>
          <a:xfrm>
            <a:off x="2563824" y="2419943"/>
            <a:ext cx="7064352" cy="39017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FAE541E5-D894-90EB-7403-D72D56A456F6}"/>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7" name="Content Placeholder 4">
            <a:extLst>
              <a:ext uri="{FF2B5EF4-FFF2-40B4-BE49-F238E27FC236}">
                <a16:creationId xmlns:a16="http://schemas.microsoft.com/office/drawing/2014/main" id="{66FD0E28-CB45-E4EA-1356-056CDDF27DAD}"/>
              </a:ext>
            </a:extLst>
          </p:cNvPr>
          <p:cNvSpPr>
            <a:spLocks noGrp="1"/>
          </p:cNvSpPr>
          <p:nvPr>
            <p:ph idx="1"/>
          </p:nvPr>
        </p:nvSpPr>
        <p:spPr>
          <a:xfrm>
            <a:off x="453176" y="2000205"/>
            <a:ext cx="11609335" cy="4974336"/>
          </a:xfrm>
        </p:spPr>
        <p:txBody>
          <a:bodyPr>
            <a:norm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IN" sz="2400" b="1" i="0" u="none" strike="noStrike" kern="1200" cap="none" spc="0" normalizeH="0" baseline="0" noProof="0" dirty="0">
                <a:ln>
                  <a:noFill/>
                </a:ln>
                <a:solidFill>
                  <a:prstClr val="black">
                    <a:lumMod val="75000"/>
                    <a:lumOff val="25000"/>
                  </a:prstClr>
                </a:solidFill>
                <a:effectLst/>
                <a:uLnTx/>
                <a:uFillTx/>
                <a:latin typeface="TimesLTStd-Roman"/>
                <a:ea typeface="+mn-ea"/>
                <a:cs typeface="+mn-cs"/>
              </a:rPr>
              <a:t>Block Diagram of BAS implemented in ZedBoard:</a:t>
            </a:r>
          </a:p>
          <a:p>
            <a:pPr marL="0" marR="0" lvl="0" indent="0" algn="l" defTabSz="457200" rtl="0" eaLnBrk="1" fontAlgn="auto" latinLnBrk="0" hangingPunct="1">
              <a:lnSpc>
                <a:spcPct val="110000"/>
              </a:lnSpc>
              <a:spcBef>
                <a:spcPct val="20000"/>
              </a:spcBef>
              <a:spcAft>
                <a:spcPts val="600"/>
              </a:spcAft>
              <a:buClr>
                <a:srgbClr val="1CADE4"/>
              </a:buClr>
              <a:buSzPct val="92000"/>
              <a:buNone/>
              <a:tabLst/>
              <a:defRPr/>
            </a:pPr>
            <a:endParaRPr kumimoji="0" lang="en-IN" sz="1400" i="0" u="none" strike="noStrike" kern="1200" cap="none" spc="0" normalizeH="0" baseline="0" noProof="0" dirty="0">
              <a:ln>
                <a:noFill/>
              </a:ln>
              <a:solidFill>
                <a:prstClr val="black">
                  <a:lumMod val="75000"/>
                  <a:lumOff val="25000"/>
                </a:prstClr>
              </a:solidFill>
              <a:effectLst/>
              <a:uLnTx/>
              <a:uFillTx/>
              <a:latin typeface="TimesLTStd-Roman"/>
              <a:ea typeface="+mn-ea"/>
              <a:cs typeface="+mn-cs"/>
            </a:endParaRPr>
          </a:p>
          <a:p>
            <a:pPr algn="just"/>
            <a:endParaRPr lang="en-GB" sz="1800" dirty="0">
              <a:latin typeface="TimesLTStd-Roman"/>
            </a:endParaRPr>
          </a:p>
          <a:p>
            <a:pPr algn="just"/>
            <a:endParaRPr lang="en-GB" sz="1800" i="1" dirty="0">
              <a:latin typeface="TimesLTStd-Roman"/>
            </a:endParaRPr>
          </a:p>
          <a:p>
            <a:pPr algn="just"/>
            <a:endParaRPr lang="en-IN" sz="1800" i="1"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1489486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Bfloat-16 Representation:</a:t>
            </a:r>
          </a:p>
          <a:p>
            <a:pPr marL="0" indent="0">
              <a:lnSpc>
                <a:spcPct val="150000"/>
              </a:lnSpc>
              <a:spcBef>
                <a:spcPts val="0"/>
              </a:spcBef>
              <a:spcAft>
                <a:spcPts val="0"/>
              </a:spcAft>
              <a:buNone/>
            </a:pPr>
            <a:r>
              <a:rPr lang="en-IN" sz="1800" dirty="0">
                <a:solidFill>
                  <a:srgbClr val="000000"/>
                </a:solidFill>
                <a:effectLst/>
                <a:latin typeface="Times New Roman" panose="02020603050405020304" pitchFamily="18" charset="0"/>
                <a:ea typeface="Times New Roman" panose="02020603050405020304" pitchFamily="18" charset="0"/>
              </a:rPr>
              <a:t>Bfloat16 has </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Sign bit:</a:t>
            </a:r>
            <a:r>
              <a:rPr lang="en-IN" sz="1800" dirty="0">
                <a:solidFill>
                  <a:srgbClr val="000000"/>
                </a:solidFill>
                <a:effectLst/>
                <a:latin typeface="Times New Roman" panose="02020603050405020304" pitchFamily="18" charset="0"/>
                <a:ea typeface="Times New Roman" panose="02020603050405020304" pitchFamily="18" charset="0"/>
              </a:rPr>
              <a:t> 1bit</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Exponent width:</a:t>
            </a:r>
            <a:r>
              <a:rPr lang="en-IN" sz="1800" dirty="0">
                <a:solidFill>
                  <a:srgbClr val="000000"/>
                </a:solidFill>
                <a:effectLst/>
                <a:latin typeface="Times New Roman" panose="02020603050405020304" pitchFamily="18" charset="0"/>
                <a:ea typeface="Times New Roman" panose="02020603050405020304" pitchFamily="18" charset="0"/>
              </a:rPr>
              <a:t> 8-bit</a:t>
            </a:r>
            <a:endParaRPr lang="en-IN" sz="1800" dirty="0">
              <a:effectLst/>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r>
              <a:rPr lang="en-IN" sz="1800" b="1" i="1" dirty="0">
                <a:solidFill>
                  <a:srgbClr val="000000"/>
                </a:solidFill>
                <a:effectLst/>
                <a:latin typeface="Times New Roman" panose="02020603050405020304" pitchFamily="18" charset="0"/>
                <a:ea typeface="Times New Roman" panose="02020603050405020304" pitchFamily="18" charset="0"/>
              </a:rPr>
              <a:t>Significand precision:</a:t>
            </a:r>
            <a:r>
              <a:rPr lang="en-IN" sz="1800" dirty="0">
                <a:solidFill>
                  <a:srgbClr val="000000"/>
                </a:solidFill>
                <a:effectLst/>
                <a:latin typeface="Times New Roman" panose="02020603050405020304" pitchFamily="18" charset="0"/>
                <a:ea typeface="Times New Roman" panose="02020603050405020304" pitchFamily="18" charset="0"/>
              </a:rPr>
              <a:t> 8-bit of which 7 bits are stored and the MSB 1 is implied.</a:t>
            </a:r>
          </a:p>
          <a:p>
            <a:pPr marL="895350" lvl="0" indent="-342900">
              <a:lnSpc>
                <a:spcPct val="150000"/>
              </a:lnSpc>
              <a:spcBef>
                <a:spcPts val="0"/>
              </a:spcBef>
              <a:spcAft>
                <a:spcPts val="0"/>
              </a:spcAft>
              <a:buFont typeface="+mj-lt"/>
              <a:buAutoNum type="romanLcParenR"/>
            </a:pPr>
            <a:endParaRPr lang="en-IN" sz="1800" dirty="0">
              <a:solidFill>
                <a:srgbClr val="000000"/>
              </a:solidFill>
              <a:latin typeface="Times New Roman" panose="02020603050405020304" pitchFamily="18" charset="0"/>
              <a:ea typeface="Times New Roman" panose="02020603050405020304" pitchFamily="18" charset="0"/>
            </a:endParaRPr>
          </a:p>
          <a:p>
            <a:pPr marL="895350" lvl="0" indent="-342900">
              <a:lnSpc>
                <a:spcPct val="150000"/>
              </a:lnSpc>
              <a:spcBef>
                <a:spcPts val="0"/>
              </a:spcBef>
              <a:spcAft>
                <a:spcPts val="0"/>
              </a:spcAft>
              <a:buFont typeface="+mj-lt"/>
              <a:buAutoNum type="romanLcParenR"/>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lgn="l">
              <a:buNone/>
            </a:pPr>
            <a:endParaRPr lang="en-IN" sz="2400" b="1" dirty="0">
              <a:latin typeface="TimesLTStd-Roman"/>
            </a:endParaRP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The above image shows the structure of BFloat16 representation. It is basically a truncated IEEE 743 single point precision format.</a:t>
            </a:r>
            <a:endParaRPr lang="en-IN" sz="1800" dirty="0">
              <a:effectLst/>
              <a:latin typeface="Times New Roman" panose="02020603050405020304" pitchFamily="18" charset="0"/>
              <a:ea typeface="Times New Roman" panose="02020603050405020304" pitchFamily="18" charset="0"/>
            </a:endParaRPr>
          </a:p>
          <a:p>
            <a:pPr marL="0" indent="0" algn="l">
              <a:buNone/>
            </a:pPr>
            <a:endParaRPr lang="en-IN" sz="1800" dirty="0">
              <a:latin typeface="TimesLTStd-Roman"/>
            </a:endParaRPr>
          </a:p>
        </p:txBody>
      </p:sp>
      <p:pic>
        <p:nvPicPr>
          <p:cNvPr id="3" name="Picture 2">
            <a:extLst>
              <a:ext uri="{FF2B5EF4-FFF2-40B4-BE49-F238E27FC236}">
                <a16:creationId xmlns:a16="http://schemas.microsoft.com/office/drawing/2014/main" id="{14961F81-9A64-A56D-2301-2B2B32D73CE0}"/>
              </a:ext>
            </a:extLst>
          </p:cNvPr>
          <p:cNvPicPr>
            <a:picLocks noChangeAspect="1"/>
          </p:cNvPicPr>
          <p:nvPr/>
        </p:nvPicPr>
        <p:blipFill>
          <a:blip r:embed="rId2"/>
          <a:stretch>
            <a:fillRect/>
          </a:stretch>
        </p:blipFill>
        <p:spPr>
          <a:xfrm>
            <a:off x="3675782" y="4000500"/>
            <a:ext cx="4381500" cy="1200150"/>
          </a:xfrm>
          <a:prstGeom prst="rect">
            <a:avLst/>
          </a:prstGeom>
        </p:spPr>
      </p:pic>
    </p:spTree>
    <p:extLst>
      <p:ext uri="{BB962C8B-B14F-4D97-AF65-F5344CB8AC3E}">
        <p14:creationId xmlns:p14="http://schemas.microsoft.com/office/powerpoint/2010/main" val="187317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F09CE-F3EA-9AA3-0CDB-4A693D81865F}"/>
              </a:ext>
            </a:extLst>
          </p:cNvPr>
          <p:cNvPicPr>
            <a:picLocks noChangeAspect="1"/>
          </p:cNvPicPr>
          <p:nvPr/>
        </p:nvPicPr>
        <p:blipFill>
          <a:blip r:embed="rId2"/>
          <a:stretch>
            <a:fillRect/>
          </a:stretch>
        </p:blipFill>
        <p:spPr>
          <a:xfrm>
            <a:off x="3511550" y="1191424"/>
            <a:ext cx="5111750" cy="5475579"/>
          </a:xfrm>
          <a:prstGeom prst="rect">
            <a:avLst/>
          </a:prstGeom>
        </p:spPr>
      </p:pic>
      <p:sp>
        <p:nvSpPr>
          <p:cNvPr id="4" name="Title 1">
            <a:extLst>
              <a:ext uri="{FF2B5EF4-FFF2-40B4-BE49-F238E27FC236}">
                <a16:creationId xmlns:a16="http://schemas.microsoft.com/office/drawing/2014/main" id="{6D042437-ADDF-80A7-7645-A8477DB37132}"/>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Bfloat16 addition algorithm </a:t>
            </a:r>
          </a:p>
        </p:txBody>
      </p:sp>
    </p:spTree>
    <p:extLst>
      <p:ext uri="{BB962C8B-B14F-4D97-AF65-F5344CB8AC3E}">
        <p14:creationId xmlns:p14="http://schemas.microsoft.com/office/powerpoint/2010/main" val="255807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CF805-2BCD-D3EF-0E38-3103374ADA82}"/>
              </a:ext>
            </a:extLst>
          </p:cNvPr>
          <p:cNvPicPr>
            <a:picLocks noChangeAspect="1"/>
          </p:cNvPicPr>
          <p:nvPr/>
        </p:nvPicPr>
        <p:blipFill>
          <a:blip r:embed="rId2"/>
          <a:stretch>
            <a:fillRect/>
          </a:stretch>
        </p:blipFill>
        <p:spPr>
          <a:xfrm>
            <a:off x="3361111" y="1233446"/>
            <a:ext cx="5065339" cy="5516604"/>
          </a:xfrm>
          <a:prstGeom prst="rect">
            <a:avLst/>
          </a:prstGeom>
        </p:spPr>
      </p:pic>
      <p:sp>
        <p:nvSpPr>
          <p:cNvPr id="4" name="Title 1">
            <a:extLst>
              <a:ext uri="{FF2B5EF4-FFF2-40B4-BE49-F238E27FC236}">
                <a16:creationId xmlns:a16="http://schemas.microsoft.com/office/drawing/2014/main" id="{A00FBC2B-3888-FBB3-8050-54B26B43A818}"/>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BFloat16 Multiplication Algorithm</a:t>
            </a:r>
          </a:p>
        </p:txBody>
      </p:sp>
    </p:spTree>
    <p:extLst>
      <p:ext uri="{BB962C8B-B14F-4D97-AF65-F5344CB8AC3E}">
        <p14:creationId xmlns:p14="http://schemas.microsoft.com/office/powerpoint/2010/main" val="3493486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47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Bfloat-16 adder and Multiplier Block diagrams:</a:t>
            </a: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a:p>
            <a:pPr algn="l"/>
            <a:endParaRPr lang="en-IN" sz="2400" b="1" dirty="0">
              <a:latin typeface="TimesLTStd-Roman"/>
            </a:endParaRPr>
          </a:p>
        </p:txBody>
      </p:sp>
      <p:pic>
        <p:nvPicPr>
          <p:cNvPr id="3" name="Picture 2">
            <a:extLst>
              <a:ext uri="{FF2B5EF4-FFF2-40B4-BE49-F238E27FC236}">
                <a16:creationId xmlns:a16="http://schemas.microsoft.com/office/drawing/2014/main" id="{6D45EF6E-0B38-E2B8-694C-A3391A28A353}"/>
              </a:ext>
            </a:extLst>
          </p:cNvPr>
          <p:cNvPicPr>
            <a:picLocks noChangeAspect="1"/>
          </p:cNvPicPr>
          <p:nvPr/>
        </p:nvPicPr>
        <p:blipFill>
          <a:blip r:embed="rId2"/>
          <a:stretch>
            <a:fillRect/>
          </a:stretch>
        </p:blipFill>
        <p:spPr>
          <a:xfrm>
            <a:off x="2622842" y="2143760"/>
            <a:ext cx="2761375" cy="4100372"/>
          </a:xfrm>
          <a:prstGeom prst="rect">
            <a:avLst/>
          </a:prstGeom>
        </p:spPr>
      </p:pic>
      <p:pic>
        <p:nvPicPr>
          <p:cNvPr id="6" name="Picture 5">
            <a:extLst>
              <a:ext uri="{FF2B5EF4-FFF2-40B4-BE49-F238E27FC236}">
                <a16:creationId xmlns:a16="http://schemas.microsoft.com/office/drawing/2014/main" id="{EBAAB5F3-8C51-565D-F146-51F3E9A1C616}"/>
              </a:ext>
            </a:extLst>
          </p:cNvPr>
          <p:cNvPicPr>
            <a:picLocks noChangeAspect="1"/>
          </p:cNvPicPr>
          <p:nvPr/>
        </p:nvPicPr>
        <p:blipFill>
          <a:blip r:embed="rId3"/>
          <a:stretch>
            <a:fillRect/>
          </a:stretch>
        </p:blipFill>
        <p:spPr>
          <a:xfrm>
            <a:off x="7013194" y="2390140"/>
            <a:ext cx="3670046" cy="3660140"/>
          </a:xfrm>
          <a:prstGeom prst="rect">
            <a:avLst/>
          </a:prstGeom>
        </p:spPr>
      </p:pic>
      <p:sp>
        <p:nvSpPr>
          <p:cNvPr id="9" name="TextBox 8">
            <a:extLst>
              <a:ext uri="{FF2B5EF4-FFF2-40B4-BE49-F238E27FC236}">
                <a16:creationId xmlns:a16="http://schemas.microsoft.com/office/drawing/2014/main" id="{48A59024-91DB-1CE8-0C2D-F1E3A4FF8EEB}"/>
              </a:ext>
            </a:extLst>
          </p:cNvPr>
          <p:cNvSpPr txBox="1"/>
          <p:nvPr/>
        </p:nvSpPr>
        <p:spPr>
          <a:xfrm>
            <a:off x="3276600" y="6072006"/>
            <a:ext cx="1327095" cy="369332"/>
          </a:xfrm>
          <a:prstGeom prst="rect">
            <a:avLst/>
          </a:prstGeom>
          <a:noFill/>
        </p:spPr>
        <p:txBody>
          <a:bodyPr wrap="none" rtlCol="0">
            <a:spAutoFit/>
          </a:bodyPr>
          <a:lstStyle/>
          <a:p>
            <a:r>
              <a:rPr lang="en-IN" dirty="0"/>
              <a:t>BF16 Adder</a:t>
            </a:r>
          </a:p>
        </p:txBody>
      </p:sp>
      <p:sp>
        <p:nvSpPr>
          <p:cNvPr id="10" name="TextBox 9">
            <a:extLst>
              <a:ext uri="{FF2B5EF4-FFF2-40B4-BE49-F238E27FC236}">
                <a16:creationId xmlns:a16="http://schemas.microsoft.com/office/drawing/2014/main" id="{DCFEDE89-188D-F055-CEFC-2C0FA0114514}"/>
              </a:ext>
            </a:extLst>
          </p:cNvPr>
          <p:cNvSpPr txBox="1"/>
          <p:nvPr/>
        </p:nvSpPr>
        <p:spPr>
          <a:xfrm>
            <a:off x="8011225" y="5975080"/>
            <a:ext cx="1673984" cy="369332"/>
          </a:xfrm>
          <a:prstGeom prst="rect">
            <a:avLst/>
          </a:prstGeom>
          <a:noFill/>
        </p:spPr>
        <p:txBody>
          <a:bodyPr wrap="none" rtlCol="0">
            <a:spAutoFit/>
          </a:bodyPr>
          <a:lstStyle/>
          <a:p>
            <a:r>
              <a:rPr lang="en-IN" dirty="0"/>
              <a:t>BF16 Multiplier</a:t>
            </a:r>
          </a:p>
        </p:txBody>
      </p:sp>
    </p:spTree>
    <p:extLst>
      <p:ext uri="{BB962C8B-B14F-4D97-AF65-F5344CB8AC3E}">
        <p14:creationId xmlns:p14="http://schemas.microsoft.com/office/powerpoint/2010/main" val="2335126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1800" dirty="0">
                <a:latin typeface="TimesLTStd-Roman"/>
              </a:rPr>
              <a:t>Below figure shows the block diagram of BAS in BF16 format. Here, all computations are performed in Bfloat-16 format. </a:t>
            </a:r>
          </a:p>
          <a:p>
            <a:pPr algn="l"/>
            <a:r>
              <a:rPr lang="en-IN" sz="1800" dirty="0">
                <a:latin typeface="TimesLTStd-Roman"/>
              </a:rPr>
              <a:t>Having Bfloat-16 format increases hardware and decreases clock frequency. But provides a huge increase in the range (-3.4 X 10</a:t>
            </a:r>
            <a:r>
              <a:rPr lang="en-IN" sz="1800" baseline="30000" dirty="0">
                <a:latin typeface="TimesLTStd-Roman"/>
              </a:rPr>
              <a:t>38</a:t>
            </a:r>
            <a:r>
              <a:rPr lang="en-IN" sz="1800" dirty="0">
                <a:latin typeface="TimesLTStd-Roman"/>
              </a:rPr>
              <a:t> to -1.17 X 10</a:t>
            </a:r>
            <a:r>
              <a:rPr lang="en-IN" sz="1800" baseline="30000" dirty="0">
                <a:latin typeface="TimesLTStd-Roman"/>
              </a:rPr>
              <a:t>-38</a:t>
            </a:r>
            <a:r>
              <a:rPr lang="en-IN" sz="1800" dirty="0">
                <a:latin typeface="TimesLTStd-Roman"/>
              </a:rPr>
              <a:t> and from 1.17 X 10</a:t>
            </a:r>
            <a:r>
              <a:rPr lang="en-IN" sz="1800" baseline="30000" dirty="0">
                <a:latin typeface="TimesLTStd-Roman"/>
              </a:rPr>
              <a:t>-38</a:t>
            </a:r>
            <a:r>
              <a:rPr lang="en-IN" sz="1800" dirty="0">
                <a:latin typeface="TimesLTStd-Roman"/>
              </a:rPr>
              <a:t> to 3.4 X 10</a:t>
            </a:r>
            <a:r>
              <a:rPr lang="en-IN" sz="1800" baseline="30000" dirty="0">
                <a:latin typeface="TimesLTStd-Roman"/>
              </a:rPr>
              <a:t>38</a:t>
            </a:r>
            <a:r>
              <a:rPr lang="en-IN" sz="1800" dirty="0">
                <a:latin typeface="TimesLTStd-Roman"/>
              </a:rPr>
              <a:t>)</a:t>
            </a: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p:txBody>
      </p:sp>
      <p:pic>
        <p:nvPicPr>
          <p:cNvPr id="12" name="Picture 11">
            <a:extLst>
              <a:ext uri="{FF2B5EF4-FFF2-40B4-BE49-F238E27FC236}">
                <a16:creationId xmlns:a16="http://schemas.microsoft.com/office/drawing/2014/main" id="{43DD20EF-FEEE-E9C8-ABC7-F9ABDE38C919}"/>
              </a:ext>
            </a:extLst>
          </p:cNvPr>
          <p:cNvPicPr>
            <a:picLocks noChangeAspect="1"/>
          </p:cNvPicPr>
          <p:nvPr/>
        </p:nvPicPr>
        <p:blipFill rotWithShape="1">
          <a:blip r:embed="rId2"/>
          <a:srcRect t="5866"/>
          <a:stretch/>
        </p:blipFill>
        <p:spPr>
          <a:xfrm>
            <a:off x="3338629" y="3429000"/>
            <a:ext cx="5677597" cy="30723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650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16032" y="790956"/>
            <a:ext cx="11029616" cy="5276088"/>
          </a:xfrm>
        </p:spPr>
        <p:txBody>
          <a:bodyPr>
            <a:normAutofit/>
          </a:bodyPr>
          <a:lstStyle/>
          <a:p>
            <a:pPr algn="l"/>
            <a:r>
              <a:rPr lang="en-IN" sz="2400" b="1" dirty="0">
                <a:latin typeface="TimesLTStd-Roman"/>
              </a:rPr>
              <a:t>Structure of LSFR:</a:t>
            </a:r>
          </a:p>
          <a:p>
            <a:pPr marL="0" indent="0" algn="l">
              <a:buNone/>
            </a:pPr>
            <a:r>
              <a:rPr lang="en-IN" sz="2000" dirty="0">
                <a:latin typeface="TimesLTStd-Roman"/>
              </a:rPr>
              <a:t>Here, the output of the nine bit LSFR is given to the selected bits of the Bfloat-16 format. As shown below:</a:t>
            </a: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a:p>
            <a:pPr marL="0" indent="0" algn="l">
              <a:buNone/>
            </a:pPr>
            <a:endParaRPr lang="en-IN" sz="2000" dirty="0">
              <a:latin typeface="TimesLTStd-Roman"/>
            </a:endParaRPr>
          </a:p>
        </p:txBody>
      </p:sp>
      <p:pic>
        <p:nvPicPr>
          <p:cNvPr id="4" name="Picture 3">
            <a:extLst>
              <a:ext uri="{FF2B5EF4-FFF2-40B4-BE49-F238E27FC236}">
                <a16:creationId xmlns:a16="http://schemas.microsoft.com/office/drawing/2014/main" id="{BE15F75D-C710-F9D9-B52B-9CB67D7E24F2}"/>
              </a:ext>
            </a:extLst>
          </p:cNvPr>
          <p:cNvPicPr>
            <a:picLocks noChangeAspect="1"/>
          </p:cNvPicPr>
          <p:nvPr/>
        </p:nvPicPr>
        <p:blipFill>
          <a:blip r:embed="rId2"/>
          <a:stretch>
            <a:fillRect/>
          </a:stretch>
        </p:blipFill>
        <p:spPr>
          <a:xfrm>
            <a:off x="499764" y="2993753"/>
            <a:ext cx="6577692" cy="2737099"/>
          </a:xfrm>
          <a:prstGeom prst="rect">
            <a:avLst/>
          </a:prstGeom>
        </p:spPr>
      </p:pic>
      <p:pic>
        <p:nvPicPr>
          <p:cNvPr id="7" name="Picture 6">
            <a:extLst>
              <a:ext uri="{FF2B5EF4-FFF2-40B4-BE49-F238E27FC236}">
                <a16:creationId xmlns:a16="http://schemas.microsoft.com/office/drawing/2014/main" id="{B2B70563-43AA-BAAD-0A3C-BA2CB969AD03}"/>
              </a:ext>
            </a:extLst>
          </p:cNvPr>
          <p:cNvPicPr>
            <a:picLocks noChangeAspect="1"/>
          </p:cNvPicPr>
          <p:nvPr/>
        </p:nvPicPr>
        <p:blipFill>
          <a:blip r:embed="rId3"/>
          <a:stretch>
            <a:fillRect/>
          </a:stretch>
        </p:blipFill>
        <p:spPr>
          <a:xfrm>
            <a:off x="7240312" y="3113764"/>
            <a:ext cx="4951688" cy="1366995"/>
          </a:xfrm>
          <a:prstGeom prst="rect">
            <a:avLst/>
          </a:prstGeom>
        </p:spPr>
      </p:pic>
      <p:sp>
        <p:nvSpPr>
          <p:cNvPr id="8" name="TextBox 7">
            <a:extLst>
              <a:ext uri="{FF2B5EF4-FFF2-40B4-BE49-F238E27FC236}">
                <a16:creationId xmlns:a16="http://schemas.microsoft.com/office/drawing/2014/main" id="{9EAAC849-A53B-7609-A881-F5FE4B72D0F5}"/>
              </a:ext>
            </a:extLst>
          </p:cNvPr>
          <p:cNvSpPr txBox="1"/>
          <p:nvPr/>
        </p:nvSpPr>
        <p:spPr>
          <a:xfrm>
            <a:off x="8274703" y="4371268"/>
            <a:ext cx="3029676" cy="923330"/>
          </a:xfrm>
          <a:prstGeom prst="rect">
            <a:avLst/>
          </a:prstGeom>
          <a:noFill/>
        </p:spPr>
        <p:txBody>
          <a:bodyPr wrap="none" rtlCol="0">
            <a:spAutoFit/>
          </a:bodyPr>
          <a:lstStyle/>
          <a:p>
            <a:r>
              <a:rPr lang="en-IN" dirty="0"/>
              <a:t>Range achieved with this is </a:t>
            </a:r>
          </a:p>
          <a:p>
            <a:r>
              <a:rPr lang="en-IN" dirty="0"/>
              <a:t>0.03125 to 0.99609375 and</a:t>
            </a:r>
          </a:p>
          <a:p>
            <a:r>
              <a:rPr lang="en-IN" dirty="0"/>
              <a:t>-0.99609375 to 0.03125</a:t>
            </a:r>
          </a:p>
        </p:txBody>
      </p:sp>
    </p:spTree>
    <p:extLst>
      <p:ext uri="{BB962C8B-B14F-4D97-AF65-F5344CB8AC3E}">
        <p14:creationId xmlns:p14="http://schemas.microsoft.com/office/powerpoint/2010/main" val="405889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Hardware implementation of BAS with BF16</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662620" y="1362456"/>
            <a:ext cx="11029616" cy="5276088"/>
          </a:xfrm>
        </p:spPr>
        <p:txBody>
          <a:bodyPr>
            <a:normAutofit/>
          </a:bodyPr>
          <a:lstStyle/>
          <a:p>
            <a:pPr algn="l"/>
            <a:r>
              <a:rPr lang="en-IN" sz="2400" b="1" dirty="0">
                <a:latin typeface="TimesLTStd-Roman"/>
              </a:rPr>
              <a:t>Configuration Parameters:</a:t>
            </a:r>
          </a:p>
          <a:p>
            <a:pPr marL="0" indent="0" algn="l">
              <a:buNone/>
            </a:pPr>
            <a:r>
              <a:rPr lang="en-IN" sz="2000" dirty="0">
                <a:latin typeface="TimesLTStd-Roman"/>
              </a:rPr>
              <a:t>The configuration parameters are </a:t>
            </a:r>
          </a:p>
          <a:p>
            <a:pPr marL="987425" indent="-514350" algn="l">
              <a:buFont typeface="+mj-lt"/>
              <a:buAutoNum type="romanLcPeriod"/>
            </a:pPr>
            <a:r>
              <a:rPr lang="en-IN" sz="2000" dirty="0">
                <a:latin typeface="TimesLTStd-Roman"/>
              </a:rPr>
              <a:t>Reset Signal</a:t>
            </a:r>
          </a:p>
          <a:p>
            <a:pPr marL="987425" indent="-514350">
              <a:buFont typeface="+mj-lt"/>
              <a:buAutoNum type="romanLcPeriod"/>
            </a:pPr>
            <a:r>
              <a:rPr lang="en-IN" sz="2000" dirty="0">
                <a:latin typeface="TimesLTStd-Roman"/>
              </a:rPr>
              <a:t>Initial position (xi, yi) in Bfloat-16 format </a:t>
            </a:r>
          </a:p>
          <a:p>
            <a:pPr marL="987425" indent="-514350" algn="l">
              <a:buFont typeface="+mj-lt"/>
              <a:buAutoNum type="romanLcPeriod"/>
            </a:pPr>
            <a:r>
              <a:rPr lang="en-IN" sz="2000" dirty="0">
                <a:latin typeface="TimesLTStd-Roman"/>
              </a:rPr>
              <a:t>Seeds (seed1 and seed2 of 9 bit) for the twin lfsr</a:t>
            </a:r>
          </a:p>
          <a:p>
            <a:pPr marL="987425" indent="-514350" algn="l">
              <a:buFont typeface="+mj-lt"/>
              <a:buAutoNum type="romanLcPeriod"/>
            </a:pPr>
            <a:r>
              <a:rPr lang="en-IN" sz="2000" dirty="0">
                <a:latin typeface="TimesLTStd-Roman"/>
              </a:rPr>
              <a:t>Number of iterations (in 9-bit unsigned format)</a:t>
            </a:r>
          </a:p>
          <a:p>
            <a:pPr marL="987425" indent="-514350" algn="l">
              <a:buFont typeface="+mj-lt"/>
              <a:buAutoNum type="romanLcPeriod"/>
            </a:pPr>
            <a:r>
              <a:rPr lang="en-IN" sz="2000" dirty="0">
                <a:latin typeface="TimesLTStd-Roman"/>
              </a:rPr>
              <a:t>Sensing Distance (p) in BF16 format</a:t>
            </a:r>
          </a:p>
          <a:p>
            <a:pPr marL="987425" indent="-514350">
              <a:buFont typeface="+mj-lt"/>
              <a:buAutoNum type="romanLcPeriod"/>
            </a:pPr>
            <a:r>
              <a:rPr lang="en-IN" sz="2000" dirty="0">
                <a:latin typeface="TimesLTStd-Roman"/>
              </a:rPr>
              <a:t>Flight Distance (</a:t>
            </a:r>
            <a:r>
              <a:rPr lang="en-IN" sz="2000" dirty="0">
                <a:solidFill>
                  <a:srgbClr val="000000"/>
                </a:solidFill>
                <a:effectLst/>
                <a:latin typeface="Times New Roman" panose="02020603050405020304" pitchFamily="18" charset="0"/>
                <a:ea typeface="Times New Roman" panose="02020603050405020304" pitchFamily="18" charset="0"/>
              </a:rPr>
              <a:t>ε</a:t>
            </a:r>
            <a:r>
              <a:rPr lang="en-IN" sz="2000" dirty="0">
                <a:latin typeface="TimesLTStd-Roman"/>
              </a:rPr>
              <a:t>) in BF16 format</a:t>
            </a:r>
          </a:p>
          <a:p>
            <a:pPr marL="0" indent="0" algn="l">
              <a:buNone/>
            </a:pPr>
            <a:endParaRPr lang="en-IN" sz="1800" dirty="0">
              <a:latin typeface="TimesLTStd-Roman"/>
            </a:endParaRPr>
          </a:p>
        </p:txBody>
      </p:sp>
    </p:spTree>
    <p:extLst>
      <p:ext uri="{BB962C8B-B14F-4D97-AF65-F5344CB8AC3E}">
        <p14:creationId xmlns:p14="http://schemas.microsoft.com/office/powerpoint/2010/main" val="54393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311BC6-EE84-F00E-6FD1-D5DBF3E9875F}"/>
              </a:ext>
            </a:extLst>
          </p:cNvPr>
          <p:cNvSpPr>
            <a:spLocks noGrp="1"/>
          </p:cNvSpPr>
          <p:nvPr>
            <p:ph type="title"/>
          </p:nvPr>
        </p:nvSpPr>
        <p:spPr>
          <a:xfrm>
            <a:off x="453176" y="613868"/>
            <a:ext cx="11029616" cy="748588"/>
          </a:xfrm>
        </p:spPr>
        <p:txBody>
          <a:bodyPr>
            <a:normAutofit/>
          </a:bodyPr>
          <a:lstStyle/>
          <a:p>
            <a:pPr algn="ctr"/>
            <a:r>
              <a:rPr lang="en-US" sz="3600" dirty="0"/>
              <a:t>Outline of presentation</a:t>
            </a:r>
          </a:p>
        </p:txBody>
      </p:sp>
      <p:sp>
        <p:nvSpPr>
          <p:cNvPr id="8" name="Content Placeholder 4">
            <a:extLst>
              <a:ext uri="{FF2B5EF4-FFF2-40B4-BE49-F238E27FC236}">
                <a16:creationId xmlns:a16="http://schemas.microsoft.com/office/drawing/2014/main" id="{9719F07B-328D-9E0D-AABF-C7CDA76650E3}"/>
              </a:ext>
            </a:extLst>
          </p:cNvPr>
          <p:cNvSpPr>
            <a:spLocks noGrp="1"/>
          </p:cNvSpPr>
          <p:nvPr>
            <p:ph idx="1"/>
          </p:nvPr>
        </p:nvSpPr>
        <p:spPr>
          <a:xfrm>
            <a:off x="453176" y="1362456"/>
            <a:ext cx="11029616" cy="5276088"/>
          </a:xfrm>
        </p:spPr>
        <p:txBody>
          <a:bodyPr>
            <a:normAutofit/>
          </a:bodyPr>
          <a:lstStyle/>
          <a:p>
            <a:pPr algn="just"/>
            <a:r>
              <a:rPr lang="en-GB" sz="2400" dirty="0">
                <a:latin typeface="TimesLTStd-Roman"/>
              </a:rPr>
              <a:t>AIM OF THE PROJECT</a:t>
            </a:r>
          </a:p>
          <a:p>
            <a:pPr algn="just"/>
            <a:r>
              <a:rPr lang="en-GB" sz="2400" dirty="0">
                <a:latin typeface="TimesLTStd-Roman"/>
              </a:rPr>
              <a:t>INTRODUCTION</a:t>
            </a:r>
          </a:p>
          <a:p>
            <a:pPr algn="just"/>
            <a:r>
              <a:rPr lang="en-US" sz="2400" dirty="0">
                <a:latin typeface="TimesLTStd-Roman"/>
              </a:rPr>
              <a:t>HARDWARE IMPLEMENTATION OF BAS WITH FIXED POINT REPRESENTATION</a:t>
            </a:r>
          </a:p>
          <a:p>
            <a:pPr algn="just"/>
            <a:r>
              <a:rPr lang="en-US" sz="2400" dirty="0">
                <a:latin typeface="TimesLTStd-Roman"/>
              </a:rPr>
              <a:t> HARDWARE IMPLEMENTATION OF BAS WITH BF16</a:t>
            </a:r>
          </a:p>
          <a:p>
            <a:pPr algn="just"/>
            <a:r>
              <a:rPr lang="en-US" sz="2400" dirty="0">
                <a:latin typeface="TimesLTStd-Roman"/>
              </a:rPr>
              <a:t>IMPLEMENTATION ON ARM PROCESSOR</a:t>
            </a:r>
          </a:p>
          <a:p>
            <a:pPr algn="just"/>
            <a:r>
              <a:rPr lang="en-US" sz="2400" dirty="0">
                <a:latin typeface="TimesLTStd-Roman"/>
              </a:rPr>
              <a:t>SYNTHESIS RESULTS</a:t>
            </a:r>
          </a:p>
          <a:p>
            <a:pPr algn="just"/>
            <a:r>
              <a:rPr lang="en-US" sz="2400" dirty="0">
                <a:latin typeface="TimesLTStd-Roman"/>
              </a:rPr>
              <a:t>SIMULATION RESULTS</a:t>
            </a:r>
          </a:p>
          <a:p>
            <a:pPr algn="just"/>
            <a:r>
              <a:rPr lang="en-US" sz="2400" dirty="0">
                <a:latin typeface="TimesLTStd-Roman"/>
              </a:rPr>
              <a:t>CONCLUSION</a:t>
            </a:r>
          </a:p>
          <a:p>
            <a:pPr algn="just"/>
            <a:endParaRPr lang="en-IN" sz="2400" dirty="0">
              <a:latin typeface="TimesLTStd-Roman"/>
            </a:endParaRPr>
          </a:p>
        </p:txBody>
      </p:sp>
    </p:spTree>
    <p:extLst>
      <p:ext uri="{BB962C8B-B14F-4D97-AF65-F5344CB8AC3E}">
        <p14:creationId xmlns:p14="http://schemas.microsoft.com/office/powerpoint/2010/main" val="1643582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 implementation ON ARM Processor</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lstStyle/>
          <a:p>
            <a:pPr algn="just"/>
            <a:r>
              <a:rPr lang="en-IN" sz="2000" dirty="0"/>
              <a:t>Here, the BAS algorithm is running on the ARM cortex processor on the ZedBoard. </a:t>
            </a:r>
          </a:p>
          <a:p>
            <a:pPr algn="just"/>
            <a:r>
              <a:rPr lang="en-IN" sz="2000" dirty="0"/>
              <a:t>To calculate the latency (amount of time required to complete the execution of the C-code on the processor), we design a counter that counts up at every positive edge of the clock (100MHz). </a:t>
            </a:r>
          </a:p>
          <a:p>
            <a:pPr algn="just"/>
            <a:r>
              <a:rPr lang="en-IN" sz="2000" dirty="0"/>
              <a:t>So, the number of counts counted by the counter divided by 10</a:t>
            </a:r>
            <a:r>
              <a:rPr lang="en-IN" sz="2000" baseline="30000" dirty="0"/>
              <a:t>8</a:t>
            </a:r>
            <a:r>
              <a:rPr lang="en-IN" sz="2000" dirty="0"/>
              <a:t> will give the latency of the system. </a:t>
            </a:r>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a:p>
            <a:pPr algn="just"/>
            <a:endParaRPr lang="en-IN" dirty="0"/>
          </a:p>
        </p:txBody>
      </p:sp>
      <p:pic>
        <p:nvPicPr>
          <p:cNvPr id="13" name="Content Placeholder 7">
            <a:extLst>
              <a:ext uri="{FF2B5EF4-FFF2-40B4-BE49-F238E27FC236}">
                <a16:creationId xmlns:a16="http://schemas.microsoft.com/office/drawing/2014/main" id="{E422DF78-C8E9-4BF3-6D17-D92ED5FA1C7E}"/>
              </a:ext>
            </a:extLst>
          </p:cNvPr>
          <p:cNvPicPr>
            <a:picLocks noChangeAspect="1"/>
          </p:cNvPicPr>
          <p:nvPr/>
        </p:nvPicPr>
        <p:blipFill rotWithShape="1">
          <a:blip r:embed="rId2"/>
          <a:srcRect t="3610" b="2346"/>
          <a:stretch/>
        </p:blipFill>
        <p:spPr>
          <a:xfrm>
            <a:off x="3729318" y="3355316"/>
            <a:ext cx="5015281" cy="3130828"/>
          </a:xfrm>
          <a:prstGeom prst="rect">
            <a:avLst/>
          </a:prstGeom>
        </p:spPr>
      </p:pic>
    </p:spTree>
    <p:extLst>
      <p:ext uri="{BB962C8B-B14F-4D97-AF65-F5344CB8AC3E}">
        <p14:creationId xmlns:p14="http://schemas.microsoft.com/office/powerpoint/2010/main" val="2226344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Synthesis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Comparison of Fixed-Point and BFloat16 implementation of BAS:</a:t>
            </a:r>
          </a:p>
          <a:p>
            <a:pPr marL="0" indent="0" algn="just">
              <a:buNone/>
            </a:pPr>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graphicFrame>
        <p:nvGraphicFramePr>
          <p:cNvPr id="6" name="Table 5">
            <a:extLst>
              <a:ext uri="{FF2B5EF4-FFF2-40B4-BE49-F238E27FC236}">
                <a16:creationId xmlns:a16="http://schemas.microsoft.com/office/drawing/2014/main" id="{0FF85305-3F85-0094-EF77-EFF626118FFC}"/>
              </a:ext>
            </a:extLst>
          </p:cNvPr>
          <p:cNvGraphicFramePr>
            <a:graphicFrameLocks noGrp="1"/>
          </p:cNvGraphicFramePr>
          <p:nvPr>
            <p:extLst>
              <p:ext uri="{D42A27DB-BD31-4B8C-83A1-F6EECF244321}">
                <p14:modId xmlns:p14="http://schemas.microsoft.com/office/powerpoint/2010/main" val="327759417"/>
              </p:ext>
            </p:extLst>
          </p:nvPr>
        </p:nvGraphicFramePr>
        <p:xfrm>
          <a:off x="2792984" y="2405062"/>
          <a:ext cx="6350000" cy="3038475"/>
        </p:xfrm>
        <a:graphic>
          <a:graphicData uri="http://schemas.openxmlformats.org/drawingml/2006/table">
            <a:tbl>
              <a:tblPr/>
              <a:tblGrid>
                <a:gridCol w="1282700">
                  <a:extLst>
                    <a:ext uri="{9D8B030D-6E8A-4147-A177-3AD203B41FA5}">
                      <a16:colId xmlns:a16="http://schemas.microsoft.com/office/drawing/2014/main" val="1008706404"/>
                    </a:ext>
                  </a:extLst>
                </a:gridCol>
                <a:gridCol w="952500">
                  <a:extLst>
                    <a:ext uri="{9D8B030D-6E8A-4147-A177-3AD203B41FA5}">
                      <a16:colId xmlns:a16="http://schemas.microsoft.com/office/drawing/2014/main" val="1322748876"/>
                    </a:ext>
                  </a:extLst>
                </a:gridCol>
                <a:gridCol w="2070100">
                  <a:extLst>
                    <a:ext uri="{9D8B030D-6E8A-4147-A177-3AD203B41FA5}">
                      <a16:colId xmlns:a16="http://schemas.microsoft.com/office/drawing/2014/main" val="1314621147"/>
                    </a:ext>
                  </a:extLst>
                </a:gridCol>
                <a:gridCol w="2044700">
                  <a:extLst>
                    <a:ext uri="{9D8B030D-6E8A-4147-A177-3AD203B41FA5}">
                      <a16:colId xmlns:a16="http://schemas.microsoft.com/office/drawing/2014/main" val="1592103743"/>
                    </a:ext>
                  </a:extLst>
                </a:gridCol>
              </a:tblGrid>
              <a:tr h="485775">
                <a:tc gridSpan="2">
                  <a:txBody>
                    <a:bodyPr/>
                    <a:lstStyle/>
                    <a:p>
                      <a:pPr algn="ctr" fontAlgn="b"/>
                      <a:r>
                        <a:rPr lang="en-IN" sz="1400" b="1" i="0" u="none" strike="noStrike" dirty="0">
                          <a:solidFill>
                            <a:srgbClr val="000000"/>
                          </a:solidFill>
                          <a:effectLst/>
                          <a:latin typeface="Times New Roman" panose="02020603050405020304" pitchFamily="18" charset="0"/>
                        </a:rPr>
                        <a:t> </a:t>
                      </a:r>
                    </a:p>
                  </a:txBody>
                  <a:tcPr marL="9525" marR="9525" marT="952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Fixed Point Implementation of BAS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BFloat16 implementation of BAS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755710"/>
                  </a:ext>
                </a:extLst>
              </a:tr>
              <a:tr h="542925">
                <a:tc gridSpan="2">
                  <a:txBody>
                    <a:bodyPr/>
                    <a:lstStyle/>
                    <a:p>
                      <a:pPr algn="ctr" fontAlgn="ctr"/>
                      <a:r>
                        <a:rPr lang="en-IN" sz="1400" b="1" i="0" u="none" strike="noStrike" dirty="0">
                          <a:solidFill>
                            <a:srgbClr val="000000"/>
                          </a:solidFill>
                          <a:effectLst/>
                          <a:latin typeface="Times New Roman" panose="02020603050405020304" pitchFamily="18" charset="0"/>
                        </a:rPr>
                        <a:t>Maximum Operating Frequency</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600" b="0" i="0" u="none" strike="noStrike" dirty="0">
                          <a:solidFill>
                            <a:srgbClr val="000000"/>
                          </a:solidFill>
                          <a:effectLst/>
                          <a:latin typeface="Times New Roman" panose="02020603050405020304" pitchFamily="18" charset="0"/>
                        </a:rPr>
                        <a:t>40.90MHz</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8.6MHz</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819929"/>
                  </a:ext>
                </a:extLst>
              </a:tr>
              <a:tr h="390525">
                <a:tc rowSpan="3">
                  <a:txBody>
                    <a:bodyPr/>
                    <a:lstStyle/>
                    <a:p>
                      <a:pPr algn="ctr" fontAlgn="ctr"/>
                      <a:r>
                        <a:rPr lang="en-IN" sz="1400" b="1" i="0" u="none" strike="noStrike" dirty="0">
                          <a:solidFill>
                            <a:srgbClr val="000000"/>
                          </a:solidFill>
                          <a:effectLst/>
                          <a:latin typeface="Times New Roman" panose="02020603050405020304" pitchFamily="18" charset="0"/>
                        </a:rPr>
                        <a:t>Area </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LUTs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545</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7288</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9916356"/>
                  </a:ext>
                </a:extLst>
              </a:tr>
              <a:tr h="390525">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Flip-flops</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153</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139</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5143532"/>
                  </a:ext>
                </a:extLst>
              </a:tr>
              <a:tr h="352425">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DSP</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30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6017824"/>
                  </a:ext>
                </a:extLst>
              </a:tr>
              <a:tr h="438150">
                <a:tc rowSpan="2">
                  <a:txBody>
                    <a:bodyPr/>
                    <a:lstStyle/>
                    <a:p>
                      <a:pPr algn="ctr" fontAlgn="ctr"/>
                      <a:r>
                        <a:rPr lang="en-IN" sz="1400" b="1" i="0" u="none" strike="noStrike" dirty="0">
                          <a:solidFill>
                            <a:srgbClr val="000000"/>
                          </a:solidFill>
                          <a:effectLst/>
                          <a:latin typeface="Times New Roman" panose="02020603050405020304" pitchFamily="18" charset="0"/>
                        </a:rPr>
                        <a:t>Power</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400" b="1" i="0" u="none" strike="noStrike" dirty="0">
                          <a:solidFill>
                            <a:srgbClr val="000000"/>
                          </a:solidFill>
                          <a:effectLst/>
                          <a:latin typeface="Times New Roman" panose="02020603050405020304" pitchFamily="18" charset="0"/>
                        </a:rPr>
                        <a:t>Dynamic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0.050W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0.271W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452200"/>
                  </a:ext>
                </a:extLst>
              </a:tr>
              <a:tr h="438150">
                <a:tc vMerge="1">
                  <a:txBody>
                    <a:bodyPr/>
                    <a:lstStyle/>
                    <a:p>
                      <a:endParaRPr lang="en-IN"/>
                    </a:p>
                  </a:txBody>
                  <a:tcPr/>
                </a:tc>
                <a:tc>
                  <a:txBody>
                    <a:bodyPr/>
                    <a:lstStyle/>
                    <a:p>
                      <a:pPr algn="ctr" fontAlgn="ctr"/>
                      <a:r>
                        <a:rPr lang="en-IN" sz="1400" b="1" i="0" u="none" strike="noStrike" dirty="0">
                          <a:solidFill>
                            <a:srgbClr val="000000"/>
                          </a:solidFill>
                          <a:effectLst/>
                          <a:latin typeface="Times New Roman" panose="02020603050405020304" pitchFamily="18" charset="0"/>
                        </a:rPr>
                        <a:t>Static</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0.105W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Times New Roman" panose="02020603050405020304" pitchFamily="18" charset="0"/>
                        </a:rPr>
                        <a:t>0.108W</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7560308"/>
                  </a:ext>
                </a:extLst>
              </a:tr>
            </a:tbl>
          </a:graphicData>
        </a:graphic>
      </p:graphicFrame>
    </p:spTree>
    <p:extLst>
      <p:ext uri="{BB962C8B-B14F-4D97-AF65-F5344CB8AC3E}">
        <p14:creationId xmlns:p14="http://schemas.microsoft.com/office/powerpoint/2010/main" val="9861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Synthesis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Comparison of Fixed-Point and BFloat16 implementation of BAS:</a:t>
            </a:r>
          </a:p>
          <a:p>
            <a:pPr marL="0" indent="0" algn="just">
              <a:buNone/>
            </a:pPr>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graphicFrame>
        <p:nvGraphicFramePr>
          <p:cNvPr id="3" name="Chart 2">
            <a:extLst>
              <a:ext uri="{FF2B5EF4-FFF2-40B4-BE49-F238E27FC236}">
                <a16:creationId xmlns:a16="http://schemas.microsoft.com/office/drawing/2014/main" id="{A8ACB4E3-4906-4271-3F3E-BBA2826C9BF1}"/>
              </a:ext>
            </a:extLst>
          </p:cNvPr>
          <p:cNvGraphicFramePr>
            <a:graphicFrameLocks/>
          </p:cNvGraphicFramePr>
          <p:nvPr>
            <p:extLst>
              <p:ext uri="{D42A27DB-BD31-4B8C-83A1-F6EECF244321}">
                <p14:modId xmlns:p14="http://schemas.microsoft.com/office/powerpoint/2010/main" val="768627321"/>
              </p:ext>
            </p:extLst>
          </p:nvPr>
        </p:nvGraphicFramePr>
        <p:xfrm>
          <a:off x="1674408" y="1961388"/>
          <a:ext cx="3921720" cy="2178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FD9E730-C5C1-ABF4-1BC9-9A086864C72D}"/>
              </a:ext>
            </a:extLst>
          </p:cNvPr>
          <p:cNvGraphicFramePr>
            <a:graphicFrameLocks/>
          </p:cNvGraphicFramePr>
          <p:nvPr>
            <p:extLst>
              <p:ext uri="{D42A27DB-BD31-4B8C-83A1-F6EECF244321}">
                <p14:modId xmlns:p14="http://schemas.microsoft.com/office/powerpoint/2010/main" val="1568947744"/>
              </p:ext>
            </p:extLst>
          </p:nvPr>
        </p:nvGraphicFramePr>
        <p:xfrm>
          <a:off x="7054596" y="1961388"/>
          <a:ext cx="3744468" cy="21788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65F0548-6570-F815-A6D1-F1710F6D57A3}"/>
              </a:ext>
            </a:extLst>
          </p:cNvPr>
          <p:cNvGraphicFramePr>
            <a:graphicFrameLocks/>
          </p:cNvGraphicFramePr>
          <p:nvPr>
            <p:extLst>
              <p:ext uri="{D42A27DB-BD31-4B8C-83A1-F6EECF244321}">
                <p14:modId xmlns:p14="http://schemas.microsoft.com/office/powerpoint/2010/main" val="2104156888"/>
              </p:ext>
            </p:extLst>
          </p:nvPr>
        </p:nvGraphicFramePr>
        <p:xfrm>
          <a:off x="4240803" y="4357116"/>
          <a:ext cx="3744468" cy="22849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6729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Fixed Point Implementation:</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cxnSp>
        <p:nvCxnSpPr>
          <p:cNvPr id="9" name="Straight Connector 8">
            <a:extLst>
              <a:ext uri="{FF2B5EF4-FFF2-40B4-BE49-F238E27FC236}">
                <a16:creationId xmlns:a16="http://schemas.microsoft.com/office/drawing/2014/main" id="{E715E5AF-E76B-C0DE-47D1-002FB088D582}"/>
              </a:ext>
            </a:extLst>
          </p:cNvPr>
          <p:cNvCxnSpPr>
            <a:cxnSpLocks/>
          </p:cNvCxnSpPr>
          <p:nvPr/>
        </p:nvCxnSpPr>
        <p:spPr>
          <a:xfrm>
            <a:off x="4013073" y="2038350"/>
            <a:ext cx="0" cy="4234434"/>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7C2C751-F5ED-7EFE-7DE0-3D176725C224}"/>
              </a:ext>
            </a:extLst>
          </p:cNvPr>
          <p:cNvCxnSpPr>
            <a:cxnSpLocks/>
          </p:cNvCxnSpPr>
          <p:nvPr/>
        </p:nvCxnSpPr>
        <p:spPr>
          <a:xfrm>
            <a:off x="7972425" y="2009775"/>
            <a:ext cx="0" cy="426300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021E74F-5974-FA98-C8CC-7FCA8E5E0EFA}"/>
              </a:ext>
            </a:extLst>
          </p:cNvPr>
          <p:cNvSpPr txBox="1"/>
          <p:nvPr/>
        </p:nvSpPr>
        <p:spPr>
          <a:xfrm>
            <a:off x="957736" y="5196959"/>
            <a:ext cx="2151324" cy="369332"/>
          </a:xfrm>
          <a:prstGeom prst="rect">
            <a:avLst/>
          </a:prstGeom>
          <a:noFill/>
        </p:spPr>
        <p:txBody>
          <a:bodyPr wrap="square" rtlCol="0">
            <a:spAutoFit/>
          </a:bodyPr>
          <a:lstStyle/>
          <a:p>
            <a:r>
              <a:rPr lang="en-IN" dirty="0"/>
              <a:t>Latency = 6.375us</a:t>
            </a:r>
          </a:p>
        </p:txBody>
      </p:sp>
      <p:sp>
        <p:nvSpPr>
          <p:cNvPr id="13" name="TextBox 12">
            <a:extLst>
              <a:ext uri="{FF2B5EF4-FFF2-40B4-BE49-F238E27FC236}">
                <a16:creationId xmlns:a16="http://schemas.microsoft.com/office/drawing/2014/main" id="{885761DC-CE2B-BEF3-EFB3-12D33C20B3F6}"/>
              </a:ext>
            </a:extLst>
          </p:cNvPr>
          <p:cNvSpPr txBox="1"/>
          <p:nvPr/>
        </p:nvSpPr>
        <p:spPr>
          <a:xfrm>
            <a:off x="4976246" y="5176885"/>
            <a:ext cx="2145323" cy="369332"/>
          </a:xfrm>
          <a:prstGeom prst="rect">
            <a:avLst/>
          </a:prstGeom>
          <a:noFill/>
        </p:spPr>
        <p:txBody>
          <a:bodyPr wrap="square" rtlCol="0">
            <a:spAutoFit/>
          </a:bodyPr>
          <a:lstStyle/>
          <a:p>
            <a:r>
              <a:rPr lang="en-IN" dirty="0"/>
              <a:t>Latency = 6.375us</a:t>
            </a:r>
          </a:p>
        </p:txBody>
      </p:sp>
      <p:sp>
        <p:nvSpPr>
          <p:cNvPr id="14" name="TextBox 13">
            <a:extLst>
              <a:ext uri="{FF2B5EF4-FFF2-40B4-BE49-F238E27FC236}">
                <a16:creationId xmlns:a16="http://schemas.microsoft.com/office/drawing/2014/main" id="{FB5B47DB-2288-C68A-029C-7019D34F5366}"/>
              </a:ext>
            </a:extLst>
          </p:cNvPr>
          <p:cNvSpPr txBox="1"/>
          <p:nvPr/>
        </p:nvSpPr>
        <p:spPr>
          <a:xfrm>
            <a:off x="8775538" y="5176885"/>
            <a:ext cx="2211237" cy="369332"/>
          </a:xfrm>
          <a:prstGeom prst="rect">
            <a:avLst/>
          </a:prstGeom>
          <a:noFill/>
        </p:spPr>
        <p:txBody>
          <a:bodyPr wrap="square" rtlCol="0">
            <a:spAutoFit/>
          </a:bodyPr>
          <a:lstStyle/>
          <a:p>
            <a:r>
              <a:rPr lang="en-IN" dirty="0"/>
              <a:t>Latency = 6.375us</a:t>
            </a:r>
          </a:p>
        </p:txBody>
      </p:sp>
      <p:pic>
        <p:nvPicPr>
          <p:cNvPr id="4" name="Picture 3">
            <a:extLst>
              <a:ext uri="{FF2B5EF4-FFF2-40B4-BE49-F238E27FC236}">
                <a16:creationId xmlns:a16="http://schemas.microsoft.com/office/drawing/2014/main" id="{E0F96568-3806-3757-A183-6EFDA4A3FED0}"/>
              </a:ext>
            </a:extLst>
          </p:cNvPr>
          <p:cNvPicPr>
            <a:picLocks noChangeAspect="1"/>
          </p:cNvPicPr>
          <p:nvPr/>
        </p:nvPicPr>
        <p:blipFill rotWithShape="1">
          <a:blip r:embed="rId2"/>
          <a:srcRect t="6842" r="2204" b="4474"/>
          <a:stretch/>
        </p:blipFill>
        <p:spPr>
          <a:xfrm>
            <a:off x="163709" y="2249424"/>
            <a:ext cx="3688999" cy="2651761"/>
          </a:xfrm>
          <a:prstGeom prst="rect">
            <a:avLst/>
          </a:prstGeom>
        </p:spPr>
      </p:pic>
      <p:pic>
        <p:nvPicPr>
          <p:cNvPr id="15" name="Picture 14">
            <a:extLst>
              <a:ext uri="{FF2B5EF4-FFF2-40B4-BE49-F238E27FC236}">
                <a16:creationId xmlns:a16="http://schemas.microsoft.com/office/drawing/2014/main" id="{326FBC34-6B72-C5E9-9D9C-CABA976DCA0D}"/>
              </a:ext>
            </a:extLst>
          </p:cNvPr>
          <p:cNvPicPr>
            <a:picLocks noChangeAspect="1"/>
          </p:cNvPicPr>
          <p:nvPr/>
        </p:nvPicPr>
        <p:blipFill rotWithShape="1">
          <a:blip r:embed="rId3"/>
          <a:srcRect b="1702"/>
          <a:stretch/>
        </p:blipFill>
        <p:spPr>
          <a:xfrm>
            <a:off x="4111917" y="2313432"/>
            <a:ext cx="3705358" cy="2496312"/>
          </a:xfrm>
          <a:prstGeom prst="rect">
            <a:avLst/>
          </a:prstGeom>
        </p:spPr>
      </p:pic>
      <p:pic>
        <p:nvPicPr>
          <p:cNvPr id="17" name="Picture 16">
            <a:extLst>
              <a:ext uri="{FF2B5EF4-FFF2-40B4-BE49-F238E27FC236}">
                <a16:creationId xmlns:a16="http://schemas.microsoft.com/office/drawing/2014/main" id="{B9E37626-E875-9FC6-B41E-5F992E221BAA}"/>
              </a:ext>
            </a:extLst>
          </p:cNvPr>
          <p:cNvPicPr>
            <a:picLocks noChangeAspect="1"/>
          </p:cNvPicPr>
          <p:nvPr/>
        </p:nvPicPr>
        <p:blipFill rotWithShape="1">
          <a:blip r:embed="rId4"/>
          <a:srcRect r="11315"/>
          <a:stretch/>
        </p:blipFill>
        <p:spPr>
          <a:xfrm>
            <a:off x="8155170" y="2373305"/>
            <a:ext cx="3621455" cy="2527880"/>
          </a:xfrm>
          <a:prstGeom prst="rect">
            <a:avLst/>
          </a:prstGeom>
        </p:spPr>
      </p:pic>
      <p:sp>
        <p:nvSpPr>
          <p:cNvPr id="6" name="TextBox 5">
            <a:extLst>
              <a:ext uri="{FF2B5EF4-FFF2-40B4-BE49-F238E27FC236}">
                <a16:creationId xmlns:a16="http://schemas.microsoft.com/office/drawing/2014/main" id="{B4F0E28B-5E1A-A9DD-40C1-7B813FC7507D}"/>
              </a:ext>
            </a:extLst>
          </p:cNvPr>
          <p:cNvSpPr txBox="1"/>
          <p:nvPr/>
        </p:nvSpPr>
        <p:spPr>
          <a:xfrm>
            <a:off x="4389120" y="6301478"/>
            <a:ext cx="3227832" cy="369332"/>
          </a:xfrm>
          <a:prstGeom prst="rect">
            <a:avLst/>
          </a:prstGeom>
          <a:noFill/>
        </p:spPr>
        <p:txBody>
          <a:bodyPr wrap="square" rtlCol="0">
            <a:spAutoFit/>
          </a:bodyPr>
          <a:lstStyle/>
          <a:p>
            <a:r>
              <a:rPr lang="en-IN" dirty="0"/>
              <a:t>Average Latency = 6.375us</a:t>
            </a:r>
          </a:p>
        </p:txBody>
      </p:sp>
      <p:cxnSp>
        <p:nvCxnSpPr>
          <p:cNvPr id="3" name="Straight Arrow Connector 2">
            <a:extLst>
              <a:ext uri="{FF2B5EF4-FFF2-40B4-BE49-F238E27FC236}">
                <a16:creationId xmlns:a16="http://schemas.microsoft.com/office/drawing/2014/main" id="{205042E7-E873-8E0A-B9CE-399C5E39220C}"/>
              </a:ext>
            </a:extLst>
          </p:cNvPr>
          <p:cNvCxnSpPr/>
          <p:nvPr/>
        </p:nvCxnSpPr>
        <p:spPr>
          <a:xfrm flipH="1">
            <a:off x="2646584" y="4226669"/>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1E69361-C134-2BDB-4FEB-632C449E2F92}"/>
              </a:ext>
            </a:extLst>
          </p:cNvPr>
          <p:cNvSpPr txBox="1"/>
          <p:nvPr/>
        </p:nvSpPr>
        <p:spPr>
          <a:xfrm>
            <a:off x="2923998" y="4019892"/>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1.54</a:t>
            </a:r>
          </a:p>
        </p:txBody>
      </p:sp>
      <p:cxnSp>
        <p:nvCxnSpPr>
          <p:cNvPr id="7" name="Straight Arrow Connector 6">
            <a:extLst>
              <a:ext uri="{FF2B5EF4-FFF2-40B4-BE49-F238E27FC236}">
                <a16:creationId xmlns:a16="http://schemas.microsoft.com/office/drawing/2014/main" id="{2D107B38-639E-F558-2373-2F9C40F520F3}"/>
              </a:ext>
            </a:extLst>
          </p:cNvPr>
          <p:cNvCxnSpPr>
            <a:cxnSpLocks/>
            <a:stCxn id="8" idx="1"/>
          </p:cNvCxnSpPr>
          <p:nvPr/>
        </p:nvCxnSpPr>
        <p:spPr>
          <a:xfrm flipH="1">
            <a:off x="2575285" y="4443011"/>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34E6B30-F9AC-770C-B31A-37008B5515C5}"/>
              </a:ext>
            </a:extLst>
          </p:cNvPr>
          <p:cNvSpPr txBox="1"/>
          <p:nvPr/>
        </p:nvSpPr>
        <p:spPr>
          <a:xfrm>
            <a:off x="2945129" y="4304511"/>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2.703</a:t>
            </a:r>
          </a:p>
        </p:txBody>
      </p:sp>
      <p:cxnSp>
        <p:nvCxnSpPr>
          <p:cNvPr id="16" name="Straight Arrow Connector 15">
            <a:extLst>
              <a:ext uri="{FF2B5EF4-FFF2-40B4-BE49-F238E27FC236}">
                <a16:creationId xmlns:a16="http://schemas.microsoft.com/office/drawing/2014/main" id="{43119C91-E284-AAAA-C86C-A099EECE8D8D}"/>
              </a:ext>
            </a:extLst>
          </p:cNvPr>
          <p:cNvCxnSpPr>
            <a:cxnSpLocks/>
            <a:stCxn id="18" idx="1"/>
          </p:cNvCxnSpPr>
          <p:nvPr/>
        </p:nvCxnSpPr>
        <p:spPr>
          <a:xfrm flipH="1" flipV="1">
            <a:off x="2692522" y="4717044"/>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B47E31-D72E-8A9F-0267-FB1A4B8CB73E}"/>
              </a:ext>
            </a:extLst>
          </p:cNvPr>
          <p:cNvSpPr txBox="1"/>
          <p:nvPr/>
        </p:nvSpPr>
        <p:spPr>
          <a:xfrm>
            <a:off x="2955428" y="4830963"/>
            <a:ext cx="577443"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0.63</a:t>
            </a:r>
          </a:p>
        </p:txBody>
      </p:sp>
      <p:cxnSp>
        <p:nvCxnSpPr>
          <p:cNvPr id="19" name="Straight Arrow Connector 18">
            <a:extLst>
              <a:ext uri="{FF2B5EF4-FFF2-40B4-BE49-F238E27FC236}">
                <a16:creationId xmlns:a16="http://schemas.microsoft.com/office/drawing/2014/main" id="{B7433B33-D5E7-A87A-C674-C5806CB291B3}"/>
              </a:ext>
            </a:extLst>
          </p:cNvPr>
          <p:cNvCxnSpPr/>
          <p:nvPr/>
        </p:nvCxnSpPr>
        <p:spPr>
          <a:xfrm flipH="1">
            <a:off x="6577502" y="4190877"/>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C619B6C-9F38-48E8-FBE8-A70D5DC404A8}"/>
              </a:ext>
            </a:extLst>
          </p:cNvPr>
          <p:cNvSpPr txBox="1"/>
          <p:nvPr/>
        </p:nvSpPr>
        <p:spPr>
          <a:xfrm>
            <a:off x="6854916" y="3984100"/>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0.42969</a:t>
            </a:r>
          </a:p>
        </p:txBody>
      </p:sp>
      <p:cxnSp>
        <p:nvCxnSpPr>
          <p:cNvPr id="21" name="Straight Arrow Connector 20">
            <a:extLst>
              <a:ext uri="{FF2B5EF4-FFF2-40B4-BE49-F238E27FC236}">
                <a16:creationId xmlns:a16="http://schemas.microsoft.com/office/drawing/2014/main" id="{E105DBC4-8689-44B4-B24C-CDA9BD628DB8}"/>
              </a:ext>
            </a:extLst>
          </p:cNvPr>
          <p:cNvCxnSpPr>
            <a:cxnSpLocks/>
            <a:stCxn id="22" idx="1"/>
          </p:cNvCxnSpPr>
          <p:nvPr/>
        </p:nvCxnSpPr>
        <p:spPr>
          <a:xfrm flipH="1">
            <a:off x="6506203" y="4407219"/>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14C1B48-2C83-80C3-8862-CC20ABE14438}"/>
              </a:ext>
            </a:extLst>
          </p:cNvPr>
          <p:cNvSpPr txBox="1"/>
          <p:nvPr/>
        </p:nvSpPr>
        <p:spPr>
          <a:xfrm>
            <a:off x="6876047" y="4268719"/>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1.093</a:t>
            </a:r>
          </a:p>
        </p:txBody>
      </p:sp>
      <p:cxnSp>
        <p:nvCxnSpPr>
          <p:cNvPr id="23" name="Straight Arrow Connector 22">
            <a:extLst>
              <a:ext uri="{FF2B5EF4-FFF2-40B4-BE49-F238E27FC236}">
                <a16:creationId xmlns:a16="http://schemas.microsoft.com/office/drawing/2014/main" id="{A25A855B-4750-E1BD-6844-5EFB648FEBA8}"/>
              </a:ext>
            </a:extLst>
          </p:cNvPr>
          <p:cNvCxnSpPr>
            <a:cxnSpLocks/>
            <a:stCxn id="24" idx="1"/>
          </p:cNvCxnSpPr>
          <p:nvPr/>
        </p:nvCxnSpPr>
        <p:spPr>
          <a:xfrm flipH="1" flipV="1">
            <a:off x="6623440" y="4681252"/>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7C98DC-9526-5885-E153-BAAB32561FC8}"/>
              </a:ext>
            </a:extLst>
          </p:cNvPr>
          <p:cNvSpPr txBox="1"/>
          <p:nvPr/>
        </p:nvSpPr>
        <p:spPr>
          <a:xfrm>
            <a:off x="6886346" y="4795171"/>
            <a:ext cx="730604"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28.488</a:t>
            </a:r>
          </a:p>
        </p:txBody>
      </p:sp>
      <p:cxnSp>
        <p:nvCxnSpPr>
          <p:cNvPr id="26" name="Straight Arrow Connector 25">
            <a:extLst>
              <a:ext uri="{FF2B5EF4-FFF2-40B4-BE49-F238E27FC236}">
                <a16:creationId xmlns:a16="http://schemas.microsoft.com/office/drawing/2014/main" id="{E72676A5-9C83-000D-78A6-3D5E371FE224}"/>
              </a:ext>
            </a:extLst>
          </p:cNvPr>
          <p:cNvCxnSpPr/>
          <p:nvPr/>
        </p:nvCxnSpPr>
        <p:spPr>
          <a:xfrm flipH="1">
            <a:off x="10658507" y="4271712"/>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4811D25-3037-3470-A751-EA8022A86490}"/>
              </a:ext>
            </a:extLst>
          </p:cNvPr>
          <p:cNvSpPr txBox="1"/>
          <p:nvPr/>
        </p:nvSpPr>
        <p:spPr>
          <a:xfrm>
            <a:off x="10935921" y="4064935"/>
            <a:ext cx="1428748" cy="276999"/>
          </a:xfrm>
          <a:prstGeom prst="rect">
            <a:avLst/>
          </a:prstGeom>
          <a:noFill/>
        </p:spPr>
        <p:txBody>
          <a:bodyPr wrap="square">
            <a:spAutoFit/>
          </a:bodyPr>
          <a:lstStyle/>
          <a:p>
            <a:r>
              <a:rPr lang="en-IN" sz="1200" b="1" dirty="0">
                <a:solidFill>
                  <a:srgbClr val="C00000"/>
                </a:solidFill>
                <a:latin typeface="Times New Roman" panose="02020603050405020304" pitchFamily="18" charset="0"/>
                <a:cs typeface="Times New Roman" panose="02020603050405020304" pitchFamily="18" charset="0"/>
              </a:rPr>
              <a:t>0.296875</a:t>
            </a:r>
          </a:p>
        </p:txBody>
      </p:sp>
      <p:cxnSp>
        <p:nvCxnSpPr>
          <p:cNvPr id="28" name="Straight Arrow Connector 27">
            <a:extLst>
              <a:ext uri="{FF2B5EF4-FFF2-40B4-BE49-F238E27FC236}">
                <a16:creationId xmlns:a16="http://schemas.microsoft.com/office/drawing/2014/main" id="{CB8E2D4C-FAB7-CA3E-28DA-DAC01CD1F4DF}"/>
              </a:ext>
            </a:extLst>
          </p:cNvPr>
          <p:cNvCxnSpPr>
            <a:cxnSpLocks/>
            <a:stCxn id="29" idx="1"/>
          </p:cNvCxnSpPr>
          <p:nvPr/>
        </p:nvCxnSpPr>
        <p:spPr>
          <a:xfrm flipH="1">
            <a:off x="10587208" y="4488054"/>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A4CE2DF-56A5-892F-9C72-09025D1A8F6A}"/>
              </a:ext>
            </a:extLst>
          </p:cNvPr>
          <p:cNvSpPr txBox="1"/>
          <p:nvPr/>
        </p:nvSpPr>
        <p:spPr>
          <a:xfrm>
            <a:off x="10957052" y="4349554"/>
            <a:ext cx="577443" cy="276999"/>
          </a:xfrm>
          <a:prstGeom prst="rect">
            <a:avLst/>
          </a:prstGeom>
          <a:noFill/>
        </p:spPr>
        <p:txBody>
          <a:bodyPr wrap="square">
            <a:spAutoFit/>
          </a:bodyPr>
          <a:lstStyle/>
          <a:p>
            <a:r>
              <a:rPr lang="en-IN" sz="1200" b="1" dirty="0">
                <a:solidFill>
                  <a:schemeClr val="accent1">
                    <a:lumMod val="75000"/>
                  </a:schemeClr>
                </a:solidFill>
                <a:latin typeface="Times New Roman" panose="02020603050405020304" pitchFamily="18" charset="0"/>
                <a:cs typeface="Times New Roman" panose="02020603050405020304" pitchFamily="18" charset="0"/>
              </a:rPr>
              <a:t>0.75</a:t>
            </a:r>
          </a:p>
        </p:txBody>
      </p:sp>
      <p:cxnSp>
        <p:nvCxnSpPr>
          <p:cNvPr id="30" name="Straight Arrow Connector 29">
            <a:extLst>
              <a:ext uri="{FF2B5EF4-FFF2-40B4-BE49-F238E27FC236}">
                <a16:creationId xmlns:a16="http://schemas.microsoft.com/office/drawing/2014/main" id="{6C818303-7ADC-FFA4-081F-6521B8F232AA}"/>
              </a:ext>
            </a:extLst>
          </p:cNvPr>
          <p:cNvCxnSpPr>
            <a:cxnSpLocks/>
            <a:stCxn id="31" idx="1"/>
          </p:cNvCxnSpPr>
          <p:nvPr/>
        </p:nvCxnSpPr>
        <p:spPr>
          <a:xfrm flipH="1" flipV="1">
            <a:off x="10704445" y="4762087"/>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50D339D0-A4EC-43F3-89D2-6CD826B5F5D0}"/>
              </a:ext>
            </a:extLst>
          </p:cNvPr>
          <p:cNvSpPr txBox="1"/>
          <p:nvPr/>
        </p:nvSpPr>
        <p:spPr>
          <a:xfrm>
            <a:off x="10967351" y="4876006"/>
            <a:ext cx="730604" cy="276999"/>
          </a:xfrm>
          <a:prstGeom prst="rect">
            <a:avLst/>
          </a:prstGeom>
          <a:noFill/>
        </p:spPr>
        <p:txBody>
          <a:bodyPr wrap="square">
            <a:spAutoFit/>
          </a:bodyPr>
          <a:lstStyle/>
          <a:p>
            <a:r>
              <a:rPr lang="en-IN" sz="1200" b="1" dirty="0">
                <a:solidFill>
                  <a:schemeClr val="accent5">
                    <a:lumMod val="75000"/>
                  </a:schemeClr>
                </a:solidFill>
                <a:latin typeface="Times New Roman" panose="02020603050405020304" pitchFamily="18" charset="0"/>
                <a:cs typeface="Times New Roman" panose="02020603050405020304" pitchFamily="18" charset="0"/>
              </a:rPr>
              <a:t>40.7375</a:t>
            </a:r>
          </a:p>
        </p:txBody>
      </p:sp>
    </p:spTree>
    <p:extLst>
      <p:ext uri="{BB962C8B-B14F-4D97-AF65-F5344CB8AC3E}">
        <p14:creationId xmlns:p14="http://schemas.microsoft.com/office/powerpoint/2010/main" val="290488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BAS-fixed point interfaced with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6" name="Picture 5">
            <a:extLst>
              <a:ext uri="{FF2B5EF4-FFF2-40B4-BE49-F238E27FC236}">
                <a16:creationId xmlns:a16="http://schemas.microsoft.com/office/drawing/2014/main" id="{B70FF966-9437-97CC-7AA6-2971BE8CF0F4}"/>
              </a:ext>
            </a:extLst>
          </p:cNvPr>
          <p:cNvPicPr>
            <a:picLocks noChangeAspect="1"/>
          </p:cNvPicPr>
          <p:nvPr/>
        </p:nvPicPr>
        <p:blipFill rotWithShape="1">
          <a:blip r:embed="rId2"/>
          <a:srcRect l="5978" t="4445" r="6406" b="5621"/>
          <a:stretch/>
        </p:blipFill>
        <p:spPr>
          <a:xfrm>
            <a:off x="4258810" y="2204318"/>
            <a:ext cx="4051474" cy="4532381"/>
          </a:xfrm>
          <a:prstGeom prst="rect">
            <a:avLst/>
          </a:prstGeom>
        </p:spPr>
      </p:pic>
    </p:spTree>
    <p:extLst>
      <p:ext uri="{BB962C8B-B14F-4D97-AF65-F5344CB8AC3E}">
        <p14:creationId xmlns:p14="http://schemas.microsoft.com/office/powerpoint/2010/main" val="544358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BAS-BF16 interfaced with ARM Cortex:</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pic>
        <p:nvPicPr>
          <p:cNvPr id="3" name="Picture 2">
            <a:extLst>
              <a:ext uri="{FF2B5EF4-FFF2-40B4-BE49-F238E27FC236}">
                <a16:creationId xmlns:a16="http://schemas.microsoft.com/office/drawing/2014/main" id="{21939FA2-B080-9771-A9D2-C9C1B3158DBA}"/>
              </a:ext>
            </a:extLst>
          </p:cNvPr>
          <p:cNvPicPr>
            <a:picLocks noChangeAspect="1"/>
          </p:cNvPicPr>
          <p:nvPr/>
        </p:nvPicPr>
        <p:blipFill rotWithShape="1">
          <a:blip r:embed="rId2"/>
          <a:srcRect l="854" r="-1"/>
          <a:stretch/>
        </p:blipFill>
        <p:spPr>
          <a:xfrm>
            <a:off x="716858" y="2052619"/>
            <a:ext cx="3277402" cy="3677163"/>
          </a:xfrm>
          <a:prstGeom prst="rect">
            <a:avLst/>
          </a:prstGeom>
          <a:ln>
            <a:solidFill>
              <a:schemeClr val="tx1"/>
            </a:solidFill>
          </a:ln>
        </p:spPr>
      </p:pic>
      <p:pic>
        <p:nvPicPr>
          <p:cNvPr id="4" name="Picture 3">
            <a:extLst>
              <a:ext uri="{FF2B5EF4-FFF2-40B4-BE49-F238E27FC236}">
                <a16:creationId xmlns:a16="http://schemas.microsoft.com/office/drawing/2014/main" id="{4971D015-EDA1-8A62-461B-D700D2668751}"/>
              </a:ext>
            </a:extLst>
          </p:cNvPr>
          <p:cNvPicPr>
            <a:picLocks noChangeAspect="1"/>
          </p:cNvPicPr>
          <p:nvPr/>
        </p:nvPicPr>
        <p:blipFill>
          <a:blip r:embed="rId3"/>
          <a:stretch>
            <a:fillRect/>
          </a:stretch>
        </p:blipFill>
        <p:spPr>
          <a:xfrm>
            <a:off x="4387741" y="2071669"/>
            <a:ext cx="3378417" cy="3715269"/>
          </a:xfrm>
          <a:prstGeom prst="rect">
            <a:avLst/>
          </a:prstGeom>
          <a:ln>
            <a:solidFill>
              <a:schemeClr val="tx1"/>
            </a:solidFill>
          </a:ln>
        </p:spPr>
      </p:pic>
      <p:pic>
        <p:nvPicPr>
          <p:cNvPr id="5" name="Picture 4">
            <a:extLst>
              <a:ext uri="{FF2B5EF4-FFF2-40B4-BE49-F238E27FC236}">
                <a16:creationId xmlns:a16="http://schemas.microsoft.com/office/drawing/2014/main" id="{A9B0E1D4-CB50-9FF5-3F65-C631030B3DDF}"/>
              </a:ext>
            </a:extLst>
          </p:cNvPr>
          <p:cNvPicPr>
            <a:picLocks noChangeAspect="1"/>
          </p:cNvPicPr>
          <p:nvPr/>
        </p:nvPicPr>
        <p:blipFill rotWithShape="1">
          <a:blip r:embed="rId4"/>
          <a:srcRect l="567"/>
          <a:stretch/>
        </p:blipFill>
        <p:spPr>
          <a:xfrm>
            <a:off x="8228414" y="2071669"/>
            <a:ext cx="3319967" cy="3715269"/>
          </a:xfrm>
          <a:prstGeom prst="rect">
            <a:avLst/>
          </a:prstGeom>
          <a:ln>
            <a:solidFill>
              <a:schemeClr val="tx1"/>
            </a:solidFill>
          </a:ln>
        </p:spPr>
      </p:pic>
      <p:cxnSp>
        <p:nvCxnSpPr>
          <p:cNvPr id="7" name="Straight Connector 6">
            <a:extLst>
              <a:ext uri="{FF2B5EF4-FFF2-40B4-BE49-F238E27FC236}">
                <a16:creationId xmlns:a16="http://schemas.microsoft.com/office/drawing/2014/main" id="{785BCA6D-4E4D-D623-FDFE-37B91D25C7F4}"/>
              </a:ext>
            </a:extLst>
          </p:cNvPr>
          <p:cNvCxnSpPr/>
          <p:nvPr/>
        </p:nvCxnSpPr>
        <p:spPr>
          <a:xfrm>
            <a:off x="4200525" y="191452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67B65D5-1CDF-1F46-FD66-B05349D709D0}"/>
              </a:ext>
            </a:extLst>
          </p:cNvPr>
          <p:cNvCxnSpPr>
            <a:cxnSpLocks/>
          </p:cNvCxnSpPr>
          <p:nvPr/>
        </p:nvCxnSpPr>
        <p:spPr>
          <a:xfrm>
            <a:off x="7981950" y="191452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5C2D985-3E21-DB6A-53D6-7059C51DC870}"/>
              </a:ext>
            </a:extLst>
          </p:cNvPr>
          <p:cNvSpPr txBox="1"/>
          <p:nvPr/>
        </p:nvSpPr>
        <p:spPr>
          <a:xfrm>
            <a:off x="1307409" y="5866337"/>
            <a:ext cx="1712016" cy="369332"/>
          </a:xfrm>
          <a:prstGeom prst="rect">
            <a:avLst/>
          </a:prstGeom>
          <a:noFill/>
        </p:spPr>
        <p:txBody>
          <a:bodyPr wrap="square" rtlCol="0">
            <a:spAutoFit/>
          </a:bodyPr>
          <a:lstStyle/>
          <a:p>
            <a:r>
              <a:rPr lang="en-IN" dirty="0"/>
              <a:t>Latency = 30us</a:t>
            </a:r>
          </a:p>
        </p:txBody>
      </p:sp>
      <p:sp>
        <p:nvSpPr>
          <p:cNvPr id="11" name="TextBox 10">
            <a:extLst>
              <a:ext uri="{FF2B5EF4-FFF2-40B4-BE49-F238E27FC236}">
                <a16:creationId xmlns:a16="http://schemas.microsoft.com/office/drawing/2014/main" id="{32AD050C-9E0B-624A-A2E4-BC5C0B1F5162}"/>
              </a:ext>
            </a:extLst>
          </p:cNvPr>
          <p:cNvSpPr txBox="1"/>
          <p:nvPr/>
        </p:nvSpPr>
        <p:spPr>
          <a:xfrm>
            <a:off x="5187605" y="5828236"/>
            <a:ext cx="1712016" cy="369332"/>
          </a:xfrm>
          <a:prstGeom prst="rect">
            <a:avLst/>
          </a:prstGeom>
          <a:noFill/>
        </p:spPr>
        <p:txBody>
          <a:bodyPr wrap="square" rtlCol="0">
            <a:spAutoFit/>
          </a:bodyPr>
          <a:lstStyle/>
          <a:p>
            <a:r>
              <a:rPr lang="en-IN" dirty="0"/>
              <a:t>Latency = 30us</a:t>
            </a:r>
          </a:p>
        </p:txBody>
      </p:sp>
      <p:sp>
        <p:nvSpPr>
          <p:cNvPr id="14" name="TextBox 13">
            <a:extLst>
              <a:ext uri="{FF2B5EF4-FFF2-40B4-BE49-F238E27FC236}">
                <a16:creationId xmlns:a16="http://schemas.microsoft.com/office/drawing/2014/main" id="{CEAD4F63-06B5-B5B4-2B61-7B0806850295}"/>
              </a:ext>
            </a:extLst>
          </p:cNvPr>
          <p:cNvSpPr txBox="1"/>
          <p:nvPr/>
        </p:nvSpPr>
        <p:spPr>
          <a:xfrm>
            <a:off x="9032389" y="5837761"/>
            <a:ext cx="1712016" cy="369332"/>
          </a:xfrm>
          <a:prstGeom prst="rect">
            <a:avLst/>
          </a:prstGeom>
          <a:noFill/>
        </p:spPr>
        <p:txBody>
          <a:bodyPr wrap="square" rtlCol="0">
            <a:spAutoFit/>
          </a:bodyPr>
          <a:lstStyle/>
          <a:p>
            <a:r>
              <a:rPr lang="en-IN" dirty="0"/>
              <a:t>Latency = 30us</a:t>
            </a:r>
          </a:p>
        </p:txBody>
      </p:sp>
      <p:cxnSp>
        <p:nvCxnSpPr>
          <p:cNvPr id="16" name="Straight Arrow Connector 15">
            <a:extLst>
              <a:ext uri="{FF2B5EF4-FFF2-40B4-BE49-F238E27FC236}">
                <a16:creationId xmlns:a16="http://schemas.microsoft.com/office/drawing/2014/main" id="{037FC41C-3677-FE38-C86F-370D7E09931B}"/>
              </a:ext>
            </a:extLst>
          </p:cNvPr>
          <p:cNvCxnSpPr/>
          <p:nvPr/>
        </p:nvCxnSpPr>
        <p:spPr>
          <a:xfrm flipH="1">
            <a:off x="2247900" y="4895850"/>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851DB00-D80E-C4C2-B54D-2A71DFE3086A}"/>
              </a:ext>
            </a:extLst>
          </p:cNvPr>
          <p:cNvSpPr txBox="1"/>
          <p:nvPr/>
        </p:nvSpPr>
        <p:spPr>
          <a:xfrm>
            <a:off x="2525314" y="4689073"/>
            <a:ext cx="1428748" cy="276999"/>
          </a:xfrm>
          <a:prstGeom prst="rect">
            <a:avLst/>
          </a:prstGeom>
          <a:noFill/>
        </p:spPr>
        <p:txBody>
          <a:bodyPr wrap="square">
            <a:spAutoFit/>
          </a:bodyPr>
          <a:lstStyle/>
          <a:p>
            <a:r>
              <a:rPr lang="en-IN" sz="1200" dirty="0">
                <a:solidFill>
                  <a:srgbClr val="C00000"/>
                </a:solidFill>
              </a:rPr>
              <a:t>-</a:t>
            </a:r>
            <a:r>
              <a:rPr lang="en-IN" sz="1200" b="1" dirty="0">
                <a:solidFill>
                  <a:srgbClr val="C00000"/>
                </a:solidFill>
              </a:rPr>
              <a:t>0.000029563903</a:t>
            </a:r>
          </a:p>
        </p:txBody>
      </p:sp>
      <p:cxnSp>
        <p:nvCxnSpPr>
          <p:cNvPr id="19" name="Straight Arrow Connector 18">
            <a:extLst>
              <a:ext uri="{FF2B5EF4-FFF2-40B4-BE49-F238E27FC236}">
                <a16:creationId xmlns:a16="http://schemas.microsoft.com/office/drawing/2014/main" id="{2430DC42-07D2-42D6-3EB4-7BD9D484E889}"/>
              </a:ext>
            </a:extLst>
          </p:cNvPr>
          <p:cNvCxnSpPr>
            <a:cxnSpLocks/>
            <a:stCxn id="20" idx="1"/>
          </p:cNvCxnSpPr>
          <p:nvPr/>
        </p:nvCxnSpPr>
        <p:spPr>
          <a:xfrm flipH="1">
            <a:off x="2176601" y="5112192"/>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04F8D44-7932-407F-6093-0CEE76E6073F}"/>
              </a:ext>
            </a:extLst>
          </p:cNvPr>
          <p:cNvSpPr txBox="1"/>
          <p:nvPr/>
        </p:nvSpPr>
        <p:spPr>
          <a:xfrm>
            <a:off x="2546445" y="4973692"/>
            <a:ext cx="577443" cy="276999"/>
          </a:xfrm>
          <a:prstGeom prst="rect">
            <a:avLst/>
          </a:prstGeom>
          <a:noFill/>
        </p:spPr>
        <p:txBody>
          <a:bodyPr wrap="square">
            <a:spAutoFit/>
          </a:bodyPr>
          <a:lstStyle/>
          <a:p>
            <a:r>
              <a:rPr lang="en-IN" sz="1200" b="1" dirty="0">
                <a:solidFill>
                  <a:schemeClr val="accent1">
                    <a:lumMod val="75000"/>
                  </a:schemeClr>
                </a:solidFill>
              </a:rPr>
              <a:t>4.625</a:t>
            </a:r>
          </a:p>
        </p:txBody>
      </p:sp>
      <p:cxnSp>
        <p:nvCxnSpPr>
          <p:cNvPr id="24" name="Straight Arrow Connector 23">
            <a:extLst>
              <a:ext uri="{FF2B5EF4-FFF2-40B4-BE49-F238E27FC236}">
                <a16:creationId xmlns:a16="http://schemas.microsoft.com/office/drawing/2014/main" id="{8A6F2214-8A93-3A33-AE4A-95BD6C6BAA28}"/>
              </a:ext>
            </a:extLst>
          </p:cNvPr>
          <p:cNvCxnSpPr>
            <a:cxnSpLocks/>
            <a:stCxn id="25" idx="1"/>
          </p:cNvCxnSpPr>
          <p:nvPr/>
        </p:nvCxnSpPr>
        <p:spPr>
          <a:xfrm flipH="1" flipV="1">
            <a:off x="3150087" y="5362235"/>
            <a:ext cx="262906" cy="252419"/>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B9366A6-CC93-DB7D-0E49-E2EC973E59C3}"/>
              </a:ext>
            </a:extLst>
          </p:cNvPr>
          <p:cNvSpPr txBox="1"/>
          <p:nvPr/>
        </p:nvSpPr>
        <p:spPr>
          <a:xfrm>
            <a:off x="3412993" y="5476154"/>
            <a:ext cx="577443" cy="276999"/>
          </a:xfrm>
          <a:prstGeom prst="rect">
            <a:avLst/>
          </a:prstGeom>
          <a:noFill/>
        </p:spPr>
        <p:txBody>
          <a:bodyPr wrap="square">
            <a:spAutoFit/>
          </a:bodyPr>
          <a:lstStyle/>
          <a:p>
            <a:r>
              <a:rPr lang="en-IN" sz="1200" b="1" dirty="0">
                <a:solidFill>
                  <a:schemeClr val="accent5">
                    <a:lumMod val="75000"/>
                  </a:schemeClr>
                </a:solidFill>
              </a:rPr>
              <a:t>7.062</a:t>
            </a:r>
          </a:p>
        </p:txBody>
      </p:sp>
      <p:cxnSp>
        <p:nvCxnSpPr>
          <p:cNvPr id="30" name="Straight Arrow Connector 29">
            <a:extLst>
              <a:ext uri="{FF2B5EF4-FFF2-40B4-BE49-F238E27FC236}">
                <a16:creationId xmlns:a16="http://schemas.microsoft.com/office/drawing/2014/main" id="{301D8326-F9CE-2377-A8FF-DAA2B1395F2D}"/>
              </a:ext>
            </a:extLst>
          </p:cNvPr>
          <p:cNvCxnSpPr/>
          <p:nvPr/>
        </p:nvCxnSpPr>
        <p:spPr>
          <a:xfrm flipH="1">
            <a:off x="6361344" y="5054143"/>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248B75-B450-D347-1764-509BE93160BB}"/>
              </a:ext>
            </a:extLst>
          </p:cNvPr>
          <p:cNvSpPr txBox="1"/>
          <p:nvPr/>
        </p:nvSpPr>
        <p:spPr>
          <a:xfrm>
            <a:off x="6638758" y="4847366"/>
            <a:ext cx="1428748" cy="276999"/>
          </a:xfrm>
          <a:prstGeom prst="rect">
            <a:avLst/>
          </a:prstGeom>
          <a:noFill/>
        </p:spPr>
        <p:txBody>
          <a:bodyPr wrap="square">
            <a:spAutoFit/>
          </a:bodyPr>
          <a:lstStyle/>
          <a:p>
            <a:r>
              <a:rPr lang="en-IN" sz="1200" b="1" dirty="0">
                <a:solidFill>
                  <a:srgbClr val="C00000"/>
                </a:solidFill>
              </a:rPr>
              <a:t>1.7421875</a:t>
            </a:r>
          </a:p>
        </p:txBody>
      </p:sp>
      <p:cxnSp>
        <p:nvCxnSpPr>
          <p:cNvPr id="32" name="Straight Arrow Connector 31">
            <a:extLst>
              <a:ext uri="{FF2B5EF4-FFF2-40B4-BE49-F238E27FC236}">
                <a16:creationId xmlns:a16="http://schemas.microsoft.com/office/drawing/2014/main" id="{04AD8E2D-B017-8EBF-941D-89A81988D818}"/>
              </a:ext>
            </a:extLst>
          </p:cNvPr>
          <p:cNvCxnSpPr>
            <a:cxnSpLocks/>
            <a:stCxn id="33" idx="1"/>
          </p:cNvCxnSpPr>
          <p:nvPr/>
        </p:nvCxnSpPr>
        <p:spPr>
          <a:xfrm flipH="1">
            <a:off x="6290045" y="5270485"/>
            <a:ext cx="369844"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185AC48-930F-09B7-A61C-9ED4D6C7646E}"/>
              </a:ext>
            </a:extLst>
          </p:cNvPr>
          <p:cNvSpPr txBox="1"/>
          <p:nvPr/>
        </p:nvSpPr>
        <p:spPr>
          <a:xfrm>
            <a:off x="6659889" y="5131985"/>
            <a:ext cx="800091" cy="276999"/>
          </a:xfrm>
          <a:prstGeom prst="rect">
            <a:avLst/>
          </a:prstGeom>
          <a:noFill/>
        </p:spPr>
        <p:txBody>
          <a:bodyPr wrap="square">
            <a:spAutoFit/>
          </a:bodyPr>
          <a:lstStyle/>
          <a:p>
            <a:r>
              <a:rPr lang="en-IN" sz="1200" b="1" dirty="0">
                <a:solidFill>
                  <a:schemeClr val="accent1">
                    <a:lumMod val="75000"/>
                  </a:schemeClr>
                </a:solidFill>
              </a:rPr>
              <a:t>3.28125</a:t>
            </a:r>
          </a:p>
        </p:txBody>
      </p:sp>
      <p:cxnSp>
        <p:nvCxnSpPr>
          <p:cNvPr id="34" name="Straight Arrow Connector 33">
            <a:extLst>
              <a:ext uri="{FF2B5EF4-FFF2-40B4-BE49-F238E27FC236}">
                <a16:creationId xmlns:a16="http://schemas.microsoft.com/office/drawing/2014/main" id="{4CCC7355-33D5-1959-85E8-E3477495B1CE}"/>
              </a:ext>
            </a:extLst>
          </p:cNvPr>
          <p:cNvCxnSpPr>
            <a:cxnSpLocks/>
            <a:stCxn id="35" idx="0"/>
          </p:cNvCxnSpPr>
          <p:nvPr/>
        </p:nvCxnSpPr>
        <p:spPr>
          <a:xfrm flipH="1" flipV="1">
            <a:off x="7148441" y="5513908"/>
            <a:ext cx="354514" cy="32385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2D14187-88F8-40E5-CF1F-07750F4B79B7}"/>
              </a:ext>
            </a:extLst>
          </p:cNvPr>
          <p:cNvSpPr txBox="1"/>
          <p:nvPr/>
        </p:nvSpPr>
        <p:spPr>
          <a:xfrm>
            <a:off x="7214233" y="5837761"/>
            <a:ext cx="577443" cy="276999"/>
          </a:xfrm>
          <a:prstGeom prst="rect">
            <a:avLst/>
          </a:prstGeom>
          <a:noFill/>
        </p:spPr>
        <p:txBody>
          <a:bodyPr wrap="square">
            <a:spAutoFit/>
          </a:bodyPr>
          <a:lstStyle/>
          <a:p>
            <a:r>
              <a:rPr lang="en-IN" sz="1200" b="1" dirty="0">
                <a:solidFill>
                  <a:schemeClr val="accent5">
                    <a:lumMod val="75000"/>
                  </a:schemeClr>
                </a:solidFill>
              </a:rPr>
              <a:t>4.625</a:t>
            </a:r>
          </a:p>
        </p:txBody>
      </p:sp>
      <p:cxnSp>
        <p:nvCxnSpPr>
          <p:cNvPr id="38" name="Straight Arrow Connector 37">
            <a:extLst>
              <a:ext uri="{FF2B5EF4-FFF2-40B4-BE49-F238E27FC236}">
                <a16:creationId xmlns:a16="http://schemas.microsoft.com/office/drawing/2014/main" id="{CFA3B507-32F2-20BB-0F11-29A5F9235183}"/>
              </a:ext>
            </a:extLst>
          </p:cNvPr>
          <p:cNvCxnSpPr/>
          <p:nvPr/>
        </p:nvCxnSpPr>
        <p:spPr>
          <a:xfrm flipH="1">
            <a:off x="10196126" y="5011870"/>
            <a:ext cx="371475" cy="1333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B9F9AF3-EB60-60E7-F9D3-CC8FB35804DF}"/>
              </a:ext>
            </a:extLst>
          </p:cNvPr>
          <p:cNvSpPr txBox="1"/>
          <p:nvPr/>
        </p:nvSpPr>
        <p:spPr>
          <a:xfrm>
            <a:off x="10473540" y="4805093"/>
            <a:ext cx="1428748" cy="276999"/>
          </a:xfrm>
          <a:prstGeom prst="rect">
            <a:avLst/>
          </a:prstGeom>
          <a:noFill/>
        </p:spPr>
        <p:txBody>
          <a:bodyPr wrap="square">
            <a:spAutoFit/>
          </a:bodyPr>
          <a:lstStyle/>
          <a:p>
            <a:r>
              <a:rPr lang="en-IN" sz="1200" b="1" dirty="0">
                <a:solidFill>
                  <a:srgbClr val="C00000"/>
                </a:solidFill>
              </a:rPr>
              <a:t>6.9375</a:t>
            </a:r>
          </a:p>
        </p:txBody>
      </p:sp>
      <p:cxnSp>
        <p:nvCxnSpPr>
          <p:cNvPr id="40" name="Straight Arrow Connector 39">
            <a:extLst>
              <a:ext uri="{FF2B5EF4-FFF2-40B4-BE49-F238E27FC236}">
                <a16:creationId xmlns:a16="http://schemas.microsoft.com/office/drawing/2014/main" id="{EEFCC755-6921-BF81-6BBB-4E73F6718193}"/>
              </a:ext>
            </a:extLst>
          </p:cNvPr>
          <p:cNvCxnSpPr>
            <a:cxnSpLocks/>
            <a:stCxn id="41" idx="1"/>
          </p:cNvCxnSpPr>
          <p:nvPr/>
        </p:nvCxnSpPr>
        <p:spPr>
          <a:xfrm flipH="1">
            <a:off x="10130145" y="5216860"/>
            <a:ext cx="528330" cy="6667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AA58E61-3A15-426D-4111-AF72C0CF0808}"/>
              </a:ext>
            </a:extLst>
          </p:cNvPr>
          <p:cNvSpPr txBox="1"/>
          <p:nvPr/>
        </p:nvSpPr>
        <p:spPr>
          <a:xfrm>
            <a:off x="10658475" y="5078360"/>
            <a:ext cx="1056132" cy="276999"/>
          </a:xfrm>
          <a:prstGeom prst="rect">
            <a:avLst/>
          </a:prstGeom>
          <a:noFill/>
        </p:spPr>
        <p:txBody>
          <a:bodyPr wrap="square">
            <a:spAutoFit/>
          </a:bodyPr>
          <a:lstStyle/>
          <a:p>
            <a:r>
              <a:rPr lang="en-IN" sz="1200" dirty="0">
                <a:solidFill>
                  <a:schemeClr val="accent1">
                    <a:lumMod val="75000"/>
                  </a:schemeClr>
                </a:solidFill>
              </a:rPr>
              <a:t>- </a:t>
            </a:r>
            <a:r>
              <a:rPr lang="en-IN" sz="1200" b="1" dirty="0">
                <a:solidFill>
                  <a:schemeClr val="accent1">
                    <a:lumMod val="75000"/>
                  </a:schemeClr>
                </a:solidFill>
              </a:rPr>
              <a:t>3.296875</a:t>
            </a:r>
          </a:p>
        </p:txBody>
      </p:sp>
      <p:cxnSp>
        <p:nvCxnSpPr>
          <p:cNvPr id="42" name="Straight Arrow Connector 41">
            <a:extLst>
              <a:ext uri="{FF2B5EF4-FFF2-40B4-BE49-F238E27FC236}">
                <a16:creationId xmlns:a16="http://schemas.microsoft.com/office/drawing/2014/main" id="{D854941D-827D-B1DF-CF1A-2F76D04A7E41}"/>
              </a:ext>
            </a:extLst>
          </p:cNvPr>
          <p:cNvCxnSpPr>
            <a:cxnSpLocks/>
            <a:stCxn id="43" idx="0"/>
          </p:cNvCxnSpPr>
          <p:nvPr/>
        </p:nvCxnSpPr>
        <p:spPr>
          <a:xfrm flipH="1" flipV="1">
            <a:off x="10983223" y="5471635"/>
            <a:ext cx="354514" cy="323853"/>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B0B7803-2DEB-FE88-44E7-C737991EC87F}"/>
              </a:ext>
            </a:extLst>
          </p:cNvPr>
          <p:cNvSpPr txBox="1"/>
          <p:nvPr/>
        </p:nvSpPr>
        <p:spPr>
          <a:xfrm>
            <a:off x="11049015" y="5795488"/>
            <a:ext cx="577443" cy="276999"/>
          </a:xfrm>
          <a:prstGeom prst="rect">
            <a:avLst/>
          </a:prstGeom>
          <a:noFill/>
        </p:spPr>
        <p:txBody>
          <a:bodyPr wrap="square">
            <a:spAutoFit/>
          </a:bodyPr>
          <a:lstStyle/>
          <a:p>
            <a:r>
              <a:rPr lang="en-IN" sz="1200" b="1" dirty="0">
                <a:solidFill>
                  <a:schemeClr val="accent5">
                    <a:lumMod val="75000"/>
                  </a:schemeClr>
                </a:solidFill>
              </a:rPr>
              <a:t>75.5</a:t>
            </a:r>
          </a:p>
        </p:txBody>
      </p:sp>
      <p:sp>
        <p:nvSpPr>
          <p:cNvPr id="6" name="TextBox 5">
            <a:extLst>
              <a:ext uri="{FF2B5EF4-FFF2-40B4-BE49-F238E27FC236}">
                <a16:creationId xmlns:a16="http://schemas.microsoft.com/office/drawing/2014/main" id="{601C12AC-B43B-AFD4-66ED-02A1553CB92F}"/>
              </a:ext>
            </a:extLst>
          </p:cNvPr>
          <p:cNvSpPr txBox="1"/>
          <p:nvPr/>
        </p:nvSpPr>
        <p:spPr>
          <a:xfrm>
            <a:off x="4389120" y="6301478"/>
            <a:ext cx="3227832" cy="369332"/>
          </a:xfrm>
          <a:prstGeom prst="rect">
            <a:avLst/>
          </a:prstGeom>
          <a:noFill/>
        </p:spPr>
        <p:txBody>
          <a:bodyPr wrap="square" rtlCol="0">
            <a:spAutoFit/>
          </a:bodyPr>
          <a:lstStyle/>
          <a:p>
            <a:r>
              <a:rPr lang="en-IN" dirty="0"/>
              <a:t>Average Latency = 30us</a:t>
            </a:r>
          </a:p>
        </p:txBody>
      </p:sp>
    </p:spTree>
    <p:extLst>
      <p:ext uri="{BB962C8B-B14F-4D97-AF65-F5344CB8AC3E}">
        <p14:creationId xmlns:p14="http://schemas.microsoft.com/office/powerpoint/2010/main" val="4009452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BAS-BF16 interfaced with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9" name="Picture 8">
            <a:extLst>
              <a:ext uri="{FF2B5EF4-FFF2-40B4-BE49-F238E27FC236}">
                <a16:creationId xmlns:a16="http://schemas.microsoft.com/office/drawing/2014/main" id="{A65B177B-1B38-AA55-F184-7FD94766B64D}"/>
              </a:ext>
            </a:extLst>
          </p:cNvPr>
          <p:cNvPicPr>
            <a:picLocks noChangeAspect="1"/>
          </p:cNvPicPr>
          <p:nvPr/>
        </p:nvPicPr>
        <p:blipFill rotWithShape="1">
          <a:blip r:embed="rId2"/>
          <a:srcRect l="6260" t="3889" r="7790" b="5139"/>
          <a:stretch/>
        </p:blipFill>
        <p:spPr>
          <a:xfrm>
            <a:off x="4295775" y="2239832"/>
            <a:ext cx="3905250" cy="4551493"/>
          </a:xfrm>
          <a:prstGeom prst="rect">
            <a:avLst/>
          </a:prstGeom>
        </p:spPr>
      </p:pic>
    </p:spTree>
    <p:extLst>
      <p:ext uri="{BB962C8B-B14F-4D97-AF65-F5344CB8AC3E}">
        <p14:creationId xmlns:p14="http://schemas.microsoft.com/office/powerpoint/2010/main" val="2219178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ARM Cortex:</a:t>
            </a: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a:p>
            <a:pPr algn="just"/>
            <a:endParaRPr lang="en-IN" sz="2400" b="1" dirty="0">
              <a:latin typeface="TimesLTStd-Roman"/>
            </a:endParaRPr>
          </a:p>
        </p:txBody>
      </p:sp>
      <p:pic>
        <p:nvPicPr>
          <p:cNvPr id="6" name="Picture 5">
            <a:extLst>
              <a:ext uri="{FF2B5EF4-FFF2-40B4-BE49-F238E27FC236}">
                <a16:creationId xmlns:a16="http://schemas.microsoft.com/office/drawing/2014/main" id="{1FB903A1-1843-913B-F296-8BE31261AC22}"/>
              </a:ext>
            </a:extLst>
          </p:cNvPr>
          <p:cNvPicPr>
            <a:picLocks noChangeAspect="1"/>
          </p:cNvPicPr>
          <p:nvPr/>
        </p:nvPicPr>
        <p:blipFill rotWithShape="1">
          <a:blip r:embed="rId2"/>
          <a:srcRect r="3909"/>
          <a:stretch/>
        </p:blipFill>
        <p:spPr>
          <a:xfrm>
            <a:off x="929591" y="2547713"/>
            <a:ext cx="3304600" cy="3172268"/>
          </a:xfrm>
          <a:prstGeom prst="rect">
            <a:avLst/>
          </a:prstGeom>
          <a:ln>
            <a:solidFill>
              <a:schemeClr val="tx1"/>
            </a:solidFill>
          </a:ln>
        </p:spPr>
      </p:pic>
      <p:pic>
        <p:nvPicPr>
          <p:cNvPr id="7" name="Picture 6">
            <a:extLst>
              <a:ext uri="{FF2B5EF4-FFF2-40B4-BE49-F238E27FC236}">
                <a16:creationId xmlns:a16="http://schemas.microsoft.com/office/drawing/2014/main" id="{A17DC331-D695-5E0D-16C3-BFE4512FD26D}"/>
              </a:ext>
            </a:extLst>
          </p:cNvPr>
          <p:cNvPicPr>
            <a:picLocks noChangeAspect="1"/>
          </p:cNvPicPr>
          <p:nvPr/>
        </p:nvPicPr>
        <p:blipFill rotWithShape="1">
          <a:blip r:embed="rId3"/>
          <a:srcRect l="-3671" r="8893" b="1766"/>
          <a:stretch/>
        </p:blipFill>
        <p:spPr>
          <a:xfrm>
            <a:off x="4405742" y="2547713"/>
            <a:ext cx="3399566" cy="3167287"/>
          </a:xfrm>
          <a:prstGeom prst="rect">
            <a:avLst/>
          </a:prstGeom>
          <a:ln>
            <a:solidFill>
              <a:schemeClr val="tx1"/>
            </a:solidFill>
          </a:ln>
        </p:spPr>
      </p:pic>
      <p:pic>
        <p:nvPicPr>
          <p:cNvPr id="8" name="Picture 7">
            <a:extLst>
              <a:ext uri="{FF2B5EF4-FFF2-40B4-BE49-F238E27FC236}">
                <a16:creationId xmlns:a16="http://schemas.microsoft.com/office/drawing/2014/main" id="{44B1C458-0368-E61D-8FAA-1BE92E6786E6}"/>
              </a:ext>
            </a:extLst>
          </p:cNvPr>
          <p:cNvPicPr>
            <a:picLocks noChangeAspect="1"/>
          </p:cNvPicPr>
          <p:nvPr/>
        </p:nvPicPr>
        <p:blipFill rotWithShape="1">
          <a:blip r:embed="rId4"/>
          <a:srcRect b="4789"/>
          <a:stretch/>
        </p:blipFill>
        <p:spPr>
          <a:xfrm>
            <a:off x="8131449" y="2547713"/>
            <a:ext cx="3162741" cy="3129187"/>
          </a:xfrm>
          <a:prstGeom prst="rect">
            <a:avLst/>
          </a:prstGeom>
          <a:ln>
            <a:solidFill>
              <a:schemeClr val="tx1"/>
            </a:solidFill>
          </a:ln>
        </p:spPr>
      </p:pic>
      <p:cxnSp>
        <p:nvCxnSpPr>
          <p:cNvPr id="9" name="Straight Connector 8">
            <a:extLst>
              <a:ext uri="{FF2B5EF4-FFF2-40B4-BE49-F238E27FC236}">
                <a16:creationId xmlns:a16="http://schemas.microsoft.com/office/drawing/2014/main" id="{E715E5AF-E76B-C0DE-47D1-002FB088D582}"/>
              </a:ext>
            </a:extLst>
          </p:cNvPr>
          <p:cNvCxnSpPr/>
          <p:nvPr/>
        </p:nvCxnSpPr>
        <p:spPr>
          <a:xfrm>
            <a:off x="4314825" y="2038350"/>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7C2C751-F5ED-7EFE-7DE0-3D176725C224}"/>
              </a:ext>
            </a:extLst>
          </p:cNvPr>
          <p:cNvCxnSpPr/>
          <p:nvPr/>
        </p:nvCxnSpPr>
        <p:spPr>
          <a:xfrm>
            <a:off x="7972425" y="2009775"/>
            <a:ext cx="0" cy="4571619"/>
          </a:xfrm>
          <a:prstGeom prst="line">
            <a:avLst/>
          </a:prstGeom>
          <a:ln w="28575">
            <a:prstDash val="dash"/>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1021E74F-5974-FA98-C8CC-7FCA8E5E0EFA}"/>
              </a:ext>
            </a:extLst>
          </p:cNvPr>
          <p:cNvSpPr txBox="1"/>
          <p:nvPr/>
        </p:nvSpPr>
        <p:spPr>
          <a:xfrm>
            <a:off x="1372347" y="5833900"/>
            <a:ext cx="2151324" cy="369332"/>
          </a:xfrm>
          <a:prstGeom prst="rect">
            <a:avLst/>
          </a:prstGeom>
          <a:noFill/>
        </p:spPr>
        <p:txBody>
          <a:bodyPr wrap="square" rtlCol="0">
            <a:spAutoFit/>
          </a:bodyPr>
          <a:lstStyle/>
          <a:p>
            <a:r>
              <a:rPr lang="en-IN" dirty="0"/>
              <a:t>Latency = 513.81us</a:t>
            </a:r>
          </a:p>
        </p:txBody>
      </p:sp>
      <p:sp>
        <p:nvSpPr>
          <p:cNvPr id="13" name="TextBox 12">
            <a:extLst>
              <a:ext uri="{FF2B5EF4-FFF2-40B4-BE49-F238E27FC236}">
                <a16:creationId xmlns:a16="http://schemas.microsoft.com/office/drawing/2014/main" id="{885761DC-CE2B-BEF3-EFB3-12D33C20B3F6}"/>
              </a:ext>
            </a:extLst>
          </p:cNvPr>
          <p:cNvSpPr txBox="1"/>
          <p:nvPr/>
        </p:nvSpPr>
        <p:spPr>
          <a:xfrm>
            <a:off x="5111975" y="5809869"/>
            <a:ext cx="2145323" cy="369332"/>
          </a:xfrm>
          <a:prstGeom prst="rect">
            <a:avLst/>
          </a:prstGeom>
          <a:noFill/>
        </p:spPr>
        <p:txBody>
          <a:bodyPr wrap="square" rtlCol="0">
            <a:spAutoFit/>
          </a:bodyPr>
          <a:lstStyle/>
          <a:p>
            <a:r>
              <a:rPr lang="en-IN" dirty="0"/>
              <a:t>Latency = 511.94us</a:t>
            </a:r>
          </a:p>
        </p:txBody>
      </p:sp>
      <p:sp>
        <p:nvSpPr>
          <p:cNvPr id="14" name="TextBox 13">
            <a:extLst>
              <a:ext uri="{FF2B5EF4-FFF2-40B4-BE49-F238E27FC236}">
                <a16:creationId xmlns:a16="http://schemas.microsoft.com/office/drawing/2014/main" id="{FB5B47DB-2288-C68A-029C-7019D34F5366}"/>
              </a:ext>
            </a:extLst>
          </p:cNvPr>
          <p:cNvSpPr txBox="1"/>
          <p:nvPr/>
        </p:nvSpPr>
        <p:spPr>
          <a:xfrm>
            <a:off x="8856810" y="5807440"/>
            <a:ext cx="2211237" cy="369332"/>
          </a:xfrm>
          <a:prstGeom prst="rect">
            <a:avLst/>
          </a:prstGeom>
          <a:noFill/>
        </p:spPr>
        <p:txBody>
          <a:bodyPr wrap="square" rtlCol="0">
            <a:spAutoFit/>
          </a:bodyPr>
          <a:lstStyle/>
          <a:p>
            <a:r>
              <a:rPr lang="en-IN" dirty="0"/>
              <a:t>Latency = 512.78us</a:t>
            </a:r>
          </a:p>
        </p:txBody>
      </p:sp>
      <p:sp>
        <p:nvSpPr>
          <p:cNvPr id="3" name="TextBox 2">
            <a:extLst>
              <a:ext uri="{FF2B5EF4-FFF2-40B4-BE49-F238E27FC236}">
                <a16:creationId xmlns:a16="http://schemas.microsoft.com/office/drawing/2014/main" id="{5AAC66F4-ED3E-2838-8EC8-C373EB17E439}"/>
              </a:ext>
            </a:extLst>
          </p:cNvPr>
          <p:cNvSpPr txBox="1"/>
          <p:nvPr/>
        </p:nvSpPr>
        <p:spPr>
          <a:xfrm>
            <a:off x="4744593" y="6467094"/>
            <a:ext cx="3227832" cy="369332"/>
          </a:xfrm>
          <a:prstGeom prst="rect">
            <a:avLst/>
          </a:prstGeom>
          <a:noFill/>
        </p:spPr>
        <p:txBody>
          <a:bodyPr wrap="square" rtlCol="0">
            <a:spAutoFit/>
          </a:bodyPr>
          <a:lstStyle/>
          <a:p>
            <a:r>
              <a:rPr lang="en-IN" dirty="0"/>
              <a:t>Average Latency = 512us</a:t>
            </a:r>
          </a:p>
        </p:txBody>
      </p:sp>
    </p:spTree>
    <p:extLst>
      <p:ext uri="{BB962C8B-B14F-4D97-AF65-F5344CB8AC3E}">
        <p14:creationId xmlns:p14="http://schemas.microsoft.com/office/powerpoint/2010/main" val="847798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Simulation Results</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581192" y="1476375"/>
            <a:ext cx="11029615" cy="4895850"/>
          </a:xfrm>
        </p:spPr>
        <p:txBody>
          <a:bodyPr>
            <a:normAutofit/>
          </a:bodyPr>
          <a:lstStyle/>
          <a:p>
            <a:pPr algn="just"/>
            <a:r>
              <a:rPr lang="en-IN" sz="2400" b="1" dirty="0">
                <a:latin typeface="TimesLTStd-Roman"/>
              </a:rPr>
              <a:t>Output of BAS algorithm running on ARM Cortex:</a:t>
            </a:r>
          </a:p>
          <a:p>
            <a:pPr marL="0" indent="0" algn="just">
              <a:buNone/>
            </a:pPr>
            <a:r>
              <a:rPr lang="en-IN" sz="1800" dirty="0">
                <a:latin typeface="TimesLTStd-Roman"/>
              </a:rPr>
              <a:t>Considered the second example from the simulation where the initial position is (101, 125). The plot of how the optimization works is shown below:</a:t>
            </a: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marL="0" indent="0" algn="just">
              <a:buNone/>
            </a:pPr>
            <a:endParaRPr lang="en-IN" sz="1800" dirty="0">
              <a:latin typeface="TimesLTStd-Roman"/>
            </a:endParaRPr>
          </a:p>
          <a:p>
            <a:pPr algn="just"/>
            <a:endParaRPr lang="en-IN" sz="2400" b="1" dirty="0">
              <a:latin typeface="TimesLTStd-Roman"/>
            </a:endParaRPr>
          </a:p>
        </p:txBody>
      </p:sp>
      <p:pic>
        <p:nvPicPr>
          <p:cNvPr id="4" name="Picture 3">
            <a:extLst>
              <a:ext uri="{FF2B5EF4-FFF2-40B4-BE49-F238E27FC236}">
                <a16:creationId xmlns:a16="http://schemas.microsoft.com/office/drawing/2014/main" id="{40AF76AB-5C5A-31A1-E479-166C0DF6AF93}"/>
              </a:ext>
            </a:extLst>
          </p:cNvPr>
          <p:cNvPicPr>
            <a:picLocks noChangeAspect="1"/>
          </p:cNvPicPr>
          <p:nvPr/>
        </p:nvPicPr>
        <p:blipFill rotWithShape="1">
          <a:blip r:embed="rId2"/>
          <a:srcRect l="6662" t="4584" r="7411" b="5138"/>
          <a:stretch/>
        </p:blipFill>
        <p:spPr>
          <a:xfrm>
            <a:off x="4257674" y="2207373"/>
            <a:ext cx="4024135" cy="4564901"/>
          </a:xfrm>
          <a:prstGeom prst="rect">
            <a:avLst/>
          </a:prstGeom>
        </p:spPr>
      </p:pic>
    </p:spTree>
    <p:extLst>
      <p:ext uri="{BB962C8B-B14F-4D97-AF65-F5344CB8AC3E}">
        <p14:creationId xmlns:p14="http://schemas.microsoft.com/office/powerpoint/2010/main" val="3212113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CONCLUSION</a:t>
            </a:r>
          </a:p>
        </p:txBody>
      </p:sp>
      <p:sp>
        <p:nvSpPr>
          <p:cNvPr id="12" name="Content Placeholder 11">
            <a:extLst>
              <a:ext uri="{FF2B5EF4-FFF2-40B4-BE49-F238E27FC236}">
                <a16:creationId xmlns:a16="http://schemas.microsoft.com/office/drawing/2014/main" id="{52D0EBFB-CA45-CCB6-4AF2-CE111B80F66F}"/>
              </a:ext>
            </a:extLst>
          </p:cNvPr>
          <p:cNvSpPr>
            <a:spLocks noGrp="1"/>
          </p:cNvSpPr>
          <p:nvPr>
            <p:ph idx="1"/>
          </p:nvPr>
        </p:nvSpPr>
        <p:spPr>
          <a:xfrm>
            <a:off x="960119" y="3337560"/>
            <a:ext cx="10698481" cy="3337560"/>
          </a:xfrm>
        </p:spPr>
        <p:txBody>
          <a:bodyPr>
            <a:normAutofit/>
          </a:bodyPr>
          <a:lstStyle/>
          <a:p>
            <a:pPr algn="just"/>
            <a:r>
              <a:rPr lang="en-IN" sz="1800" dirty="0">
                <a:latin typeface="TimesLTStd-Roman"/>
              </a:rPr>
              <a:t>We observe that there is more than 1000% improvement in the latency when we accelerate the BAS algorithm with the PL (FPGA fabric). </a:t>
            </a:r>
          </a:p>
          <a:p>
            <a:pPr algn="just"/>
            <a:r>
              <a:rPr lang="en-IN" sz="1800" dirty="0">
                <a:latin typeface="TimesLTStd-Roman"/>
              </a:rPr>
              <a:t>The PS (ARM Cortex) is working at a frequency of 666.6667MHz clock. When the BAS algorithm is run on the ARM core, the counter counts 51,200 clock cycles of 100MHz clock. </a:t>
            </a:r>
          </a:p>
          <a:p>
            <a:pPr algn="just"/>
            <a:r>
              <a:rPr lang="en-IN" sz="1800" b="1" dirty="0">
                <a:latin typeface="TimesLTStd-Roman"/>
              </a:rPr>
              <a:t>So, by hardware acceleration of BAS algorithm, we are saving more than 300,000 clock cycles of the embedded processor which can be used for other crucial operation. </a:t>
            </a:r>
          </a:p>
        </p:txBody>
      </p:sp>
      <p:graphicFrame>
        <p:nvGraphicFramePr>
          <p:cNvPr id="3" name="Chart 2">
            <a:extLst>
              <a:ext uri="{FF2B5EF4-FFF2-40B4-BE49-F238E27FC236}">
                <a16:creationId xmlns:a16="http://schemas.microsoft.com/office/drawing/2014/main" id="{09CDF7FB-6D35-9B93-E232-153535B979F1}"/>
              </a:ext>
            </a:extLst>
          </p:cNvPr>
          <p:cNvGraphicFramePr>
            <a:graphicFrameLocks/>
          </p:cNvGraphicFramePr>
          <p:nvPr>
            <p:extLst>
              <p:ext uri="{D42A27DB-BD31-4B8C-83A1-F6EECF244321}">
                <p14:modId xmlns:p14="http://schemas.microsoft.com/office/powerpoint/2010/main" val="1705246580"/>
              </p:ext>
            </p:extLst>
          </p:nvPr>
        </p:nvGraphicFramePr>
        <p:xfrm>
          <a:off x="2740104" y="1481328"/>
          <a:ext cx="6455760" cy="22768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089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07FB50-7886-B097-8B75-B304651EDBFF}"/>
              </a:ext>
            </a:extLst>
          </p:cNvPr>
          <p:cNvSpPr>
            <a:spLocks noGrp="1"/>
          </p:cNvSpPr>
          <p:nvPr>
            <p:ph type="title"/>
          </p:nvPr>
        </p:nvSpPr>
        <p:spPr>
          <a:xfrm>
            <a:off x="453176" y="613868"/>
            <a:ext cx="11029616" cy="748588"/>
          </a:xfrm>
        </p:spPr>
        <p:txBody>
          <a:bodyPr>
            <a:normAutofit/>
          </a:bodyPr>
          <a:lstStyle/>
          <a:p>
            <a:pPr algn="ctr"/>
            <a:r>
              <a:rPr lang="en-US" sz="3600" dirty="0"/>
              <a:t>AIM OF THE PROJECT </a:t>
            </a:r>
          </a:p>
        </p:txBody>
      </p:sp>
      <p:sp>
        <p:nvSpPr>
          <p:cNvPr id="7" name="Content Placeholder 4">
            <a:extLst>
              <a:ext uri="{FF2B5EF4-FFF2-40B4-BE49-F238E27FC236}">
                <a16:creationId xmlns:a16="http://schemas.microsoft.com/office/drawing/2014/main" id="{64F5BFB9-E67A-9350-14AA-406B3C4340CA}"/>
              </a:ext>
            </a:extLst>
          </p:cNvPr>
          <p:cNvSpPr>
            <a:spLocks noGrp="1"/>
          </p:cNvSpPr>
          <p:nvPr>
            <p:ph idx="1"/>
          </p:nvPr>
        </p:nvSpPr>
        <p:spPr>
          <a:xfrm>
            <a:off x="581192" y="322550"/>
            <a:ext cx="11029616" cy="5276088"/>
          </a:xfrm>
        </p:spPr>
        <p:txBody>
          <a:bodyPr>
            <a:normAutofit/>
          </a:bodyPr>
          <a:lstStyle/>
          <a:p>
            <a:pPr algn="just"/>
            <a:r>
              <a:rPr lang="en-GB" sz="1800" dirty="0">
                <a:latin typeface="TimesLTStd-Roman"/>
              </a:rPr>
              <a:t>T</a:t>
            </a:r>
            <a:r>
              <a:rPr lang="en-GB" sz="1800" b="0" i="0" u="none" strike="noStrike" baseline="0" dirty="0">
                <a:latin typeface="TimesLTStd-Roman"/>
              </a:rPr>
              <a:t>he beetle antennae search (BAS) is a newly developed meta-heuristic algorithm, which solves optimization problems with simple structure. </a:t>
            </a:r>
          </a:p>
          <a:p>
            <a:pPr algn="just"/>
            <a:r>
              <a:rPr lang="en-GB" sz="1800" b="0" i="0" u="none" strike="noStrike" baseline="0" dirty="0">
                <a:latin typeface="TimesLTStd-Roman"/>
              </a:rPr>
              <a:t>Meta-heuristic algorithms including the BAS largely relies on programming in a high-level language and executing the code on a computer platform. However, the high-level implementation of the BAS algorithm hinders it from being used in an embedding system, where real-time operations are normally required. </a:t>
            </a:r>
          </a:p>
          <a:p>
            <a:pPr algn="l"/>
            <a:r>
              <a:rPr lang="en-GB" sz="1800" b="0" i="0" u="none" strike="noStrike" baseline="0" dirty="0">
                <a:latin typeface="TimesLTStd-Roman"/>
              </a:rPr>
              <a:t>To address this limitation, we present an approach to implementing the BAS algorithm on a field-programmable gate array (FPGA). We program the BAS function in the Verilog hardware </a:t>
            </a:r>
            <a:r>
              <a:rPr lang="en-IN" sz="1800" b="0" i="0" u="none" strike="noStrike" baseline="0" dirty="0">
                <a:latin typeface="TimesLTStd-Roman"/>
              </a:rPr>
              <a:t>description language (HDL) to reduce the latency of the algorithm.</a:t>
            </a:r>
            <a:endParaRPr lang="en-IN" dirty="0"/>
          </a:p>
        </p:txBody>
      </p:sp>
    </p:spTree>
    <p:extLst>
      <p:ext uri="{BB962C8B-B14F-4D97-AF65-F5344CB8AC3E}">
        <p14:creationId xmlns:p14="http://schemas.microsoft.com/office/powerpoint/2010/main" val="1798782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3268168"/>
            <a:ext cx="11029616" cy="748588"/>
          </a:xfrm>
        </p:spPr>
        <p:txBody>
          <a:bodyPr>
            <a:normAutofit/>
          </a:bodyPr>
          <a:lstStyle/>
          <a:p>
            <a:pPr algn="ctr"/>
            <a:r>
              <a:rPr lang="en-US" sz="3600" dirty="0"/>
              <a:t>Questions</a:t>
            </a:r>
          </a:p>
        </p:txBody>
      </p:sp>
    </p:spTree>
    <p:extLst>
      <p:ext uri="{BB962C8B-B14F-4D97-AF65-F5344CB8AC3E}">
        <p14:creationId xmlns:p14="http://schemas.microsoft.com/office/powerpoint/2010/main" val="104360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C682-91AE-24F8-3E35-DDA3B655673D}"/>
              </a:ext>
            </a:extLst>
          </p:cNvPr>
          <p:cNvSpPr txBox="1">
            <a:spLocks/>
          </p:cNvSpPr>
          <p:nvPr/>
        </p:nvSpPr>
        <p:spPr>
          <a:xfrm>
            <a:off x="453176" y="613868"/>
            <a:ext cx="11029616" cy="748588"/>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References</a:t>
            </a:r>
          </a:p>
        </p:txBody>
      </p:sp>
      <p:sp>
        <p:nvSpPr>
          <p:cNvPr id="3" name="TextBox 2">
            <a:extLst>
              <a:ext uri="{FF2B5EF4-FFF2-40B4-BE49-F238E27FC236}">
                <a16:creationId xmlns:a16="http://schemas.microsoft.com/office/drawing/2014/main" id="{53F02BD5-06BF-0B5E-A165-F8042D4B8B11}"/>
              </a:ext>
            </a:extLst>
          </p:cNvPr>
          <p:cNvSpPr txBox="1"/>
          <p:nvPr/>
        </p:nvSpPr>
        <p:spPr>
          <a:xfrm>
            <a:off x="628650" y="1513114"/>
            <a:ext cx="10934699" cy="3416320"/>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cs typeface="Times New Roman" panose="02020603050405020304" pitchFamily="18" charset="0"/>
              </a:rPr>
              <a:t>[1] </a:t>
            </a:r>
            <a:r>
              <a:rPr lang="en-IN" b="0" i="0" dirty="0">
                <a:solidFill>
                  <a:srgbClr val="333333"/>
                </a:solidFill>
                <a:effectLst/>
                <a:latin typeface="Times New Roman" panose="02020603050405020304" pitchFamily="18" charset="0"/>
                <a:cs typeface="Times New Roman" panose="02020603050405020304" pitchFamily="18" charset="0"/>
              </a:rPr>
              <a:t>Z. Yue, G. Li, X. Jiang, S. Li, J. Cheng and P. Ren, "A Hardware Descriptive Approach to Beetle Antennae Search," in </a:t>
            </a:r>
            <a:r>
              <a:rPr lang="en-IN" b="0" i="1" dirty="0">
                <a:solidFill>
                  <a:srgbClr val="333333"/>
                </a:solidFill>
                <a:effectLst/>
                <a:latin typeface="Times New Roman" panose="02020603050405020304" pitchFamily="18" charset="0"/>
                <a:cs typeface="Times New Roman" panose="02020603050405020304" pitchFamily="18" charset="0"/>
              </a:rPr>
              <a:t>IEEE Access</a:t>
            </a:r>
            <a:r>
              <a:rPr lang="en-IN" b="0" i="0" dirty="0">
                <a:solidFill>
                  <a:srgbClr val="333333"/>
                </a:solidFill>
                <a:effectLst/>
                <a:latin typeface="Times New Roman" panose="02020603050405020304" pitchFamily="18" charset="0"/>
                <a:cs typeface="Times New Roman" panose="02020603050405020304" pitchFamily="18" charset="0"/>
              </a:rPr>
              <a:t>, vol. 8, pp. 89059-89070, 2020, </a:t>
            </a:r>
            <a:r>
              <a:rPr lang="en-IN" b="0" i="0" dirty="0" err="1">
                <a:solidFill>
                  <a:srgbClr val="333333"/>
                </a:solidFill>
                <a:effectLst/>
                <a:latin typeface="Times New Roman" panose="02020603050405020304" pitchFamily="18" charset="0"/>
                <a:cs typeface="Times New Roman" panose="02020603050405020304" pitchFamily="18" charset="0"/>
              </a:rPr>
              <a:t>doi</a:t>
            </a:r>
            <a:r>
              <a:rPr lang="en-IN" b="0" i="0" dirty="0">
                <a:solidFill>
                  <a:srgbClr val="333333"/>
                </a:solidFill>
                <a:effectLst/>
                <a:latin typeface="Times New Roman" panose="02020603050405020304" pitchFamily="18" charset="0"/>
                <a:cs typeface="Times New Roman" panose="02020603050405020304" pitchFamily="18" charset="0"/>
              </a:rPr>
              <a:t>: 10.1109/ACCESS.2020.2993600</a:t>
            </a:r>
            <a:endParaRPr lang="en-US" sz="1800" b="0" i="0" u="none" strike="noStrike" baseline="0" dirty="0">
              <a:latin typeface="Times New Roman" panose="02020603050405020304" pitchFamily="18" charset="0"/>
              <a:cs typeface="Times New Roman" panose="02020603050405020304" pitchFamily="18" charset="0"/>
            </a:endParaRPr>
          </a:p>
          <a:p>
            <a:pPr algn="just"/>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[2]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X. Chu, M. Zheng, and C. Liu, ``Ship predictive collision avoidance method based on an improved beetle antennae search algorithm,'' </a:t>
            </a:r>
            <a:r>
              <a:rPr lang="en-US" sz="1800" b="0" i="1" u="none" strike="noStrike" baseline="0" dirty="0">
                <a:latin typeface="Times New Roman" panose="02020603050405020304" pitchFamily="18" charset="0"/>
                <a:cs typeface="Times New Roman" panose="02020603050405020304" pitchFamily="18" charset="0"/>
              </a:rPr>
              <a:t>Ocean </a:t>
            </a:r>
            <a:r>
              <a:rPr lang="en-IN" sz="1800" b="0" i="1" u="none" strike="noStrike" baseline="0" dirty="0">
                <a:latin typeface="Times New Roman" panose="02020603050405020304" pitchFamily="18" charset="0"/>
                <a:cs typeface="Times New Roman" panose="02020603050405020304" pitchFamily="18" charset="0"/>
              </a:rPr>
              <a:t>Eng.</a:t>
            </a:r>
            <a:r>
              <a:rPr lang="en-IN" sz="1800" b="0" i="0" u="none" strike="noStrike" baseline="0" dirty="0">
                <a:latin typeface="Times New Roman" panose="02020603050405020304" pitchFamily="18" charset="0"/>
                <a:cs typeface="Times New Roman" panose="02020603050405020304" pitchFamily="18" charset="0"/>
              </a:rPr>
              <a:t>, vol. 192, Nov. 2019, Art. no. 106542.</a:t>
            </a:r>
          </a:p>
          <a:p>
            <a:pPr algn="just"/>
            <a:endParaRPr lang="en-IN"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[3]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V. </a:t>
            </a:r>
            <a:r>
              <a:rPr lang="en-US" sz="1800" b="0" i="0" u="none" strike="noStrike" baseline="0" dirty="0" err="1">
                <a:latin typeface="Times New Roman" panose="02020603050405020304" pitchFamily="18" charset="0"/>
                <a:cs typeface="Times New Roman" panose="02020603050405020304" pitchFamily="18" charset="0"/>
              </a:rPr>
              <a:t>Garofano</a:t>
            </a:r>
            <a:r>
              <a:rPr lang="en-US" sz="1800" b="0" i="0" u="none" strike="noStrike" baseline="0" dirty="0">
                <a:latin typeface="Times New Roman" panose="02020603050405020304" pitchFamily="18" charset="0"/>
                <a:cs typeface="Times New Roman" panose="02020603050405020304" pitchFamily="18" charset="0"/>
              </a:rPr>
              <a:t>, X. Chu, and R. R. </a:t>
            </a:r>
            <a:r>
              <a:rPr lang="en-US" sz="1800" b="0" i="0" u="none" strike="noStrike" baseline="0" dirty="0" err="1">
                <a:latin typeface="Times New Roman" panose="02020603050405020304" pitchFamily="18" charset="0"/>
                <a:cs typeface="Times New Roman" panose="02020603050405020304" pitchFamily="18" charset="0"/>
              </a:rPr>
              <a:t>Negenborn</a:t>
            </a:r>
            <a:r>
              <a:rPr lang="en-US" sz="1800" b="0" i="0" u="none" strike="noStrike" baseline="0" dirty="0">
                <a:latin typeface="Times New Roman" panose="02020603050405020304" pitchFamily="18" charset="0"/>
                <a:cs typeface="Times New Roman" panose="02020603050405020304" pitchFamily="18" charset="0"/>
              </a:rPr>
              <a:t>, ``Model predictive ship collision avoidance based on Q-                learning beetle swarm antenna search and neural networks,'' </a:t>
            </a:r>
            <a:r>
              <a:rPr lang="en-US" sz="1800" b="0" i="1" u="none" strike="noStrike" baseline="0" dirty="0">
                <a:latin typeface="Times New Roman" panose="02020603050405020304" pitchFamily="18" charset="0"/>
                <a:cs typeface="Times New Roman" panose="02020603050405020304" pitchFamily="18" charset="0"/>
              </a:rPr>
              <a:t>Ocean Eng.</a:t>
            </a:r>
            <a:r>
              <a:rPr lang="en-US" sz="1800" b="0" i="0" u="none" strike="noStrike" baseline="0" dirty="0">
                <a:latin typeface="Times New Roman" panose="02020603050405020304" pitchFamily="18" charset="0"/>
                <a:cs typeface="Times New Roman" panose="02020603050405020304" pitchFamily="18" charset="0"/>
              </a:rPr>
              <a:t>, vol. 193, Dec. 2019, Art. no. 106609.</a:t>
            </a:r>
          </a:p>
          <a:p>
            <a:pPr algn="just"/>
            <a:endParaRPr lang="en-US" sz="1800" b="0" i="0" u="none" strike="noStrike" baseline="0" dirty="0">
              <a:latin typeface="Times New Roman" panose="02020603050405020304" pitchFamily="18" charset="0"/>
              <a:cs typeface="Times New Roman" panose="02020603050405020304" pitchFamily="18" charset="0"/>
            </a:endParaRPr>
          </a:p>
          <a:p>
            <a:pPr algn="just"/>
            <a:r>
              <a:rPr lang="en-US" sz="1800" b="0" i="0" u="none" strike="noStrike" baseline="0" dirty="0">
                <a:latin typeface="Times New Roman" panose="02020603050405020304" pitchFamily="18" charset="0"/>
                <a:cs typeface="Times New Roman" panose="02020603050405020304" pitchFamily="18" charset="0"/>
              </a:rPr>
              <a:t>[4] S. </a:t>
            </a:r>
            <a:r>
              <a:rPr lang="en-US" sz="1800" b="0" i="0" u="none" strike="noStrike" baseline="0" dirty="0" err="1">
                <a:latin typeface="Times New Roman" panose="02020603050405020304" pitchFamily="18" charset="0"/>
                <a:cs typeface="Times New Roman" panose="02020603050405020304" pitchFamily="18" charset="0"/>
              </a:rPr>
              <a:t>Xie</a:t>
            </a:r>
            <a:r>
              <a:rPr lang="en-US" sz="1800" b="0" i="0" u="none" strike="noStrike" baseline="0" dirty="0">
                <a:latin typeface="Times New Roman" panose="02020603050405020304" pitchFamily="18" charset="0"/>
                <a:cs typeface="Times New Roman" panose="02020603050405020304" pitchFamily="18" charset="0"/>
              </a:rPr>
              <a:t>, X. Chu, C. Liu, and M. Zheng, ``Marine diesel engine speed control based on adaptive state-compensate extended state observer-backstepping </a:t>
            </a:r>
            <a:r>
              <a:rPr lang="en-IN" sz="1800" b="0" i="0" u="none" strike="noStrike" baseline="0" dirty="0">
                <a:latin typeface="Times New Roman" panose="02020603050405020304" pitchFamily="18" charset="0"/>
                <a:cs typeface="Times New Roman" panose="02020603050405020304" pitchFamily="18" charset="0"/>
              </a:rPr>
              <a:t>method,'' </a:t>
            </a:r>
            <a:r>
              <a:rPr lang="en-IN" sz="1800" b="0" i="1" u="none" strike="noStrike" baseline="0" dirty="0">
                <a:latin typeface="Times New Roman" panose="02020603050405020304" pitchFamily="18" charset="0"/>
                <a:cs typeface="Times New Roman" panose="02020603050405020304" pitchFamily="18" charset="0"/>
              </a:rPr>
              <a:t>Proc. Inst. Mech. Eng., I, J. Syst. Control Eng.</a:t>
            </a:r>
            <a:r>
              <a:rPr lang="en-IN" sz="1800" b="0" i="0" u="none" strike="noStrike" baseline="0" dirty="0">
                <a:latin typeface="Times New Roman" panose="02020603050405020304" pitchFamily="18" charset="0"/>
                <a:cs typeface="Times New Roman" panose="02020603050405020304" pitchFamily="18" charset="0"/>
              </a:rPr>
              <a:t>, vol. 233, no. 5, pp. 457471, May 2019</a:t>
            </a:r>
            <a:r>
              <a:rPr lang="en-IN" sz="1800" b="0" i="0" u="none" strike="noStrike" baseline="0" dirty="0">
                <a:latin typeface="TimesLTStd-Roman"/>
              </a:rPr>
              <a:t>.</a:t>
            </a:r>
            <a:endParaRPr lang="en-IN" dirty="0"/>
          </a:p>
        </p:txBody>
      </p:sp>
    </p:spTree>
    <p:extLst>
      <p:ext uri="{BB962C8B-B14F-4D97-AF65-F5344CB8AC3E}">
        <p14:creationId xmlns:p14="http://schemas.microsoft.com/office/powerpoint/2010/main" val="2770371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3268168"/>
            <a:ext cx="11029616" cy="748588"/>
          </a:xfrm>
        </p:spPr>
        <p:txBody>
          <a:bodyPr>
            <a:normAutofit/>
          </a:bodyPr>
          <a:lstStyle/>
          <a:p>
            <a:pPr algn="ctr"/>
            <a:r>
              <a:rPr lang="en-US" sz="3600" dirty="0"/>
              <a:t>Thank You</a:t>
            </a:r>
          </a:p>
        </p:txBody>
      </p:sp>
    </p:spTree>
    <p:extLst>
      <p:ext uri="{BB962C8B-B14F-4D97-AF65-F5344CB8AC3E}">
        <p14:creationId xmlns:p14="http://schemas.microsoft.com/office/powerpoint/2010/main" val="1616409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Introduction </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7227493" cy="5276088"/>
          </a:xfrm>
        </p:spPr>
        <p:txBody>
          <a:bodyPr>
            <a:normAutofit fontScale="92500"/>
          </a:bodyPr>
          <a:lstStyle/>
          <a:p>
            <a:pPr algn="just"/>
            <a:r>
              <a:rPr lang="en-GB" sz="1800" dirty="0">
                <a:latin typeface="TimesLTStd-Roman"/>
              </a:rPr>
              <a:t>T</a:t>
            </a:r>
            <a:r>
              <a:rPr lang="en-GB" sz="1800" b="0" i="0" u="none" strike="noStrike" baseline="0" dirty="0">
                <a:latin typeface="TimesLTStd-Roman"/>
              </a:rPr>
              <a:t>he beetle antennae search (BAS) is a newly developed meta-heuristic algorithm, which solves optimization problems with simple structure. The algorithm simulates the biological trajectory of a beetle</a:t>
            </a:r>
            <a:endParaRPr lang="en-US" sz="1800" b="0" i="0" u="none" strike="noStrike" baseline="0" dirty="0">
              <a:latin typeface="TimesLTStd-Roman"/>
            </a:endParaRPr>
          </a:p>
          <a:p>
            <a:pPr algn="just"/>
            <a:r>
              <a:rPr lang="en-US" sz="1800" b="0" i="0" u="none" strike="noStrike" baseline="0" dirty="0">
                <a:latin typeface="TimesLTStd-Roman"/>
              </a:rPr>
              <a:t>In a strange environment, the beetle uses the two antennae on its head to conduct a series of flying and landing behaviors for the foraging. In the initial stage of the foraging, the beetle does not know where the food source is, and its two antennae are oriented randomly.</a:t>
            </a:r>
          </a:p>
          <a:p>
            <a:pPr algn="just"/>
            <a:r>
              <a:rPr lang="en-US" sz="1800" b="0" i="0" u="none" strike="noStrike" baseline="0" dirty="0">
                <a:latin typeface="TimesLTStd-Roman"/>
              </a:rPr>
              <a:t>It guesses the direction of the food through the odorants received by the antennae. The beetle judges which antenna receives the stronger odor, and accordingly uses its orientation as the</a:t>
            </a:r>
            <a:r>
              <a:rPr lang="en-US" sz="1800" b="1" i="0" u="none" strike="noStrike" baseline="0" dirty="0">
                <a:latin typeface="TimesLTStd-Roman"/>
              </a:rPr>
              <a:t> </a:t>
            </a:r>
            <a:r>
              <a:rPr lang="en-US" sz="1800" b="0" i="0" u="none" strike="noStrike" baseline="0" dirty="0">
                <a:latin typeface="TimesLTStd-Roman"/>
              </a:rPr>
              <a:t>estimated direction of the food source. </a:t>
            </a:r>
          </a:p>
          <a:p>
            <a:pPr algn="just"/>
            <a:r>
              <a:rPr lang="en-US" sz="1800" b="0" i="0" u="none" strike="noStrike" baseline="0" dirty="0">
                <a:latin typeface="TimesLTStd-Roman"/>
              </a:rPr>
              <a:t>Then the beetle flies along the estimated direction for a certain distance and lands with the two antennae oriented randomly. </a:t>
            </a:r>
          </a:p>
          <a:p>
            <a:pPr algn="just"/>
            <a:r>
              <a:rPr lang="en-US" sz="1800" b="0" i="0" u="none" strike="noStrike" baseline="0" dirty="0">
                <a:latin typeface="TimesLTStd-Roman"/>
              </a:rPr>
              <a:t>One cycle of the beetle antennae search consists of a directional flying procedure and a randomly directional landing procedure. </a:t>
            </a:r>
          </a:p>
          <a:p>
            <a:pPr algn="just"/>
            <a:r>
              <a:rPr lang="en-US" sz="1800" b="0" i="0" u="none" strike="noStrike" baseline="0" dirty="0">
                <a:latin typeface="TimesLTStd-Roman"/>
              </a:rPr>
              <a:t>The cycle is repeated until the final food source is located. Such repetitive procedures are illustrated in Figure on the right.</a:t>
            </a:r>
            <a:endParaRPr lang="en-IN" dirty="0"/>
          </a:p>
        </p:txBody>
      </p:sp>
      <p:pic>
        <p:nvPicPr>
          <p:cNvPr id="7" name="Picture 6">
            <a:extLst>
              <a:ext uri="{FF2B5EF4-FFF2-40B4-BE49-F238E27FC236}">
                <a16:creationId xmlns:a16="http://schemas.microsoft.com/office/drawing/2014/main" id="{F152F4B8-46D5-5D7D-6FA1-33908BBBD9D0}"/>
              </a:ext>
            </a:extLst>
          </p:cNvPr>
          <p:cNvPicPr>
            <a:picLocks noChangeAspect="1"/>
          </p:cNvPicPr>
          <p:nvPr/>
        </p:nvPicPr>
        <p:blipFill rotWithShape="1">
          <a:blip r:embed="rId2"/>
          <a:srcRect l="2922"/>
          <a:stretch/>
        </p:blipFill>
        <p:spPr>
          <a:xfrm>
            <a:off x="7918936" y="1857829"/>
            <a:ext cx="4089103" cy="4204644"/>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Step–1</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Random Antenna Orientations:</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d(t) = </a:t>
                </a:r>
                <a14:m>
                  <m:oMath xmlns:m="http://schemas.openxmlformats.org/officeDocument/2006/math">
                    <m:f>
                      <m:fPr>
                        <m:ctrlPr>
                          <a:rPr lang="en-IN" sz="1800" b="1" i="1">
                            <a:solidFill>
                              <a:srgbClr val="000000"/>
                            </a:solidFill>
                            <a:effectLst/>
                            <a:latin typeface="Cambria Math" panose="02040503050406030204" pitchFamily="18" charset="0"/>
                          </a:rPr>
                        </m:ctrlPr>
                      </m:fPr>
                      <m:num>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um>
                      <m:den>
                        <m:d>
                          <m:dPr>
                            <m:begChr m:val="‖"/>
                            <m:endChr m:val="‖"/>
                            <m:ctrlPr>
                              <a:rPr lang="en-IN" sz="1800" b="1" i="1">
                                <a:solidFill>
                                  <a:srgbClr val="000000"/>
                                </a:solidFill>
                                <a:effectLst/>
                                <a:latin typeface="Cambria Math" panose="02040503050406030204" pitchFamily="18" charset="0"/>
                              </a:rPr>
                            </m:ctrlPr>
                          </m:dPr>
                          <m:e>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𝒓</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d>
                      </m:den>
                    </m:f>
                  </m:oMath>
                </a14:m>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000000"/>
                  </a:solidFill>
                  <a:latin typeface="Times New Roman" panose="02020603050405020304" pitchFamily="18" charset="0"/>
                  <a:ea typeface="Times New Roman" panose="02020603050405020304" pitchFamily="18" charset="0"/>
                </a:endParaRPr>
              </a:p>
              <a:p>
                <a:pPr marL="357188"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Where,</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d (t) is a normalised directional vector that describes the orientations of the beetle antennae and r(t) is a random vector.</a:t>
                </a:r>
              </a:p>
              <a:p>
                <a:pPr marL="0" indent="0" algn="just">
                  <a:buNone/>
                </a:pPr>
                <a:endParaRPr lang="en-IN" sz="1800" dirty="0">
                  <a:effectLst/>
                  <a:latin typeface="Times New Roman" panose="02020603050405020304" pitchFamily="18" charset="0"/>
                  <a:ea typeface="Times New Roman" panose="02020603050405020304" pitchFamily="18" charset="0"/>
                </a:endParaRPr>
              </a:p>
              <a:p>
                <a:pPr algn="just"/>
                <a:r>
                  <a:rPr lang="en-IN" sz="1800" b="1" u="sng" dirty="0">
                    <a:solidFill>
                      <a:srgbClr val="000000"/>
                    </a:solidFill>
                    <a:effectLst/>
                    <a:latin typeface="Times New Roman" panose="02020603050405020304" pitchFamily="18" charset="0"/>
                    <a:ea typeface="Times New Roman" panose="02020603050405020304" pitchFamily="18" charset="0"/>
                  </a:rPr>
                  <a:t>Step–2</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Antenna Positions w.r.t Randomly Oriented Landing:</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a:t>
                </a:r>
                <a:r>
                  <a:rPr lang="en-IN" sz="1800" b="1" baseline="-25000" dirty="0">
                    <a:solidFill>
                      <a:srgbClr val="000000"/>
                    </a:solidFill>
                    <a:effectLst/>
                    <a:latin typeface="Times New Roman" panose="02020603050405020304" pitchFamily="18" charset="0"/>
                    <a:ea typeface="Times New Roman" panose="02020603050405020304" pitchFamily="18" charset="0"/>
                  </a:rPr>
                  <a:t>r</a:t>
                </a:r>
                <a:r>
                  <a:rPr lang="en-IN" sz="1800" b="1" dirty="0">
                    <a:solidFill>
                      <a:srgbClr val="000000"/>
                    </a:solidFill>
                    <a:effectLst/>
                    <a:latin typeface="Times New Roman" panose="02020603050405020304" pitchFamily="18" charset="0"/>
                    <a:ea typeface="Times New Roman" panose="02020603050405020304" pitchFamily="18" charset="0"/>
                  </a:rPr>
                  <a:t>(t) = x(t) + </a:t>
                </a:r>
                <a:r>
                  <a:rPr lang="en-IN" sz="1800" dirty="0">
                    <a:solidFill>
                      <a:srgbClr val="000000"/>
                    </a:solidFill>
                    <a:effectLst/>
                    <a:latin typeface="Times New Roman" panose="02020603050405020304" pitchFamily="18" charset="0"/>
                    <a:ea typeface="Times New Roman" panose="02020603050405020304" pitchFamily="18" charset="0"/>
                  </a:rPr>
                  <a:t>p(t)</a:t>
                </a:r>
                <a:r>
                  <a:rPr lang="en-IN" sz="1800" b="1" dirty="0">
                    <a:solidFill>
                      <a:srgbClr val="000000"/>
                    </a:solidFill>
                    <a:effectLst/>
                    <a:latin typeface="Times New Roman" panose="02020603050405020304" pitchFamily="18" charset="0"/>
                    <a:ea typeface="Times New Roman" panose="02020603050405020304" pitchFamily="18" charset="0"/>
                  </a:rPr>
                  <a:t>d(t)</a:t>
                </a: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a:t>
                </a:r>
                <a:r>
                  <a:rPr lang="en-IN" sz="1800" b="1" baseline="-25000" dirty="0">
                    <a:solidFill>
                      <a:srgbClr val="000000"/>
                    </a:solidFill>
                    <a:effectLst/>
                    <a:latin typeface="Times New Roman" panose="02020603050405020304" pitchFamily="18" charset="0"/>
                    <a:ea typeface="Times New Roman" panose="02020603050405020304" pitchFamily="18" charset="0"/>
                  </a:rPr>
                  <a:t>l</a:t>
                </a:r>
                <a:r>
                  <a:rPr lang="en-IN" sz="1800" b="1" dirty="0">
                    <a:solidFill>
                      <a:srgbClr val="000000"/>
                    </a:solidFill>
                    <a:effectLst/>
                    <a:latin typeface="Times New Roman" panose="02020603050405020304" pitchFamily="18" charset="0"/>
                    <a:ea typeface="Times New Roman" panose="02020603050405020304" pitchFamily="18" charset="0"/>
                  </a:rPr>
                  <a:t>(t) = x(t) - </a:t>
                </a:r>
                <a:r>
                  <a:rPr lang="en-IN" sz="1800" dirty="0">
                    <a:solidFill>
                      <a:srgbClr val="000000"/>
                    </a:solidFill>
                    <a:effectLst/>
                    <a:latin typeface="Times New Roman" panose="02020603050405020304" pitchFamily="18" charset="0"/>
                    <a:ea typeface="Times New Roman" panose="02020603050405020304" pitchFamily="18" charset="0"/>
                  </a:rPr>
                  <a:t>p(t)</a:t>
                </a:r>
                <a:r>
                  <a:rPr lang="en-IN" sz="1800" b="1" dirty="0">
                    <a:solidFill>
                      <a:srgbClr val="000000"/>
                    </a:solidFill>
                    <a:effectLst/>
                    <a:latin typeface="Times New Roman" panose="02020603050405020304" pitchFamily="18" charset="0"/>
                    <a:ea typeface="Times New Roman" panose="02020603050405020304" pitchFamily="18" charset="0"/>
                  </a:rPr>
                  <a:t>d(t)</a:t>
                </a:r>
              </a:p>
              <a:p>
                <a:pPr marL="357188" indent="0" algn="just">
                  <a:buNone/>
                </a:pPr>
                <a:r>
                  <a:rPr lang="en-IN" sz="1800" dirty="0">
                    <a:effectLst/>
                    <a:latin typeface="Times New Roman" panose="02020603050405020304" pitchFamily="18" charset="0"/>
                    <a:ea typeface="Times New Roman" panose="02020603050405020304" pitchFamily="18" charset="0"/>
                  </a:rPr>
                  <a:t>Where, </a:t>
                </a:r>
                <a:r>
                  <a:rPr lang="en-IN" sz="1800" dirty="0">
                    <a:solidFill>
                      <a:srgbClr val="000000"/>
                    </a:solidFill>
                    <a:effectLst/>
                    <a:latin typeface="Times New Roman" panose="02020603050405020304" pitchFamily="18" charset="0"/>
                    <a:ea typeface="Times New Roman" panose="02020603050405020304" pitchFamily="18" charset="0"/>
                  </a:rPr>
                  <a:t>x(t) represent the position of the beetle, x</a:t>
                </a:r>
                <a:r>
                  <a:rPr lang="en-IN" sz="1800" baseline="-25000" dirty="0">
                    <a:solidFill>
                      <a:srgbClr val="000000"/>
                    </a:solidFill>
                    <a:effectLst/>
                    <a:latin typeface="Times New Roman" panose="02020603050405020304" pitchFamily="18" charset="0"/>
                    <a:ea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rPr>
                  <a:t>(t) and x</a:t>
                </a:r>
                <a:r>
                  <a:rPr lang="en-IN" sz="1800" baseline="-25000" dirty="0">
                    <a:solidFill>
                      <a:srgbClr val="000000"/>
                    </a:solidFill>
                    <a:effectLst/>
                    <a:latin typeface="Times New Roman" panose="02020603050405020304" pitchFamily="18" charset="0"/>
                    <a:ea typeface="Times New Roman" panose="02020603050405020304" pitchFamily="18" charset="0"/>
                  </a:rPr>
                  <a:t>l</a:t>
                </a:r>
                <a:r>
                  <a:rPr lang="en-IN" sz="1800" dirty="0">
                    <a:solidFill>
                      <a:srgbClr val="000000"/>
                    </a:solidFill>
                    <a:effectLst/>
                    <a:latin typeface="Times New Roman" panose="02020603050405020304" pitchFamily="18" charset="0"/>
                    <a:ea typeface="Times New Roman" panose="02020603050405020304" pitchFamily="18" charset="0"/>
                  </a:rPr>
                  <a:t>(t) represent the location of a beetle's right and left antennae and p(t) represent the sensing distance at the t</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cycle. </a:t>
                </a:r>
              </a:p>
              <a:p>
                <a:pPr marL="357188" indent="0" algn="just">
                  <a:buNone/>
                </a:pPr>
                <a:r>
                  <a:rPr lang="en-IN" sz="1800" dirty="0">
                    <a:solidFill>
                      <a:srgbClr val="000000"/>
                    </a:solidFill>
                    <a:latin typeface="Times New Roman" panose="02020603050405020304" pitchFamily="18" charset="0"/>
                    <a:ea typeface="Times New Roman" panose="02020603050405020304" pitchFamily="18" charset="0"/>
                  </a:rPr>
                  <a:t>I</a:t>
                </a:r>
                <a:r>
                  <a:rPr lang="en-IN" sz="1800" dirty="0">
                    <a:solidFill>
                      <a:srgbClr val="000000"/>
                    </a:solidFill>
                    <a:effectLst/>
                    <a:latin typeface="Times New Roman" panose="02020603050405020304" pitchFamily="18" charset="0"/>
                    <a:ea typeface="Times New Roman" panose="02020603050405020304" pitchFamily="18" charset="0"/>
                  </a:rPr>
                  <a:t>nitial value of p(t) is set to a large value to avoid local minima. </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mc:Choice>
        <mc:Fallback xmlns="">
          <p:sp>
            <p:nvSpPr>
              <p:cNvPr id="5" name="Content Placeholder 4">
                <a:extLst>
                  <a:ext uri="{FF2B5EF4-FFF2-40B4-BE49-F238E27FC236}">
                    <a16:creationId xmlns:a16="http://schemas.microsoft.com/office/drawing/2014/main" id="{A0CB0690-82B0-66F2-482F-740727EC1982}"/>
                  </a:ext>
                </a:extLst>
              </p:cNvPr>
              <p:cNvSpPr>
                <a:spLocks noGrp="1" noRot="1" noChangeAspect="1" noMove="1" noResize="1" noEditPoints="1" noAdjustHandles="1" noChangeArrowheads="1" noChangeShapeType="1" noTextEdit="1"/>
              </p:cNvSpPr>
              <p:nvPr>
                <p:ph idx="1"/>
              </p:nvPr>
            </p:nvSpPr>
            <p:spPr>
              <a:xfrm>
                <a:off x="581193" y="1362456"/>
                <a:ext cx="11029616" cy="5276088"/>
              </a:xfrm>
              <a:blipFill>
                <a:blip r:embed="rId2"/>
                <a:stretch>
                  <a:fillRect l="-221" r="-442"/>
                </a:stretch>
              </a:blipFill>
            </p:spPr>
            <p:txBody>
              <a:bodyPr/>
              <a:lstStyle/>
              <a:p>
                <a:r>
                  <a:rPr lang="en-IN">
                    <a:noFill/>
                  </a:rPr>
                  <a:t> </a:t>
                </a:r>
              </a:p>
            </p:txBody>
          </p:sp>
        </mc:Fallback>
      </mc:AlternateContent>
    </p:spTree>
    <p:extLst>
      <p:ext uri="{BB962C8B-B14F-4D97-AF65-F5344CB8AC3E}">
        <p14:creationId xmlns:p14="http://schemas.microsoft.com/office/powerpoint/2010/main" val="2412290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Step–3</a:t>
            </a:r>
            <a:r>
              <a:rPr lang="en-IN" sz="1800" b="1" dirty="0">
                <a:solidFill>
                  <a:srgbClr val="000000"/>
                </a:solidFill>
                <a:effectLst/>
                <a:latin typeface="Times New Roman" panose="02020603050405020304" pitchFamily="18" charset="0"/>
                <a:ea typeface="Times New Roman" panose="02020603050405020304" pitchFamily="18" charset="0"/>
              </a:rPr>
              <a:t>: Beetle Position Subject to Directional Flying:</a:t>
            </a: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A beetle's biological nature dictates that it picks the antenna orientation with the strongest odour as its flight direction. Since we are trying to find minima, we will pick the antenna orientation with weakest odour. Based on this observation, the flight direction is calculated as follows, where f(.) is the fitness function:</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d</a:t>
            </a:r>
            <a:r>
              <a:rPr lang="en-IN" sz="1800" b="1" baseline="-25000" dirty="0">
                <a:solidFill>
                  <a:srgbClr val="000000"/>
                </a:solidFill>
                <a:effectLst/>
                <a:latin typeface="Times New Roman" panose="02020603050405020304" pitchFamily="18" charset="0"/>
                <a:ea typeface="Times New Roman" panose="02020603050405020304" pitchFamily="18" charset="0"/>
              </a:rPr>
              <a:t>f</a:t>
            </a:r>
            <a:r>
              <a:rPr lang="en-IN" sz="1800" b="1" dirty="0">
                <a:solidFill>
                  <a:srgbClr val="000000"/>
                </a:solidFill>
                <a:effectLst/>
                <a:latin typeface="Times New Roman" panose="02020603050405020304" pitchFamily="18" charset="0"/>
                <a:ea typeface="Times New Roman" panose="02020603050405020304" pitchFamily="18" charset="0"/>
              </a:rPr>
              <a:t>(t) = d(t)</a:t>
            </a:r>
            <a:r>
              <a:rPr lang="en-IN" sz="1800" dirty="0">
                <a:solidFill>
                  <a:srgbClr val="000000"/>
                </a:solidFill>
                <a:effectLst/>
                <a:latin typeface="Times New Roman" panose="02020603050405020304" pitchFamily="18" charset="0"/>
                <a:ea typeface="Times New Roman" panose="02020603050405020304" pitchFamily="18" charset="0"/>
              </a:rPr>
              <a:t>sign(f[x</a:t>
            </a:r>
            <a:r>
              <a:rPr lang="en-IN" sz="1800" baseline="-25000" dirty="0">
                <a:solidFill>
                  <a:srgbClr val="000000"/>
                </a:solidFill>
                <a:effectLst/>
                <a:latin typeface="Times New Roman" panose="02020603050405020304" pitchFamily="18" charset="0"/>
                <a:ea typeface="Times New Roman" panose="02020603050405020304" pitchFamily="18" charset="0"/>
              </a:rPr>
              <a:t>l</a:t>
            </a:r>
            <a:r>
              <a:rPr lang="en-IN" sz="1800" dirty="0">
                <a:solidFill>
                  <a:srgbClr val="000000"/>
                </a:solidFill>
                <a:effectLst/>
                <a:latin typeface="Times New Roman" panose="02020603050405020304" pitchFamily="18" charset="0"/>
                <a:ea typeface="Times New Roman" panose="02020603050405020304" pitchFamily="18" charset="0"/>
              </a:rPr>
              <a:t>(t)] – f[x</a:t>
            </a:r>
            <a:r>
              <a:rPr lang="en-IN" sz="1800" baseline="-25000" dirty="0">
                <a:solidFill>
                  <a:srgbClr val="000000"/>
                </a:solidFill>
                <a:effectLst/>
                <a:latin typeface="Times New Roman" panose="02020603050405020304" pitchFamily="18" charset="0"/>
                <a:ea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rPr>
              <a:t>(t)])</a:t>
            </a:r>
          </a:p>
          <a:p>
            <a:pPr marL="0" indent="0" algn="ctr">
              <a:buNone/>
            </a:pPr>
            <a:endParaRPr lang="en-IN" sz="1800" b="1" dirty="0">
              <a:solidFill>
                <a:srgbClr val="000000"/>
              </a:solidFill>
              <a:effectLst/>
              <a:latin typeface="Times New Roman" panose="02020603050405020304" pitchFamily="18" charset="0"/>
              <a:ea typeface="Times New Roman" panose="02020603050405020304" pitchFamily="18" charset="0"/>
            </a:endParaRP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Then the landing position of the beetle is determined by, </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IN" sz="1800" b="1" dirty="0">
                <a:solidFill>
                  <a:srgbClr val="000000"/>
                </a:solidFill>
                <a:effectLst/>
                <a:latin typeface="Times New Roman" panose="02020603050405020304" pitchFamily="18" charset="0"/>
                <a:ea typeface="Times New Roman" panose="02020603050405020304" pitchFamily="18" charset="0"/>
              </a:rPr>
              <a:t>x(t+1) = x(t) + d</a:t>
            </a:r>
            <a:r>
              <a:rPr lang="en-IN" sz="1800" b="1" baseline="-25000" dirty="0">
                <a:solidFill>
                  <a:srgbClr val="000000"/>
                </a:solidFill>
                <a:effectLst/>
                <a:latin typeface="Times New Roman" panose="02020603050405020304" pitchFamily="18" charset="0"/>
                <a:ea typeface="Times New Roman" panose="02020603050405020304" pitchFamily="18" charset="0"/>
              </a:rPr>
              <a:t>f</a:t>
            </a:r>
            <a:r>
              <a:rPr lang="en-IN" sz="1800" b="1" dirty="0">
                <a:solidFill>
                  <a:srgbClr val="000000"/>
                </a:solidFill>
                <a:effectLst/>
                <a:latin typeface="Times New Roman" panose="02020603050405020304" pitchFamily="18" charset="0"/>
                <a:ea typeface="Times New Roman" panose="02020603050405020304" pitchFamily="18" charset="0"/>
              </a:rPr>
              <a:t>(t)</a:t>
            </a:r>
            <a:r>
              <a:rPr lang="en-IN" sz="1800" dirty="0">
                <a:solidFill>
                  <a:srgbClr val="000000"/>
                </a:solidFill>
                <a:effectLst/>
                <a:latin typeface="Times New Roman" panose="02020603050405020304" pitchFamily="18" charset="0"/>
                <a:ea typeface="Times New Roman" panose="02020603050405020304" pitchFamily="18" charset="0"/>
              </a:rPr>
              <a:t>ε(t)</a:t>
            </a:r>
          </a:p>
          <a:p>
            <a:pPr marL="265113"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where ε(t) denotes the flight distance of the beetle at </a:t>
            </a:r>
            <a:r>
              <a:rPr lang="en-IN" sz="1800" dirty="0">
                <a:solidFill>
                  <a:srgbClr val="000000"/>
                </a:solidFill>
                <a:latin typeface="Times New Roman" panose="02020603050405020304" pitchFamily="18" charset="0"/>
                <a:ea typeface="Times New Roman" panose="02020603050405020304" pitchFamily="18" charset="0"/>
              </a:rPr>
              <a:t>t</a:t>
            </a:r>
            <a:r>
              <a:rPr lang="en-IN" sz="1800" baseline="30000" dirty="0">
                <a:solidFill>
                  <a:srgbClr val="000000"/>
                </a:solidFill>
                <a:effectLst/>
                <a:latin typeface="Times New Roman" panose="02020603050405020304" pitchFamily="18" charset="0"/>
                <a:ea typeface="Times New Roman" panose="02020603050405020304" pitchFamily="18" charset="0"/>
              </a:rPr>
              <a:t>th</a:t>
            </a:r>
            <a:r>
              <a:rPr lang="en-IN" sz="1800" dirty="0">
                <a:solidFill>
                  <a:srgbClr val="000000"/>
                </a:solidFill>
                <a:effectLst/>
                <a:latin typeface="Times New Roman" panose="02020603050405020304" pitchFamily="18" charset="0"/>
                <a:ea typeface="Times New Roman" panose="02020603050405020304" pitchFamily="18" charset="0"/>
              </a:rPr>
              <a:t> cycle. </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82545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Mathematical Model</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lnSpcReduction="10000"/>
              </a:bodyPr>
              <a:lstStyle/>
              <a:p>
                <a:pPr algn="just"/>
                <a:r>
                  <a:rPr lang="en-IN" sz="1800" b="1" u="sng" dirty="0">
                    <a:solidFill>
                      <a:srgbClr val="000000"/>
                    </a:solidFill>
                    <a:effectLst/>
                    <a:latin typeface="Times New Roman" panose="02020603050405020304" pitchFamily="18" charset="0"/>
                    <a:ea typeface="Times New Roman" panose="02020603050405020304" pitchFamily="18" charset="0"/>
                  </a:rPr>
                  <a:t>Step–4</a:t>
                </a:r>
                <a:r>
                  <a:rPr lang="en-IN" sz="1800" b="1" dirty="0">
                    <a:solidFill>
                      <a:srgbClr val="000000"/>
                    </a:solidFill>
                    <a:effectLst/>
                    <a:latin typeface="Times New Roman" panose="02020603050405020304" pitchFamily="18" charset="0"/>
                    <a:ea typeface="Times New Roman" panose="02020603050405020304" pitchFamily="18" charset="0"/>
                  </a:rPr>
                  <a:t>: Beetle Position Determination:</a:t>
                </a:r>
              </a:p>
              <a:p>
                <a:pPr marL="357188" indent="0" algn="just">
                  <a:buNone/>
                  <a:tabLst>
                    <a:tab pos="357188" algn="l"/>
                  </a:tabLst>
                </a:pPr>
                <a:r>
                  <a:rPr lang="en-IN" sz="1800" dirty="0">
                    <a:effectLst/>
                    <a:latin typeface="Times New Roman" panose="02020603050405020304" pitchFamily="18" charset="0"/>
                    <a:ea typeface="Times New Roman" panose="02020603050405020304" pitchFamily="18" charset="0"/>
                  </a:rPr>
                  <a:t>The BAS algorithm makes a comparison between the state {x(t +1), f [x(t +1)]} at the new position and the current state {</a:t>
                </a:r>
                <a14:m>
                  <m:oMath xmlns:m="http://schemas.openxmlformats.org/officeDocument/2006/math">
                    <m:acc>
                      <m:accPr>
                        <m:chr m:val="̂"/>
                        <m:ctrlPr>
                          <a:rPr lang="en-IN" sz="1800" i="1">
                            <a:effectLst/>
                            <a:latin typeface="Cambria Math" panose="02040503050406030204" pitchFamily="18" charset="0"/>
                            <a:ea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rPr>
                          <m:t>𝑥</m:t>
                        </m:r>
                      </m:e>
                    </m:acc>
                    <m:r>
                      <a:rPr lang="en-IN" sz="1800" i="1">
                        <a:effectLst/>
                        <a:latin typeface="Cambria Math" panose="02040503050406030204" pitchFamily="18" charset="0"/>
                        <a:ea typeface="Times New Roman" panose="02020603050405020304" pitchFamily="18" charset="0"/>
                      </a:rPr>
                      <m:t>, </m:t>
                    </m:r>
                    <m:r>
                      <a:rPr lang="en-IN" sz="1800" i="1">
                        <a:effectLst/>
                        <a:latin typeface="Cambria Math" panose="02040503050406030204" pitchFamily="18" charset="0"/>
                        <a:ea typeface="Times New Roman" panose="02020603050405020304" pitchFamily="18" charset="0"/>
                      </a:rPr>
                      <m:t>𝑓</m:t>
                    </m:r>
                    <m:r>
                      <a:rPr lang="en-IN" sz="1800" i="1">
                        <a:effectLst/>
                        <a:latin typeface="Cambria Math" panose="02040503050406030204" pitchFamily="18" charset="0"/>
                        <a:ea typeface="Times New Roman" panose="02020603050405020304" pitchFamily="18" charset="0"/>
                      </a:rPr>
                      <m:t>(</m:t>
                    </m:r>
                    <m:acc>
                      <m:accPr>
                        <m:chr m:val="̂"/>
                        <m:ctrlPr>
                          <a:rPr lang="en-IN" sz="1800" i="1">
                            <a:effectLst/>
                            <a:latin typeface="Cambria Math" panose="02040503050406030204" pitchFamily="18" charset="0"/>
                            <a:ea typeface="Times New Roman" panose="02020603050405020304" pitchFamily="18" charset="0"/>
                          </a:rPr>
                        </m:ctrlPr>
                      </m:accPr>
                      <m:e>
                        <m:r>
                          <a:rPr lang="en-IN" sz="1800" i="1">
                            <a:effectLst/>
                            <a:latin typeface="Cambria Math" panose="02040503050406030204" pitchFamily="18" charset="0"/>
                            <a:ea typeface="Times New Roman" panose="02020603050405020304" pitchFamily="18" charset="0"/>
                          </a:rPr>
                          <m:t>𝑥</m:t>
                        </m:r>
                      </m:e>
                    </m:acc>
                    <m:r>
                      <a:rPr lang="en-IN" sz="1800" i="1">
                        <a:effectLst/>
                        <a:latin typeface="Cambria Math" panose="02040503050406030204" pitchFamily="18" charset="0"/>
                        <a:ea typeface="Times New Roman" panose="02020603050405020304" pitchFamily="18" charset="0"/>
                      </a:rPr>
                      <m:t>)</m:t>
                    </m:r>
                  </m:oMath>
                </a14:m>
                <a:r>
                  <a:rPr lang="en-IN" sz="1800" dirty="0">
                    <a:effectLst/>
                    <a:latin typeface="Times New Roman" panose="02020603050405020304" pitchFamily="18" charset="0"/>
                    <a:ea typeface="Times New Roman" panose="02020603050405020304" pitchFamily="18" charset="0"/>
                  </a:rPr>
                  <a:t>}. The process of the comparison is given as follows: </a:t>
                </a:r>
                <a:endParaRPr lang="en-IN" sz="1800" b="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IN" sz="1800" b="1" dirty="0">
                    <a:effectLst/>
                    <a:latin typeface="Times New Roman" panose="02020603050405020304" pitchFamily="18" charset="0"/>
                    <a:ea typeface="Times New Roman" panose="02020603050405020304" pitchFamily="18" charset="0"/>
                  </a:rPr>
                  <a:t>{</a:t>
                </a:r>
                <a14:m>
                  <m:oMath xmlns:m="http://schemas.openxmlformats.org/officeDocument/2006/math">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b="1" dirty="0">
                    <a:effectLst/>
                    <a:latin typeface="Times New Roman" panose="02020603050405020304" pitchFamily="18" charset="0"/>
                    <a:ea typeface="Times New Roman" panose="02020603050405020304" pitchFamily="18" charset="0"/>
                  </a:rPr>
                  <a:t>} = </a:t>
                </a:r>
                <a14:m>
                  <m:oMath xmlns:m="http://schemas.openxmlformats.org/officeDocument/2006/math">
                    <m:d>
                      <m:dPr>
                        <m:begChr m:val="{"/>
                        <m:endChr m:val=""/>
                        <m:ctrlPr>
                          <a:rPr lang="en-IN" sz="2000" b="1" i="1">
                            <a:effectLst/>
                            <a:latin typeface="Cambria Math" panose="02040503050406030204" pitchFamily="18" charset="0"/>
                          </a:rPr>
                        </m:ctrlPr>
                      </m:dPr>
                      <m:e>
                        <m:eqArr>
                          <m:eqArrPr>
                            <m:ctrlPr>
                              <a:rPr lang="en-IN" sz="2000" b="1" i="1">
                                <a:effectLst/>
                                <a:latin typeface="Cambria Math" panose="02040503050406030204" pitchFamily="18" charset="0"/>
                              </a:rPr>
                            </m:ctrlPr>
                          </m:eqArrPr>
                          <m:e>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𝐱</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𝐭</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𝐟</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𝐱</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𝐭</m:t>
                                        </m:r>
                                        <m:r>
                                          <a:rPr lang="en-IN" sz="1800" b="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&lt;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e>
                          <m:e>
                            <m:d>
                              <m:dPr>
                                <m:begChr m:val="{"/>
                                <m:endChr m:val="}"/>
                                <m:ctrlPr>
                                  <a:rPr lang="en-IN" sz="2000" b="1" i="1">
                                    <a:effectLst/>
                                    <a:latin typeface="Cambria Math" panose="02040503050406030204" pitchFamily="18" charset="0"/>
                                  </a:rPr>
                                </m:ctrlPr>
                              </m:dPr>
                              <m:e>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ctrlPr>
                                      <a:rPr lang="en-IN" sz="2000" b="1" i="1">
                                        <a:effectLst/>
                                        <a:latin typeface="Cambria Math" panose="02040503050406030204" pitchFamily="18" charset="0"/>
                                      </a:rPr>
                                    </m:ctrlPr>
                                  </m:dPr>
                                  <m:e>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d>
                              <m:dPr>
                                <m:begChr m:val="["/>
                                <m:endChr m:val="]"/>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d>
                                  <m:dPr>
                                    <m:ctrlPr>
                                      <a:rPr lang="en-IN" sz="2000" b="1" i="1">
                                        <a:effectLst/>
                                        <a:latin typeface="Cambria Math" panose="02040503050406030204" pitchFamily="18" charset="0"/>
                                      </a:rPr>
                                    </m:ctrlPr>
                                  </m:d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𝒕</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𝟏</m:t>
                                    </m:r>
                                  </m:e>
                                </m:d>
                              </m:e>
                            </m:d>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&gt; </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𝒇</m:t>
                            </m:r>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2000" b="1" i="1">
                                    <a:effectLst/>
                                    <a:latin typeface="Cambria Math" panose="02040503050406030204" pitchFamily="18" charset="0"/>
                                  </a:rPr>
                                </m:ctrlPr>
                              </m:accPr>
                              <m:e>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𝒙</m:t>
                                </m:r>
                              </m:e>
                            </m:acc>
                            <m:r>
                              <a:rPr lang="en-IN" sz="1800" b="1" i="1">
                                <a:effectLst/>
                                <a:latin typeface="Cambria Math" panose="02040503050406030204" pitchFamily="18" charset="0"/>
                                <a:ea typeface="Times New Roman" panose="02020603050405020304" pitchFamily="18" charset="0"/>
                                <a:cs typeface="Times New Roman" panose="02020603050405020304" pitchFamily="18" charset="0"/>
                              </a:rPr>
                              <m:t>)</m:t>
                            </m:r>
                          </m:e>
                        </m:eqArr>
                      </m:e>
                    </m:d>
                  </m:oMath>
                </a14:m>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IN" sz="1800" dirty="0">
                  <a:effectLst/>
                  <a:latin typeface="Times New Roman" panose="02020603050405020304" pitchFamily="18" charset="0"/>
                  <a:ea typeface="Times New Roman" panose="02020603050405020304" pitchFamily="18" charset="0"/>
                </a:endParaRPr>
              </a:p>
              <a:p>
                <a:pPr algn="just">
                  <a:spcAft>
                    <a:spcPts val="0"/>
                  </a:spcAft>
                </a:pPr>
                <a:r>
                  <a:rPr lang="en-IN" sz="1800" b="1" u="sng" dirty="0">
                    <a:solidFill>
                      <a:srgbClr val="000000"/>
                    </a:solidFill>
                    <a:effectLst/>
                    <a:latin typeface="Times New Roman" panose="02020603050405020304" pitchFamily="18" charset="0"/>
                    <a:ea typeface="Times New Roman" panose="02020603050405020304" pitchFamily="18" charset="0"/>
                  </a:rPr>
                  <a:t>Step–5</a:t>
                </a:r>
                <a:r>
                  <a:rPr lang="en-IN" sz="1800" b="1" dirty="0">
                    <a:solidFill>
                      <a:srgbClr val="000000"/>
                    </a:solidFill>
                    <a:effectLst/>
                    <a:latin typeface="Times New Roman" panose="02020603050405020304" pitchFamily="18" charset="0"/>
                    <a:ea typeface="Times New Roman" panose="02020603050405020304" pitchFamily="18" charset="0"/>
                  </a:rPr>
                  <a:t>: Convergence Factor Updates:</a:t>
                </a:r>
              </a:p>
              <a:p>
                <a:pPr marL="357188" indent="0" algn="just">
                  <a:lnSpc>
                    <a:spcPct val="150000"/>
                  </a:lnSpc>
                  <a:buNone/>
                </a:pPr>
                <a:r>
                  <a:rPr lang="en-IN" sz="1800" dirty="0">
                    <a:effectLst/>
                    <a:latin typeface="Times New Roman" panose="02020603050405020304" pitchFamily="18" charset="0"/>
                    <a:ea typeface="Times New Roman" panose="02020603050405020304" pitchFamily="18" charset="0"/>
                  </a:rPr>
                  <a:t>The convergence factors are updated as follows:</a:t>
                </a:r>
              </a:p>
              <a:p>
                <a:pPr marL="0" indent="0" algn="ctr">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rPr>
                  <a:t>p(t+1) = 0.95p(t)</a:t>
                </a:r>
                <a:endParaRPr lang="en-IN" sz="1800" dirty="0">
                  <a:effectLst/>
                  <a:latin typeface="Times New Roman" panose="02020603050405020304" pitchFamily="18" charset="0"/>
                  <a:ea typeface="Times New Roman" panose="02020603050405020304" pitchFamily="18" charset="0"/>
                </a:endParaRPr>
              </a:p>
              <a:p>
                <a:pPr marL="0" indent="0" algn="ctr">
                  <a:buNone/>
                </a:pPr>
                <a:r>
                  <a:rPr lang="en-IN" sz="1800" dirty="0">
                    <a:solidFill>
                      <a:srgbClr val="000000"/>
                    </a:solidFill>
                    <a:effectLst/>
                    <a:latin typeface="Times New Roman" panose="02020603050405020304" pitchFamily="18" charset="0"/>
                    <a:ea typeface="Times New Roman" panose="02020603050405020304" pitchFamily="18" charset="0"/>
                  </a:rPr>
                  <a:t>ε(t+1) = 0.95 ε(t)</a:t>
                </a:r>
                <a:endParaRPr lang="en-IN" sz="1800" dirty="0">
                  <a:effectLst/>
                  <a:latin typeface="Times New Roman" panose="02020603050405020304" pitchFamily="18" charset="0"/>
                  <a:ea typeface="Times New Roman" panose="02020603050405020304" pitchFamily="18" charset="0"/>
                </a:endParaRPr>
              </a:p>
              <a:p>
                <a:pPr marL="357188" indent="0" algn="just">
                  <a:buNone/>
                </a:pPr>
                <a:r>
                  <a:rPr lang="en-IN" sz="1800" dirty="0">
                    <a:effectLst/>
                    <a:latin typeface="Times New Roman" panose="02020603050405020304" pitchFamily="18" charset="0"/>
                    <a:ea typeface="Times New Roman" panose="02020603050405020304" pitchFamily="18" charset="0"/>
                  </a:rPr>
                  <a:t>Here, p(t+1) replicates the beetle's sensing distance decreasing as it approaches the food source. </a:t>
                </a:r>
              </a:p>
              <a:p>
                <a:pPr marL="357188" indent="0" algn="just">
                  <a:buNone/>
                </a:pPr>
                <a:r>
                  <a:rPr lang="en-IN" sz="1800" dirty="0">
                    <a:solidFill>
                      <a:srgbClr val="000000"/>
                    </a:solidFill>
                    <a:effectLst/>
                    <a:latin typeface="Times New Roman" panose="02020603050405020304" pitchFamily="18" charset="0"/>
                    <a:ea typeface="Times New Roman" panose="02020603050405020304" pitchFamily="18" charset="0"/>
                  </a:rPr>
                  <a:t>ε(t+1) </a:t>
                </a:r>
                <a:r>
                  <a:rPr lang="en-IN" sz="1800" dirty="0">
                    <a:effectLst/>
                    <a:latin typeface="Times New Roman" panose="02020603050405020304" pitchFamily="18" charset="0"/>
                    <a:ea typeface="Times New Roman" panose="02020603050405020304" pitchFamily="18" charset="0"/>
                  </a:rPr>
                  <a:t>represents the beetle's flying distance decreasing as it approaches the food source.</a:t>
                </a:r>
              </a:p>
              <a:p>
                <a:pPr algn="just"/>
                <a:endParaRPr lang="en-IN" dirty="0"/>
              </a:p>
            </p:txBody>
          </p:sp>
        </mc:Choice>
        <mc:Fallback xmlns="">
          <p:sp>
            <p:nvSpPr>
              <p:cNvPr id="5" name="Content Placeholder 4">
                <a:extLst>
                  <a:ext uri="{FF2B5EF4-FFF2-40B4-BE49-F238E27FC236}">
                    <a16:creationId xmlns:a16="http://schemas.microsoft.com/office/drawing/2014/main" id="{A0CB0690-82B0-66F2-482F-740727EC1982}"/>
                  </a:ext>
                </a:extLst>
              </p:cNvPr>
              <p:cNvSpPr>
                <a:spLocks noGrp="1" noRot="1" noChangeAspect="1" noMove="1" noResize="1" noEditPoints="1" noAdjustHandles="1" noChangeArrowheads="1" noChangeShapeType="1" noTextEdit="1"/>
              </p:cNvSpPr>
              <p:nvPr>
                <p:ph idx="1"/>
              </p:nvPr>
            </p:nvSpPr>
            <p:spPr>
              <a:xfrm>
                <a:off x="581193" y="1362456"/>
                <a:ext cx="11029616" cy="5276088"/>
              </a:xfrm>
              <a:blipFill>
                <a:blip r:embed="rId2"/>
                <a:stretch>
                  <a:fillRect l="-221" t="-925" r="-442"/>
                </a:stretch>
              </a:blipFill>
            </p:spPr>
            <p:txBody>
              <a:bodyPr/>
              <a:lstStyle/>
              <a:p>
                <a:r>
                  <a:rPr lang="en-IN">
                    <a:noFill/>
                  </a:rPr>
                  <a:t> </a:t>
                </a:r>
              </a:p>
            </p:txBody>
          </p:sp>
        </mc:Fallback>
      </mc:AlternateContent>
    </p:spTree>
    <p:extLst>
      <p:ext uri="{BB962C8B-B14F-4D97-AF65-F5344CB8AC3E}">
        <p14:creationId xmlns:p14="http://schemas.microsoft.com/office/powerpoint/2010/main" val="411076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613868"/>
            <a:ext cx="11029616" cy="748588"/>
          </a:xfrm>
        </p:spPr>
        <p:txBody>
          <a:bodyPr>
            <a:normAutofit/>
          </a:bodyPr>
          <a:lstStyle/>
          <a:p>
            <a:pPr algn="ctr"/>
            <a:r>
              <a:rPr lang="en-US" sz="3600" dirty="0"/>
              <a:t>Objective Function</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581193" y="1362456"/>
            <a:ext cx="11029616" cy="5276088"/>
          </a:xfrm>
        </p:spPr>
        <p:txBody>
          <a:bodyPr>
            <a:normAutofit/>
          </a:bodyPr>
          <a:lstStyle/>
          <a:p>
            <a:pPr algn="l"/>
            <a:r>
              <a:rPr lang="en-US" sz="1800" b="0" i="0" u="none" strike="noStrike" baseline="0" dirty="0">
                <a:latin typeface="TimesLTStd-Roman"/>
              </a:rPr>
              <a:t>The objective function is chosen as booth function, which is a widely used benchmark for testing evolutionary </a:t>
            </a:r>
            <a:r>
              <a:rPr lang="en-IN" sz="1800" b="0" i="0" u="none" strike="noStrike" baseline="0" dirty="0">
                <a:latin typeface="TimesLTStd-Roman"/>
              </a:rPr>
              <a:t>algorithms:</a:t>
            </a:r>
          </a:p>
          <a:p>
            <a:pPr marL="0" indent="0" algn="ctr">
              <a:buNone/>
            </a:pPr>
            <a:r>
              <a:rPr lang="en-IN" sz="1800" b="1" dirty="0">
                <a:effectLst/>
                <a:latin typeface="Times New Roman" panose="02020603050405020304" pitchFamily="18" charset="0"/>
                <a:ea typeface="Times New Roman" panose="02020603050405020304" pitchFamily="18" charset="0"/>
              </a:rPr>
              <a:t>f (x, y) = (x + 2y − 7)</a:t>
            </a:r>
            <a:r>
              <a:rPr lang="en-IN" sz="1800" b="1" baseline="30000" dirty="0">
                <a:effectLst/>
                <a:latin typeface="Times New Roman" panose="02020603050405020304" pitchFamily="18" charset="0"/>
                <a:ea typeface="Times New Roman" panose="02020603050405020304" pitchFamily="18" charset="0"/>
              </a:rPr>
              <a:t>2</a:t>
            </a:r>
            <a:r>
              <a:rPr lang="en-IN" sz="1800" b="1" dirty="0">
                <a:effectLst/>
                <a:latin typeface="Times New Roman" panose="02020603050405020304" pitchFamily="18" charset="0"/>
                <a:ea typeface="Times New Roman" panose="02020603050405020304" pitchFamily="18" charset="0"/>
              </a:rPr>
              <a:t> + (2x + y − 5)</a:t>
            </a:r>
            <a:r>
              <a:rPr lang="en-IN" sz="1800" b="1" baseline="30000" dirty="0">
                <a:effectLst/>
                <a:latin typeface="Times New Roman" panose="02020603050405020304" pitchFamily="18" charset="0"/>
                <a:ea typeface="Times New Roman" panose="02020603050405020304" pitchFamily="18" charset="0"/>
              </a:rPr>
              <a:t>2</a:t>
            </a:r>
            <a:endParaRPr lang="en-IN" sz="1800" dirty="0">
              <a:effectLst/>
              <a:latin typeface="TimesLTStd-Roman"/>
              <a:ea typeface="Times New Roman" panose="02020603050405020304" pitchFamily="18" charset="0"/>
            </a:endParaRPr>
          </a:p>
          <a:p>
            <a:pPr algn="l"/>
            <a:r>
              <a:rPr lang="en-IN" sz="1800" dirty="0">
                <a:latin typeface="TimesLTStd-Roman"/>
              </a:rPr>
              <a:t>This function has a minimum value of f = 0 at (x, y) = (1, 3).</a:t>
            </a:r>
          </a:p>
          <a:p>
            <a:pPr algn="l"/>
            <a:r>
              <a:rPr lang="en-IN" sz="1800" dirty="0">
                <a:latin typeface="TimesLTStd-Roman"/>
              </a:rPr>
              <a:t>To visualize the working of BAS algorithm, it was implemented on MATLAB the results are plotted below:</a:t>
            </a:r>
          </a:p>
          <a:p>
            <a:pPr marL="0" indent="0" algn="l">
              <a:buNone/>
            </a:pPr>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sz="1800" dirty="0">
              <a:latin typeface="TimesLTStd-Roman"/>
            </a:endParaRPr>
          </a:p>
          <a:p>
            <a:pPr algn="l"/>
            <a:endParaRPr lang="en-IN" dirty="0"/>
          </a:p>
        </p:txBody>
      </p:sp>
      <p:pic>
        <p:nvPicPr>
          <p:cNvPr id="3" name="Picture 2">
            <a:extLst>
              <a:ext uri="{FF2B5EF4-FFF2-40B4-BE49-F238E27FC236}">
                <a16:creationId xmlns:a16="http://schemas.microsoft.com/office/drawing/2014/main" id="{99498946-290C-F614-B8AC-CA2605379CB3}"/>
              </a:ext>
            </a:extLst>
          </p:cNvPr>
          <p:cNvPicPr>
            <a:picLocks noChangeAspect="1"/>
          </p:cNvPicPr>
          <p:nvPr/>
        </p:nvPicPr>
        <p:blipFill>
          <a:blip r:embed="rId2"/>
          <a:stretch>
            <a:fillRect/>
          </a:stretch>
        </p:blipFill>
        <p:spPr>
          <a:xfrm>
            <a:off x="3862441" y="3602736"/>
            <a:ext cx="4211086" cy="3111789"/>
          </a:xfrm>
          <a:prstGeom prst="rect">
            <a:avLst/>
          </a:prstGeom>
        </p:spPr>
      </p:pic>
    </p:spTree>
    <p:extLst>
      <p:ext uri="{BB962C8B-B14F-4D97-AF65-F5344CB8AC3E}">
        <p14:creationId xmlns:p14="http://schemas.microsoft.com/office/powerpoint/2010/main" val="342312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453176" y="915620"/>
            <a:ext cx="11029616" cy="748588"/>
          </a:xfrm>
        </p:spPr>
        <p:txBody>
          <a:bodyPr>
            <a:normAutofit fontScale="90000"/>
          </a:bodyPr>
          <a:lstStyle/>
          <a:p>
            <a:pPr algn="ctr"/>
            <a:r>
              <a:rPr lang="en-US" sz="3600" dirty="0"/>
              <a:t>Hardware implementation of BAS with Fixed Point Representation </a:t>
            </a:r>
          </a:p>
        </p:txBody>
      </p:sp>
      <p:sp>
        <p:nvSpPr>
          <p:cNvPr id="5" name="Content Placeholder 4">
            <a:extLst>
              <a:ext uri="{FF2B5EF4-FFF2-40B4-BE49-F238E27FC236}">
                <a16:creationId xmlns:a16="http://schemas.microsoft.com/office/drawing/2014/main" id="{A0CB0690-82B0-66F2-482F-740727EC1982}"/>
              </a:ext>
            </a:extLst>
          </p:cNvPr>
          <p:cNvSpPr>
            <a:spLocks noGrp="1"/>
          </p:cNvSpPr>
          <p:nvPr>
            <p:ph idx="1"/>
          </p:nvPr>
        </p:nvSpPr>
        <p:spPr>
          <a:xfrm>
            <a:off x="289340" y="3887459"/>
            <a:ext cx="11613319" cy="4974336"/>
          </a:xfrm>
        </p:spPr>
        <p:txBody>
          <a:bodyPr>
            <a:normAutofit/>
          </a:bodyPr>
          <a:lstStyle/>
          <a:p>
            <a:pPr algn="just"/>
            <a:r>
              <a:rPr lang="en-GB" sz="2400" b="1" dirty="0">
                <a:latin typeface="TimesLTStd-Roman"/>
                <a:cs typeface="Times New Roman" panose="02020603050405020304" pitchFamily="18" charset="0"/>
              </a:rPr>
              <a:t>Fixed Point Representation:</a:t>
            </a:r>
          </a:p>
          <a:p>
            <a:pPr algn="just"/>
            <a:r>
              <a:rPr lang="en-GB" sz="1800" dirty="0">
                <a:latin typeface="TimesLTStd-Roman"/>
                <a:cs typeface="Times New Roman" panose="02020603050405020304" pitchFamily="18" charset="0"/>
              </a:rPr>
              <a:t>T</a:t>
            </a:r>
            <a:r>
              <a:rPr lang="en-GB" sz="1800" b="0" i="0" u="none" strike="noStrike" baseline="0" dirty="0">
                <a:latin typeface="TimesLTStd-Roman"/>
                <a:cs typeface="Times New Roman" panose="02020603050405020304" pitchFamily="18" charset="0"/>
              </a:rPr>
              <a:t>he fixed-point operations consume fewer hardware resources with a guarantee of acceptably accurate results.</a:t>
            </a:r>
            <a:endParaRPr lang="en-IN" sz="1800" dirty="0">
              <a:latin typeface="TimesLTStd-Roman"/>
              <a:cs typeface="Times New Roman" panose="02020603050405020304" pitchFamily="18" charset="0"/>
            </a:endParaRPr>
          </a:p>
          <a:p>
            <a:pPr algn="just"/>
            <a:r>
              <a:rPr lang="en-GB" sz="1800" dirty="0">
                <a:latin typeface="TimesLTStd-Roman"/>
                <a:cs typeface="Times New Roman" panose="02020603050405020304" pitchFamily="18" charset="0"/>
              </a:rPr>
              <a:t>We give an example of 5.555 times 4.444 to explain the algorithmic principle of fixed-point operations.</a:t>
            </a:r>
          </a:p>
          <a:p>
            <a:pPr algn="just"/>
            <a:r>
              <a:rPr lang="en-GB" sz="1800" dirty="0">
                <a:latin typeface="TimesLTStd-Roman"/>
                <a:cs typeface="Times New Roman" panose="02020603050405020304" pitchFamily="18" charset="0"/>
              </a:rPr>
              <a:t>We can represent (5.555)</a:t>
            </a:r>
            <a:r>
              <a:rPr lang="en-GB" sz="1800" baseline="-25000" dirty="0">
                <a:latin typeface="TimesLTStd-Roman"/>
                <a:cs typeface="Times New Roman" panose="02020603050405020304" pitchFamily="18" charset="0"/>
              </a:rPr>
              <a:t>10</a:t>
            </a:r>
            <a:r>
              <a:rPr lang="en-GB" sz="1800" dirty="0">
                <a:latin typeface="TimesLTStd-Roman"/>
                <a:cs typeface="Times New Roman" panose="02020603050405020304" pitchFamily="18" charset="0"/>
              </a:rPr>
              <a:t>=(5.8E147AE147AE147AE148)</a:t>
            </a:r>
            <a:r>
              <a:rPr lang="en-GB" sz="1800" baseline="-25000" dirty="0">
                <a:latin typeface="TimesLTStd-Roman"/>
                <a:cs typeface="Times New Roman" panose="02020603050405020304" pitchFamily="18" charset="0"/>
              </a:rPr>
              <a:t>16</a:t>
            </a:r>
            <a:r>
              <a:rPr lang="en-GB" sz="1800" dirty="0">
                <a:latin typeface="TimesLTStd-Roman"/>
                <a:cs typeface="Times New Roman" panose="02020603050405020304" pitchFamily="18" charset="0"/>
              </a:rPr>
              <a:t>  and (4.444)</a:t>
            </a:r>
            <a:r>
              <a:rPr lang="en-GB" sz="1800" baseline="-25000" dirty="0">
                <a:latin typeface="TimesLTStd-Roman"/>
                <a:cs typeface="Times New Roman" panose="02020603050405020304" pitchFamily="18" charset="0"/>
              </a:rPr>
              <a:t>10</a:t>
            </a:r>
            <a:r>
              <a:rPr lang="en-GB" sz="1800" dirty="0">
                <a:latin typeface="TimesLTStd-Roman"/>
                <a:cs typeface="Times New Roman" panose="02020603050405020304" pitchFamily="18" charset="0"/>
              </a:rPr>
              <a:t>=(4.71A9FBE76C8B43958106)</a:t>
            </a:r>
            <a:r>
              <a:rPr lang="en-GB" sz="1800" baseline="-25000" dirty="0">
                <a:latin typeface="TimesLTStd-Roman"/>
                <a:cs typeface="Times New Roman" panose="02020603050405020304" pitchFamily="18" charset="0"/>
              </a:rPr>
              <a:t> 16</a:t>
            </a:r>
            <a:r>
              <a:rPr lang="en-GB" sz="1800" dirty="0">
                <a:latin typeface="TimesLTStd-Roman"/>
                <a:cs typeface="Times New Roman" panose="02020603050405020304" pitchFamily="18" charset="0"/>
              </a:rPr>
              <a:t> </a:t>
            </a:r>
          </a:p>
          <a:p>
            <a:pPr algn="just"/>
            <a:r>
              <a:rPr lang="en-GB" sz="1800" dirty="0">
                <a:latin typeface="TimesLTStd-Roman"/>
                <a:cs typeface="Times New Roman" panose="02020603050405020304" pitchFamily="18" charset="0"/>
              </a:rPr>
              <a:t>Reg [15:0] a=5.555*2</a:t>
            </a:r>
            <a:r>
              <a:rPr lang="en-GB" sz="1800" baseline="30000" dirty="0">
                <a:latin typeface="TimesLTStd-Roman"/>
                <a:cs typeface="Times New Roman" panose="02020603050405020304" pitchFamily="18" charset="0"/>
              </a:rPr>
              <a:t>8</a:t>
            </a:r>
            <a:r>
              <a:rPr lang="en-GB" sz="1800" dirty="0">
                <a:latin typeface="TimesLTStd-Roman"/>
                <a:cs typeface="Times New Roman" panose="02020603050405020304" pitchFamily="18" charset="0"/>
              </a:rPr>
              <a:t>  // Value of a= 05_8E, Reg [15:0] b=4.444*2</a:t>
            </a:r>
            <a:r>
              <a:rPr lang="en-GB" sz="1800" baseline="30000" dirty="0">
                <a:latin typeface="TimesLTStd-Roman"/>
                <a:cs typeface="Times New Roman" panose="02020603050405020304" pitchFamily="18" charset="0"/>
              </a:rPr>
              <a:t>8</a:t>
            </a:r>
            <a:r>
              <a:rPr lang="en-GB" sz="1800" dirty="0">
                <a:latin typeface="TimesLTStd-Roman"/>
                <a:cs typeface="Times New Roman" panose="02020603050405020304" pitchFamily="18" charset="0"/>
              </a:rPr>
              <a:t> // Value of b= 04_72</a:t>
            </a:r>
          </a:p>
          <a:p>
            <a:pPr algn="l"/>
            <a:r>
              <a:rPr lang="en-IN" sz="1800" dirty="0">
                <a:latin typeface="TimesLTStd-Roman"/>
                <a:cs typeface="Times New Roman" panose="02020603050405020304" pitchFamily="18" charset="0"/>
              </a:rPr>
              <a:t>If we multiply the a and b, we get: </a:t>
            </a:r>
            <a:r>
              <a:rPr lang="pt-BR" sz="1800" dirty="0">
                <a:latin typeface="TimesLTStd-Roman"/>
                <a:cs typeface="Times New Roman" panose="02020603050405020304" pitchFamily="18" charset="0"/>
              </a:rPr>
              <a:t>16</a:t>
            </a:r>
            <a:r>
              <a:rPr lang="pt-BR" sz="1800" b="0" i="0" u="none" strike="noStrike" baseline="0" dirty="0">
                <a:latin typeface="TimesLTStd-Roman"/>
                <a:cs typeface="Times New Roman" panose="02020603050405020304" pitchFamily="18" charset="0"/>
              </a:rPr>
              <a:t>’h05_8E  * </a:t>
            </a:r>
            <a:r>
              <a:rPr lang="pt-BR" sz="1800" dirty="0">
                <a:latin typeface="TimesLTStd-Roman"/>
                <a:cs typeface="Times New Roman" panose="02020603050405020304" pitchFamily="18" charset="0"/>
              </a:rPr>
              <a:t>16’</a:t>
            </a:r>
            <a:r>
              <a:rPr lang="pt-BR" sz="1800" b="0" i="0" u="none" strike="noStrike" baseline="0" dirty="0">
                <a:latin typeface="TimesLTStd-Roman"/>
                <a:cs typeface="Times New Roman" panose="02020603050405020304" pitchFamily="18" charset="0"/>
              </a:rPr>
              <a:t>h04_71 </a:t>
            </a:r>
            <a:r>
              <a:rPr lang="pt-BR" sz="1800" dirty="0">
                <a:latin typeface="TimesLTStd-Roman"/>
                <a:cs typeface="Times New Roman" panose="02020603050405020304" pitchFamily="18" charset="0"/>
              </a:rPr>
              <a:t>=32’h00</a:t>
            </a:r>
            <a:r>
              <a:rPr lang="pt-BR" sz="1800" b="0" i="0" u="none" strike="noStrike" baseline="0" dirty="0">
                <a:latin typeface="TimesLTStd-Roman"/>
                <a:cs typeface="Times New Roman" panose="02020603050405020304" pitchFamily="18" charset="0"/>
              </a:rPr>
              <a:t>18_ABAE</a:t>
            </a:r>
            <a:r>
              <a:rPr lang="pt-BR" sz="1800" dirty="0">
                <a:latin typeface="TimesLTStd-Roman"/>
                <a:cs typeface="Times New Roman" panose="02020603050405020304" pitchFamily="18" charset="0"/>
              </a:rPr>
              <a:t> </a:t>
            </a:r>
          </a:p>
          <a:p>
            <a:pPr algn="l"/>
            <a:r>
              <a:rPr lang="en-GB" sz="1800" b="0" i="0" u="none" strike="noStrike" baseline="0" dirty="0">
                <a:latin typeface="TimesLTStd-Roman"/>
                <a:cs typeface="Times New Roman" panose="02020603050405020304" pitchFamily="18" charset="0"/>
              </a:rPr>
              <a:t>To get the product</a:t>
            </a:r>
            <a:r>
              <a:rPr lang="en-GB" sz="1800" dirty="0">
                <a:latin typeface="TimesLTStd-Roman"/>
                <a:cs typeface="Times New Roman" panose="02020603050405020304" pitchFamily="18" charset="0"/>
              </a:rPr>
              <a:t> in fixed point representation, we</a:t>
            </a:r>
            <a:r>
              <a:rPr lang="en-GB" sz="1800" b="0" i="0" u="none" strike="noStrike" baseline="0" dirty="0">
                <a:latin typeface="TimesLTStd-Roman"/>
                <a:cs typeface="Times New Roman" panose="02020603050405020304" pitchFamily="18" charset="0"/>
              </a:rPr>
              <a:t> divide the intermediate result by 256 (i.e., 28).</a:t>
            </a:r>
          </a:p>
          <a:p>
            <a:pPr algn="l"/>
            <a:r>
              <a:rPr lang="en-GB" sz="1800" b="0" i="0" u="none" strike="noStrike" baseline="0" dirty="0">
                <a:latin typeface="TimesLTStd-Roman"/>
                <a:cs typeface="Times New Roman" panose="02020603050405020304" pitchFamily="18" charset="0"/>
              </a:rPr>
              <a:t>In the binary operation, the original number is shifted to right </a:t>
            </a:r>
            <a:r>
              <a:rPr lang="en-IN" sz="1800" b="0" i="0" u="none" strike="noStrike" baseline="0" dirty="0">
                <a:latin typeface="TimesLTStd-Roman"/>
                <a:cs typeface="Times New Roman" panose="02020603050405020304" pitchFamily="18" charset="0"/>
              </a:rPr>
              <a:t>by eight bits: </a:t>
            </a:r>
            <a:r>
              <a:rPr lang="pt-BR" sz="1800" dirty="0">
                <a:latin typeface="TimesLTStd-Roman"/>
                <a:cs typeface="Times New Roman" panose="02020603050405020304" pitchFamily="18" charset="0"/>
              </a:rPr>
              <a:t>32’</a:t>
            </a:r>
            <a:r>
              <a:rPr lang="pt-BR" sz="1800" b="0" i="0" u="none" strike="noStrike" baseline="0" dirty="0">
                <a:latin typeface="TimesLTStd-Roman"/>
                <a:cs typeface="Times New Roman" panose="02020603050405020304" pitchFamily="18" charset="0"/>
              </a:rPr>
              <a:t>h18_ABAE &gt;&gt;&gt; 8 </a:t>
            </a:r>
            <a:r>
              <a:rPr lang="pt-BR" sz="1800" dirty="0">
                <a:latin typeface="TimesLTStd-Roman"/>
                <a:cs typeface="Times New Roman" panose="02020603050405020304" pitchFamily="18" charset="0"/>
              </a:rPr>
              <a:t>=</a:t>
            </a:r>
            <a:r>
              <a:rPr lang="pt-BR" sz="1800" b="0" i="0" u="none" strike="noStrike" baseline="0" dirty="0">
                <a:latin typeface="TimesLTStd-Roman"/>
                <a:cs typeface="Times New Roman" panose="02020603050405020304" pitchFamily="18" charset="0"/>
              </a:rPr>
              <a:t> </a:t>
            </a:r>
            <a:r>
              <a:rPr lang="pt-BR" sz="1800" dirty="0">
                <a:latin typeface="TimesLTStd-Roman"/>
                <a:cs typeface="Times New Roman" panose="02020603050405020304" pitchFamily="18" charset="0"/>
              </a:rPr>
              <a:t>32’</a:t>
            </a:r>
            <a:r>
              <a:rPr lang="pt-BR" sz="1800" b="0" i="0" u="none" strike="noStrike" baseline="0" dirty="0">
                <a:latin typeface="TimesLTStd-Roman"/>
                <a:cs typeface="Times New Roman" panose="02020603050405020304" pitchFamily="18" charset="0"/>
              </a:rPr>
              <a:t>h000018_AB</a:t>
            </a:r>
          </a:p>
          <a:p>
            <a:pPr algn="l"/>
            <a:r>
              <a:rPr lang="pt-BR" sz="1800" dirty="0">
                <a:latin typeface="TimesLTStd-Roman"/>
                <a:cs typeface="Times New Roman" panose="02020603050405020304" pitchFamily="18" charset="0"/>
              </a:rPr>
              <a:t>Reg [23:0] product= 32’</a:t>
            </a:r>
            <a:r>
              <a:rPr lang="pt-BR" sz="1800" b="0" i="0" u="none" strike="noStrike" baseline="0" dirty="0">
                <a:latin typeface="TimesLTStd-Roman"/>
                <a:cs typeface="Times New Roman" panose="02020603050405020304" pitchFamily="18" charset="0"/>
              </a:rPr>
              <a:t>h18_ABAE &gt;&gt;&gt; 8  // Value of product is 0018_AB= 24.66796875 </a:t>
            </a:r>
          </a:p>
          <a:p>
            <a:pPr algn="l"/>
            <a:r>
              <a:rPr lang="pt-BR" sz="1800" dirty="0">
                <a:latin typeface="TimesLTStd-Roman"/>
                <a:cs typeface="Times New Roman" panose="02020603050405020304" pitchFamily="18" charset="0"/>
              </a:rPr>
              <a:t>Actual product= 24.68642</a:t>
            </a:r>
            <a:endParaRPr lang="en-GB" sz="1800" dirty="0">
              <a:latin typeface="TimesLTStd-Roman"/>
              <a:cs typeface="Times New Roman" panose="02020603050405020304" pitchFamily="18" charset="0"/>
            </a:endParaRPr>
          </a:p>
          <a:p>
            <a:pPr algn="just"/>
            <a:endParaRPr lang="en-GB" sz="1800" dirty="0">
              <a:latin typeface="TimesLTStd-Roman"/>
            </a:endParaRPr>
          </a:p>
          <a:p>
            <a:pPr algn="just"/>
            <a:endParaRPr lang="en-GB"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a:p>
            <a:pPr algn="just"/>
            <a:endParaRPr lang="en-IN" sz="1800" dirty="0">
              <a:latin typeface="TimesLTStd-Roman"/>
            </a:endParaRPr>
          </a:p>
        </p:txBody>
      </p:sp>
    </p:spTree>
    <p:extLst>
      <p:ext uri="{BB962C8B-B14F-4D97-AF65-F5344CB8AC3E}">
        <p14:creationId xmlns:p14="http://schemas.microsoft.com/office/powerpoint/2010/main" val="15406679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{96BD8C91-9A49-42E0-A604-A7077A47C5D2}tf33552983_win32</Template>
  <TotalTime>988</TotalTime>
  <Words>2280</Words>
  <Application>Microsoft Office PowerPoint</Application>
  <PresentationFormat>Widescreen</PresentationFormat>
  <Paragraphs>313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Cambria Math</vt:lpstr>
      <vt:lpstr>Franklin Gothic Book</vt:lpstr>
      <vt:lpstr>Franklin Gothic Demi</vt:lpstr>
      <vt:lpstr>Times New Roman</vt:lpstr>
      <vt:lpstr>TimesLTStd-Roman</vt:lpstr>
      <vt:lpstr>Wingdings 2</vt:lpstr>
      <vt:lpstr>DividendVTI</vt:lpstr>
      <vt:lpstr>A Hardware Descriptive Approach  to Beetle Antennae Search</vt:lpstr>
      <vt:lpstr>Outline of presentation</vt:lpstr>
      <vt:lpstr>AIM OF THE PROJECT </vt:lpstr>
      <vt:lpstr>Introduction </vt:lpstr>
      <vt:lpstr>Mathematical Model</vt:lpstr>
      <vt:lpstr>Mathematical Model</vt:lpstr>
      <vt:lpstr>Mathematical Model</vt:lpstr>
      <vt:lpstr>Objective Function</vt:lpstr>
      <vt:lpstr>Hardware implementation of BAS with Fixed Point Representation </vt:lpstr>
      <vt:lpstr>Hardware implementation of BAS with Fixed Point Representation </vt:lpstr>
      <vt:lpstr>Hardware implementation of BAS with Fixed Point Representation </vt:lpstr>
      <vt:lpstr>Hardware implementation of BAS with BF16</vt:lpstr>
      <vt:lpstr>PowerPoint Presentation</vt:lpstr>
      <vt:lpstr>PowerPoint Presentation</vt:lpstr>
      <vt:lpstr>PowerPoint Presentation</vt:lpstr>
      <vt:lpstr>Hardware implementation of BAS with BF16</vt:lpstr>
      <vt:lpstr>Hardware implementation of BAS with BF16</vt:lpstr>
      <vt:lpstr>Hardware implementation of BAS with BF16</vt:lpstr>
      <vt:lpstr>Hardware implementation of BAS with BF16</vt:lpstr>
      <vt:lpstr> implementation ON ARM Processor</vt:lpstr>
      <vt:lpstr>Synthesis Results</vt:lpstr>
      <vt:lpstr>Synthesis Results</vt:lpstr>
      <vt:lpstr>Simulation Results</vt:lpstr>
      <vt:lpstr>Simulation Results</vt:lpstr>
      <vt:lpstr>Simulation Results</vt:lpstr>
      <vt:lpstr>Simulation Results</vt:lpstr>
      <vt:lpstr>Simulation Results</vt:lpstr>
      <vt:lpstr>Simulation Results</vt:lpstr>
      <vt:lpstr>CONCLUSION</vt:lpstr>
      <vt:lpstr>Questions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Hardware Descriptive Approach  to Beetle Antennae Search</dc:title>
  <dc:creator>Tejas B N</dc:creator>
  <cp:lastModifiedBy>Himanshu Rai</cp:lastModifiedBy>
  <cp:revision>128</cp:revision>
  <dcterms:created xsi:type="dcterms:W3CDTF">2023-04-16T10:48:29Z</dcterms:created>
  <dcterms:modified xsi:type="dcterms:W3CDTF">2023-04-19T21:28:42Z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