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9" r:id="rId2"/>
    <p:sldId id="258" r:id="rId3"/>
    <p:sldId id="257" r:id="rId4"/>
    <p:sldId id="256" r:id="rId5"/>
    <p:sldId id="261" r:id="rId6"/>
    <p:sldId id="262" r:id="rId7"/>
    <p:sldId id="263" r:id="rId8"/>
    <p:sldId id="264" r:id="rId9"/>
    <p:sldId id="260"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p:nvPicPr>
        <p:blipFill>
          <a:blip r:embed="rId2"/>
          <a:stretch>
            <a:fillRect/>
          </a:stretch>
        </p:blipFill>
        <p:spPr>
          <a:xfrm>
            <a:off x="0" y="-762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rgbClr val="000210"/>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endParaRPr lang="en-US"/>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p:nvPicPr>
        <p:blipFill>
          <a:blip r:embed="rId3"/>
          <a:stretch>
            <a:fillRect/>
          </a:stretch>
        </p:blipFill>
        <p:spPr>
          <a:xfrm>
            <a:off x="457200" y="384048"/>
            <a:ext cx="2385905" cy="512064"/>
          </a:xfrm>
          <a:prstGeom prst="rect">
            <a:avLst/>
          </a:prstGeom>
        </p:spPr>
      </p:pic>
      <p:sp>
        <p:nvSpPr>
          <p:cNvPr id="8" name="TextBox 7"/>
          <p:cNvSpPr txBox="1"/>
          <p:nvPr/>
        </p:nvSpPr>
        <p:spPr>
          <a:xfrm>
            <a:off x="368962" y="470758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2019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31265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5CB83DF5-818D-456D-8CF0-B7321378B2E7}" type="datetimeFigureOut">
              <a:rPr lang="en-US" smtClean="0"/>
              <a:t>10/1/2019</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239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41327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20234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6221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16025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30060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0004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p:nvPicPr>
        <p:blipFill>
          <a:blip r:embed="rId3"/>
          <a:stretch>
            <a:fillRect/>
          </a:stretch>
        </p:blipFill>
        <p:spPr bwMode="black">
          <a:xfrm>
            <a:off x="7485912" y="4780026"/>
            <a:ext cx="1278163" cy="274320"/>
          </a:xfrm>
          <a:prstGeom prst="rect">
            <a:avLst/>
          </a:prstGeom>
        </p:spPr>
      </p:pic>
      <p:sp>
        <p:nvSpPr>
          <p:cNvPr id="13" name="TextBox 12"/>
          <p:cNvSpPr txBox="1"/>
          <p:nvPr/>
        </p:nvSpPr>
        <p:spPr>
          <a:xfrm>
            <a:off x="1401060" y="477369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2019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36280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59516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5CB83DF5-818D-456D-8CF0-B7321378B2E7}" type="datetimeFigureOut">
              <a:rPr lang="en-US" smtClean="0"/>
              <a:t>10/1/2019</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52988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22820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5CB83DF5-818D-456D-8CF0-B7321378B2E7}" type="datetimeFigureOut">
              <a:rPr lang="en-US" smtClean="0"/>
              <a:t>10/1/2019</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30585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246768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5CB83DF5-818D-456D-8CF0-B7321378B2E7}" type="datetimeFigureOut">
              <a:rPr lang="en-US" smtClean="0"/>
              <a:t>10/1/2019</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14105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5CB83DF5-818D-456D-8CF0-B7321378B2E7}" type="datetimeFigureOut">
              <a:rPr lang="en-US" smtClean="0"/>
              <a:t>10/1/2019</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78052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362380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244547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9863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5CB83DF5-818D-456D-8CF0-B7321378B2E7}" type="datetimeFigureOut">
              <a:rPr lang="en-US" smtClean="0"/>
              <a:t>10/1/2019</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45294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59999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5CB83DF5-818D-456D-8CF0-B7321378B2E7}" type="datetimeFigureOut">
              <a:rPr lang="en-US" smtClean="0"/>
              <a:t>10/1/2019</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7254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5CB83DF5-818D-456D-8CF0-B7321378B2E7}" type="datetimeFigureOut">
              <a:rPr lang="en-US" smtClean="0"/>
              <a:t>10/1/2019</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769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5CB83DF5-818D-456D-8CF0-B7321378B2E7}" type="datetimeFigureOut">
              <a:rPr lang="en-US" smtClean="0"/>
              <a:t>10/1/2019</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63755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CB83DF5-818D-456D-8CF0-B7321378B2E7}" type="datetimeFigureOut">
              <a:rPr lang="en-US" smtClean="0"/>
              <a:t>10/1/2019</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1909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5CB83DF5-818D-456D-8CF0-B7321378B2E7}" type="datetimeFigureOut">
              <a:rPr lang="en-US" smtClean="0"/>
              <a:t>10/1/2019</a:t>
            </a:fld>
            <a:endParaRPr lang="en-US"/>
          </a:p>
        </p:txBody>
      </p:sp>
      <p:sp>
        <p:nvSpPr>
          <p:cNvPr id="6" name="TextBox 5"/>
          <p:cNvSpPr txBox="1"/>
          <p:nvPr/>
        </p:nvSpPr>
        <p:spPr>
          <a:xfrm>
            <a:off x="545908" y="4775742"/>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2019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4028424006"/>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18.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White_Graphic_Theme_Titl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109535"/>
            <a:ext cx="5029200" cy="526298"/>
          </a:xfrm>
        </p:spPr>
        <p:txBody>
          <a:bodyPr/>
          <a:lstStyle/>
          <a:p>
            <a:r>
              <a:rPr lang="en-US" dirty="0"/>
              <a:t>Eagle Eye</a:t>
            </a:r>
          </a:p>
        </p:txBody>
      </p:sp>
      <p:sp>
        <p:nvSpPr>
          <p:cNvPr id="3" name="Subtitle 2"/>
          <p:cNvSpPr>
            <a:spLocks noGrp="1"/>
          </p:cNvSpPr>
          <p:nvPr>
            <p:ph type="subTitle" idx="1"/>
          </p:nvPr>
        </p:nvSpPr>
        <p:spPr>
          <a:xfrm>
            <a:off x="406400" y="2965704"/>
            <a:ext cx="2419350" cy="2031325"/>
          </a:xfrm>
        </p:spPr>
        <p:txBody>
          <a:bodyPr/>
          <a:lstStyle/>
          <a:p>
            <a:r>
              <a:rPr lang="en-US" sz="1400" dirty="0" smtClean="0"/>
              <a:t>By:</a:t>
            </a:r>
          </a:p>
          <a:p>
            <a:pPr marL="285750" indent="-285750">
              <a:buFont typeface="Arial" panose="020B0604020202020204" pitchFamily="34" charset="0"/>
              <a:buChar char="•"/>
            </a:pPr>
            <a:r>
              <a:rPr lang="en-US" sz="1400" dirty="0" smtClean="0"/>
              <a:t>Vivek </a:t>
            </a:r>
            <a:r>
              <a:rPr lang="en-US" sz="1400" dirty="0"/>
              <a:t>Chowdhury</a:t>
            </a:r>
          </a:p>
          <a:p>
            <a:pPr marL="285750" indent="-285750">
              <a:buFont typeface="Arial" panose="020B0604020202020204" pitchFamily="34" charset="0"/>
              <a:buChar char="•"/>
            </a:pPr>
            <a:r>
              <a:rPr lang="en-US" sz="1400" dirty="0"/>
              <a:t>Harsha Telanakula</a:t>
            </a:r>
          </a:p>
          <a:p>
            <a:pPr marL="285750" indent="-285750">
              <a:buFont typeface="Arial" panose="020B0604020202020204" pitchFamily="34" charset="0"/>
              <a:buChar char="•"/>
            </a:pPr>
            <a:r>
              <a:rPr lang="en-US" sz="1400" dirty="0"/>
              <a:t>Himanshu Sharma</a:t>
            </a:r>
          </a:p>
          <a:p>
            <a:pPr marL="285750" indent="-285750">
              <a:buFont typeface="Arial" panose="020B0604020202020204" pitchFamily="34" charset="0"/>
              <a:buChar char="•"/>
            </a:pPr>
            <a:r>
              <a:rPr lang="en-US" sz="1400" dirty="0"/>
              <a:t>Vignesh Ram</a:t>
            </a:r>
          </a:p>
          <a:p>
            <a:pPr marL="285750" indent="-285750">
              <a:buFont typeface="Arial" panose="020B0604020202020204" pitchFamily="34" charset="0"/>
              <a:buChar char="•"/>
            </a:pPr>
            <a:r>
              <a:rPr lang="en-US" sz="1400" dirty="0"/>
              <a:t>Rajesh Manickam</a:t>
            </a:r>
          </a:p>
          <a:p>
            <a:endParaRPr lang="en-US" dirty="0"/>
          </a:p>
        </p:txBody>
      </p:sp>
      <p:sp>
        <p:nvSpPr>
          <p:cNvPr id="4" name="TextBox 3"/>
          <p:cNvSpPr txBox="1"/>
          <p:nvPr/>
        </p:nvSpPr>
        <p:spPr>
          <a:xfrm>
            <a:off x="4782001" y="2112613"/>
            <a:ext cx="3943350" cy="1046440"/>
          </a:xfrm>
          <a:prstGeom prst="rect">
            <a:avLst/>
          </a:prstGeom>
        </p:spPr>
        <p:txBody>
          <a:bodyPr wrap="square" lIns="0" tIns="0" rIns="0" bIns="0" rtlCol="0">
            <a:spAutoFit/>
          </a:bodyPr>
          <a:lstStyle/>
          <a:p>
            <a:pPr algn="ctr"/>
            <a:r>
              <a:rPr lang="en-US" sz="3600" dirty="0" smtClean="0">
                <a:solidFill>
                  <a:schemeClr val="bg1"/>
                </a:solidFill>
              </a:rPr>
              <a:t>TEAM</a:t>
            </a:r>
          </a:p>
          <a:p>
            <a:pPr algn="ctr"/>
            <a:r>
              <a:rPr lang="en-US" sz="3200" dirty="0" smtClean="0">
                <a:solidFill>
                  <a:schemeClr val="bg1"/>
                </a:solidFill>
              </a:rPr>
              <a:t>   </a:t>
            </a:r>
            <a:r>
              <a:rPr lang="en-US" sz="2800" dirty="0" smtClean="0">
                <a:solidFill>
                  <a:schemeClr val="bg1"/>
                </a:solidFill>
              </a:rPr>
              <a:t>FOR_THE_CAUSE</a:t>
            </a:r>
          </a:p>
        </p:txBody>
      </p:sp>
    </p:spTree>
    <p:extLst>
      <p:ext uri="{BB962C8B-B14F-4D97-AF65-F5344CB8AC3E}">
        <p14:creationId xmlns:p14="http://schemas.microsoft.com/office/powerpoint/2010/main" val="2028009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Contents:</a:t>
            </a:r>
            <a:endParaRPr lang="en-US" sz="40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Project Description.</a:t>
            </a:r>
          </a:p>
          <a:p>
            <a:pPr marL="285750" indent="-285750">
              <a:buFont typeface="Arial" panose="020B0604020202020204" pitchFamily="34" charset="0"/>
              <a:buChar char="•"/>
            </a:pPr>
            <a:r>
              <a:rPr lang="en-US" dirty="0"/>
              <a:t>Proposed Solution.</a:t>
            </a:r>
          </a:p>
          <a:p>
            <a:endParaRPr lang="en-US" dirty="0"/>
          </a:p>
        </p:txBody>
      </p:sp>
      <p:sp>
        <p:nvSpPr>
          <p:cNvPr id="4" name="Slide Number"/>
          <p:cNvSpPr txBox="1"/>
          <p:nvPr/>
        </p:nvSpPr>
        <p:spPr>
          <a:xfrm>
            <a:off x="381000" y="4800600"/>
            <a:ext cx="226822" cy="138499"/>
          </a:xfrm>
          <a:prstGeom prst="rect">
            <a:avLst/>
          </a:prstGeom>
        </p:spPr>
        <p:txBody>
          <a:bodyPr vert="horz" wrap="square" lIns="0" tIns="0" rIns="0" bIns="0" rtlCol="0">
            <a:spAutoFit/>
          </a:bodyPr>
          <a:lstStyle/>
          <a:p>
            <a:pPr algn="ctr"/>
            <a:r>
              <a:rPr lang="en-US" sz="900" smtClean="0">
                <a:solidFill>
                  <a:srgbClr val="000000"/>
                </a:solidFill>
              </a:rPr>
              <a:t>2</a:t>
            </a:r>
            <a:endParaRPr lang="en-US" sz="900" dirty="0" smtClean="0">
              <a:solidFill>
                <a:srgbClr val="000000"/>
              </a:solidFill>
            </a:endParaRPr>
          </a:p>
        </p:txBody>
      </p:sp>
    </p:spTree>
    <p:extLst>
      <p:ext uri="{BB962C8B-B14F-4D97-AF65-F5344CB8AC3E}">
        <p14:creationId xmlns:p14="http://schemas.microsoft.com/office/powerpoint/2010/main" val="3101661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1087"/>
            <a:ext cx="8385048" cy="481330"/>
          </a:xfrm>
        </p:spPr>
        <p:txBody>
          <a:bodyPr/>
          <a:lstStyle/>
          <a:p>
            <a:r>
              <a:rPr lang="en-US" dirty="0">
                <a:solidFill>
                  <a:schemeClr val="accent2">
                    <a:lumMod val="75000"/>
                    <a:lumOff val="25000"/>
                  </a:schemeClr>
                </a:solidFill>
              </a:rPr>
              <a:t>Problem </a:t>
            </a:r>
            <a:r>
              <a:rPr lang="en-US" dirty="0" smtClean="0">
                <a:solidFill>
                  <a:schemeClr val="accent2">
                    <a:lumMod val="75000"/>
                    <a:lumOff val="25000"/>
                  </a:schemeClr>
                </a:solidFill>
              </a:rPr>
              <a:t>Statement</a:t>
            </a:r>
            <a:endParaRPr lang="en-US" dirty="0">
              <a:solidFill>
                <a:schemeClr val="accent2">
                  <a:lumMod val="75000"/>
                  <a:lumOff val="25000"/>
                </a:schemeClr>
              </a:solidFill>
            </a:endParaRPr>
          </a:p>
        </p:txBody>
      </p:sp>
      <p:sp>
        <p:nvSpPr>
          <p:cNvPr id="5" name="Slide Number"/>
          <p:cNvSpPr txBox="1"/>
          <p:nvPr/>
        </p:nvSpPr>
        <p:spPr>
          <a:xfrm>
            <a:off x="381000" y="4800600"/>
            <a:ext cx="226822" cy="138499"/>
          </a:xfrm>
          <a:prstGeom prst="rect">
            <a:avLst/>
          </a:prstGeom>
        </p:spPr>
        <p:txBody>
          <a:bodyPr vert="horz" wrap="square" lIns="0" tIns="0" rIns="0" bIns="0" rtlCol="0">
            <a:spAutoFit/>
          </a:bodyPr>
          <a:lstStyle/>
          <a:p>
            <a:pPr algn="ctr"/>
            <a:r>
              <a:rPr lang="en-US" sz="900" smtClean="0">
                <a:solidFill>
                  <a:srgbClr val="000000"/>
                </a:solidFill>
              </a:rPr>
              <a:t>3</a:t>
            </a:r>
            <a:endParaRPr lang="en-US" sz="900" dirty="0" smtClean="0">
              <a:solidFill>
                <a:srgbClr val="000000"/>
              </a:solidFill>
            </a:endParaRPr>
          </a:p>
        </p:txBody>
      </p:sp>
      <p:sp>
        <p:nvSpPr>
          <p:cNvPr id="6" name="TextBox 5"/>
          <p:cNvSpPr txBox="1"/>
          <p:nvPr/>
        </p:nvSpPr>
        <p:spPr>
          <a:xfrm>
            <a:off x="381000" y="958850"/>
            <a:ext cx="8223250" cy="3323987"/>
          </a:xfrm>
          <a:prstGeom prst="rect">
            <a:avLst/>
          </a:prstGeom>
        </p:spPr>
        <p:txBody>
          <a:bodyPr wrap="square" lIns="0" tIns="0" rIns="0" bIns="0" rtlCol="0">
            <a:spAutoFit/>
          </a:bodyPr>
          <a:lstStyle/>
          <a:p>
            <a:pPr marL="285750" indent="-285750">
              <a:buFont typeface="Arial" panose="020B0604020202020204" pitchFamily="34" charset="0"/>
              <a:buChar char="•"/>
            </a:pPr>
            <a:r>
              <a:rPr lang="en-US" dirty="0">
                <a:solidFill>
                  <a:schemeClr val="tx2"/>
                </a:solidFill>
              </a:rPr>
              <a:t>Across several Countries, Forest fires or wildfires are caused due to Human Negligence, Lightning, Arson etc. A natural disaster consisting of a fire which destroys a forested area, and can be a great danger to people who live in forests as well as wildlife.</a:t>
            </a:r>
          </a:p>
          <a:p>
            <a:pPr marL="285750" indent="-285750">
              <a:buFont typeface="Arial" panose="020B0604020202020204" pitchFamily="34" charset="0"/>
              <a:buChar char="•"/>
            </a:pPr>
            <a:r>
              <a:rPr lang="en-US" dirty="0">
                <a:solidFill>
                  <a:schemeClr val="tx2"/>
                </a:solidFill>
              </a:rPr>
              <a:t>Forest fires are caused by the drying out of branches, leaves and therefore becomes highly flammable.</a:t>
            </a:r>
          </a:p>
          <a:p>
            <a:pPr marL="285750" indent="-285750">
              <a:buFont typeface="Arial" panose="020B0604020202020204" pitchFamily="34" charset="0"/>
              <a:buChar char="•"/>
            </a:pPr>
            <a:r>
              <a:rPr lang="en-US" dirty="0">
                <a:solidFill>
                  <a:schemeClr val="tx2"/>
                </a:solidFill>
              </a:rPr>
              <a:t>Fires can do weird things including:</a:t>
            </a:r>
          </a:p>
          <a:p>
            <a:r>
              <a:rPr lang="en-US" dirty="0">
                <a:solidFill>
                  <a:schemeClr val="tx2"/>
                </a:solidFill>
              </a:rPr>
              <a:t>1)Crawling - spreads from bush to bush.</a:t>
            </a:r>
          </a:p>
          <a:p>
            <a:r>
              <a:rPr lang="en-US" dirty="0">
                <a:solidFill>
                  <a:schemeClr val="tx2"/>
                </a:solidFill>
              </a:rPr>
              <a:t>2)Crown - spread at an incredible pace through the top of the forest.  These are </a:t>
            </a:r>
            <a:r>
              <a:rPr lang="en-US" dirty="0" smtClean="0">
                <a:solidFill>
                  <a:schemeClr val="tx2"/>
                </a:solidFill>
              </a:rPr>
              <a:t>   dangerous </a:t>
            </a:r>
            <a:r>
              <a:rPr lang="en-US" dirty="0">
                <a:solidFill>
                  <a:schemeClr val="tx2"/>
                </a:solidFill>
              </a:rPr>
              <a:t>as it can deprive people under the fire of oxygen to feed the fire.</a:t>
            </a:r>
          </a:p>
          <a:p>
            <a:r>
              <a:rPr lang="en-US" dirty="0">
                <a:solidFill>
                  <a:schemeClr val="tx2"/>
                </a:solidFill>
              </a:rPr>
              <a:t>3)Jumping / Spotting - Burning branches and leaves carried away by wind.</a:t>
            </a:r>
          </a:p>
          <a:p>
            <a:pPr algn="l"/>
            <a:endParaRPr lang="en-US" dirty="0" smtClean="0">
              <a:solidFill>
                <a:schemeClr val="tx2"/>
              </a:solidFill>
            </a:endParaRPr>
          </a:p>
        </p:txBody>
      </p:sp>
    </p:spTree>
    <p:extLst>
      <p:ext uri="{BB962C8B-B14F-4D97-AF65-F5344CB8AC3E}">
        <p14:creationId xmlns:p14="http://schemas.microsoft.com/office/powerpoint/2010/main" val="1234056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6420"/>
            <a:ext cx="8096250" cy="411480"/>
          </a:xfrm>
        </p:spPr>
        <p:txBody>
          <a:bodyPr/>
          <a:lstStyle/>
          <a:p>
            <a:r>
              <a:rPr lang="en-US" dirty="0"/>
              <a:t>Project </a:t>
            </a:r>
            <a:r>
              <a:rPr lang="en-US" dirty="0" smtClean="0"/>
              <a:t>Description</a:t>
            </a:r>
            <a:endParaRPr lang="en-US" dirty="0"/>
          </a:p>
        </p:txBody>
      </p:sp>
      <p:sp>
        <p:nvSpPr>
          <p:cNvPr id="3" name="Content Placeholder 2"/>
          <p:cNvSpPr>
            <a:spLocks noGrp="1"/>
          </p:cNvSpPr>
          <p:nvPr>
            <p:ph sz="half" idx="1"/>
          </p:nvPr>
        </p:nvSpPr>
        <p:spPr/>
        <p:txBody>
          <a:bodyPr>
            <a:normAutofit fontScale="92500" lnSpcReduction="10000"/>
          </a:bodyPr>
          <a:lstStyle/>
          <a:p>
            <a:pPr marL="285750" indent="-285750">
              <a:buFont typeface="Arial" panose="020B0604020202020204" pitchFamily="34" charset="0"/>
              <a:buChar char="•"/>
            </a:pPr>
            <a:r>
              <a:rPr lang="en-US" b="0" dirty="0">
                <a:solidFill>
                  <a:schemeClr val="tx2"/>
                </a:solidFill>
              </a:rPr>
              <a:t>The aim of this project is to detect the forest or wild fires and help civilians stuck in the forest to get to safety.</a:t>
            </a:r>
          </a:p>
          <a:p>
            <a:pPr marL="285750" indent="-285750">
              <a:buFont typeface="Arial" panose="020B0604020202020204" pitchFamily="34" charset="0"/>
              <a:buChar char="•"/>
            </a:pPr>
            <a:r>
              <a:rPr lang="en-US" b="0" dirty="0">
                <a:solidFill>
                  <a:schemeClr val="tx2"/>
                </a:solidFill>
              </a:rPr>
              <a:t>It will also help in mitigation and prevention of wildfire.</a:t>
            </a:r>
          </a:p>
          <a:p>
            <a:endParaRPr lang="en-US" b="0" dirty="0">
              <a:solidFill>
                <a:schemeClr val="tx2"/>
              </a:solidFill>
            </a:endParaRPr>
          </a:p>
        </p:txBody>
      </p:sp>
      <p:sp>
        <p:nvSpPr>
          <p:cNvPr id="6" name="Slide Number"/>
          <p:cNvSpPr txBox="1"/>
          <p:nvPr/>
        </p:nvSpPr>
        <p:spPr>
          <a:xfrm>
            <a:off x="381000" y="4800600"/>
            <a:ext cx="226822" cy="138499"/>
          </a:xfrm>
          <a:prstGeom prst="rect">
            <a:avLst/>
          </a:prstGeom>
        </p:spPr>
        <p:txBody>
          <a:bodyPr vert="horz" wrap="square" lIns="0" tIns="0" rIns="0" bIns="0" rtlCol="0">
            <a:spAutoFit/>
          </a:bodyPr>
          <a:lstStyle/>
          <a:p>
            <a:pPr algn="ctr"/>
            <a:r>
              <a:rPr lang="en-US" sz="900" smtClean="0">
                <a:solidFill>
                  <a:srgbClr val="000000"/>
                </a:solidFill>
              </a:rPr>
              <a:t>4</a:t>
            </a:r>
            <a:endParaRPr lang="en-US" sz="900" dirty="0" smtClean="0">
              <a:solidFill>
                <a:srgbClr val="000000"/>
              </a:solidFill>
            </a:endParaRPr>
          </a:p>
        </p:txBody>
      </p:sp>
    </p:spTree>
    <p:extLst>
      <p:ext uri="{BB962C8B-B14F-4D97-AF65-F5344CB8AC3E}">
        <p14:creationId xmlns:p14="http://schemas.microsoft.com/office/powerpoint/2010/main" val="414901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521970"/>
            <a:ext cx="8385048" cy="398780"/>
          </a:xfrm>
        </p:spPr>
        <p:txBody>
          <a:bodyPr/>
          <a:lstStyle/>
          <a:p>
            <a:r>
              <a:rPr lang="en-US" dirty="0"/>
              <a:t>Proposed </a:t>
            </a:r>
            <a:r>
              <a:rPr lang="en-US" dirty="0" smtClean="0"/>
              <a:t>Solution</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The plan is to detect fire and smoke in the forest using real-time image/object detection techniques using cameras </a:t>
            </a:r>
            <a:r>
              <a:rPr lang="en-US" dirty="0" smtClean="0"/>
              <a:t>installed in a drone.</a:t>
            </a:r>
            <a:endParaRPr lang="en-US" dirty="0"/>
          </a:p>
          <a:p>
            <a:pPr marL="285750" indent="-285750">
              <a:buFont typeface="Arial" panose="020B0604020202020204" pitchFamily="34" charset="0"/>
              <a:buChar char="•"/>
            </a:pPr>
            <a:r>
              <a:rPr lang="en-US" dirty="0"/>
              <a:t>Alerting the closest Fire Fighting team and concerned authorities.</a:t>
            </a:r>
          </a:p>
          <a:p>
            <a:pPr marL="285750" indent="-285750">
              <a:buFont typeface="Arial" panose="020B0604020202020204" pitchFamily="34" charset="0"/>
              <a:buChar char="•"/>
            </a:pPr>
            <a:r>
              <a:rPr lang="en-US" dirty="0"/>
              <a:t>Alerting any nearby civilians of the fire. </a:t>
            </a:r>
          </a:p>
          <a:p>
            <a:pPr marL="285750" indent="-285750">
              <a:buFont typeface="Arial" panose="020B0604020202020204" pitchFamily="34" charset="0"/>
              <a:buChar char="•"/>
            </a:pPr>
            <a:r>
              <a:rPr lang="en-US" dirty="0"/>
              <a:t>It will also help civilians trapped inside the forest to evacuate to safety by providing network for civilians to connect and share their locations and get updates on the direction in which the fire is spreading. </a:t>
            </a:r>
          </a:p>
          <a:p>
            <a:endParaRPr lang="en-US" dirty="0"/>
          </a:p>
        </p:txBody>
      </p:sp>
    </p:spTree>
    <p:extLst>
      <p:ext uri="{BB962C8B-B14F-4D97-AF65-F5344CB8AC3E}">
        <p14:creationId xmlns:p14="http://schemas.microsoft.com/office/powerpoint/2010/main" val="3928261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09002" y="278971"/>
            <a:ext cx="2775498" cy="408240"/>
          </a:xfrm>
          <a:prstGeom prst="rect">
            <a:avLst/>
          </a:prstGeom>
        </p:spPr>
        <p:txBody>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smtClean="0"/>
              <a:t>Proposed Design</a:t>
            </a:r>
            <a:endParaRPr lang="en-US" dirty="0"/>
          </a:p>
        </p:txBody>
      </p:sp>
      <p:pic>
        <p:nvPicPr>
          <p:cNvPr id="4" name="Picture 2" descr="Image result for quadcop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99" y="918786"/>
            <a:ext cx="1558129" cy="1558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forest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430" y="2174799"/>
            <a:ext cx="1515375" cy="1515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quadcopt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792" y="999848"/>
            <a:ext cx="1558129" cy="15581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Image result for forest fir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5792" y="2179384"/>
            <a:ext cx="1510790" cy="15107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Image result for exclamation mark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9740" y="-930884"/>
            <a:ext cx="805521" cy="805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Image result for sign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04918" y="737249"/>
            <a:ext cx="619875" cy="6198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Image result for peopl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99617" y="1047186"/>
            <a:ext cx="868631" cy="8686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Image result for fire fight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6901" y="2192689"/>
            <a:ext cx="1248028" cy="12480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Image result for ambulanc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13594" y="3264319"/>
            <a:ext cx="1377152" cy="13771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10"/>
          <a:stretch>
            <a:fillRect/>
          </a:stretch>
        </p:blipFill>
        <p:spPr>
          <a:xfrm>
            <a:off x="6770625" y="1732442"/>
            <a:ext cx="1871837" cy="1871837"/>
          </a:xfrm>
          <a:prstGeom prst="rect">
            <a:avLst/>
          </a:prstGeom>
        </p:spPr>
      </p:pic>
      <p:cxnSp>
        <p:nvCxnSpPr>
          <p:cNvPr id="14" name="Straight Arrow Connector 13"/>
          <p:cNvCxnSpPr/>
          <p:nvPr/>
        </p:nvCxnSpPr>
        <p:spPr>
          <a:xfrm>
            <a:off x="5833779" y="1479162"/>
            <a:ext cx="838935" cy="4366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6116417" y="2816703"/>
            <a:ext cx="61883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6126123" y="3604279"/>
            <a:ext cx="458240" cy="4272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4046386" y="1554110"/>
            <a:ext cx="686508" cy="690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4189617" y="2894572"/>
            <a:ext cx="612913" cy="19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156536" y="3505200"/>
            <a:ext cx="573978" cy="4192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65150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0" y="272690"/>
            <a:ext cx="2514346" cy="353698"/>
          </a:xfrm>
        </p:spPr>
        <p:txBody>
          <a:bodyPr/>
          <a:lstStyle/>
          <a:p>
            <a:pPr algn="ctr"/>
            <a:r>
              <a:rPr lang="en-US" dirty="0" smtClean="0"/>
              <a:t>Mapping Data</a:t>
            </a:r>
            <a:endParaRPr lang="en-US" dirty="0"/>
          </a:p>
        </p:txBody>
      </p:sp>
      <p:pic>
        <p:nvPicPr>
          <p:cNvPr id="4" name="Picture 3"/>
          <p:cNvPicPr>
            <a:picLocks noChangeAspect="1"/>
          </p:cNvPicPr>
          <p:nvPr/>
        </p:nvPicPr>
        <p:blipFill>
          <a:blip r:embed="rId2"/>
          <a:stretch>
            <a:fillRect/>
          </a:stretch>
        </p:blipFill>
        <p:spPr>
          <a:xfrm>
            <a:off x="118185" y="852528"/>
            <a:ext cx="2763878" cy="2109275"/>
          </a:xfrm>
          <a:prstGeom prst="rect">
            <a:avLst/>
          </a:prstGeom>
        </p:spPr>
      </p:pic>
      <p:pic>
        <p:nvPicPr>
          <p:cNvPr id="5" name="Picture 4"/>
          <p:cNvPicPr>
            <a:picLocks noChangeAspect="1"/>
          </p:cNvPicPr>
          <p:nvPr/>
        </p:nvPicPr>
        <p:blipFill>
          <a:blip r:embed="rId3"/>
          <a:stretch>
            <a:fillRect/>
          </a:stretch>
        </p:blipFill>
        <p:spPr>
          <a:xfrm>
            <a:off x="2928557" y="852528"/>
            <a:ext cx="2945194" cy="2189121"/>
          </a:xfrm>
          <a:prstGeom prst="rect">
            <a:avLst/>
          </a:prstGeom>
        </p:spPr>
      </p:pic>
      <p:pic>
        <p:nvPicPr>
          <p:cNvPr id="6" name="Picture 5"/>
          <p:cNvPicPr>
            <a:picLocks noChangeAspect="1"/>
          </p:cNvPicPr>
          <p:nvPr/>
        </p:nvPicPr>
        <p:blipFill>
          <a:blip r:embed="rId4"/>
          <a:stretch>
            <a:fillRect/>
          </a:stretch>
        </p:blipFill>
        <p:spPr>
          <a:xfrm>
            <a:off x="5920245" y="852529"/>
            <a:ext cx="2834398" cy="2255526"/>
          </a:xfrm>
          <a:prstGeom prst="rect">
            <a:avLst/>
          </a:prstGeom>
        </p:spPr>
      </p:pic>
      <p:sp>
        <p:nvSpPr>
          <p:cNvPr id="8" name="TextBox 7"/>
          <p:cNvSpPr txBox="1"/>
          <p:nvPr/>
        </p:nvSpPr>
        <p:spPr>
          <a:xfrm>
            <a:off x="567190" y="3041649"/>
            <a:ext cx="2143421" cy="276999"/>
          </a:xfrm>
          <a:prstGeom prst="rect">
            <a:avLst/>
          </a:prstGeom>
        </p:spPr>
        <p:txBody>
          <a:bodyPr wrap="square" lIns="0" tIns="0" rIns="0" bIns="0" rtlCol="0">
            <a:spAutoFit/>
          </a:bodyPr>
          <a:lstStyle/>
          <a:p>
            <a:pPr algn="l"/>
            <a:r>
              <a:rPr lang="en-US" dirty="0" smtClean="0">
                <a:solidFill>
                  <a:schemeClr val="tx2"/>
                </a:solidFill>
              </a:rPr>
              <a:t>Hour vs Temperature</a:t>
            </a:r>
          </a:p>
        </p:txBody>
      </p:sp>
      <p:sp>
        <p:nvSpPr>
          <p:cNvPr id="9" name="TextBox 8"/>
          <p:cNvSpPr txBox="1"/>
          <p:nvPr/>
        </p:nvSpPr>
        <p:spPr>
          <a:xfrm>
            <a:off x="3510428" y="3041649"/>
            <a:ext cx="2222199" cy="276999"/>
          </a:xfrm>
          <a:prstGeom prst="rect">
            <a:avLst/>
          </a:prstGeom>
        </p:spPr>
        <p:txBody>
          <a:bodyPr wrap="square" lIns="0" tIns="0" rIns="0" bIns="0" rtlCol="0">
            <a:spAutoFit/>
          </a:bodyPr>
          <a:lstStyle/>
          <a:p>
            <a:pPr algn="l"/>
            <a:r>
              <a:rPr lang="en-US" dirty="0" smtClean="0">
                <a:solidFill>
                  <a:schemeClr val="tx2"/>
                </a:solidFill>
              </a:rPr>
              <a:t>Hour vs Wind Speed</a:t>
            </a:r>
          </a:p>
        </p:txBody>
      </p:sp>
      <p:sp>
        <p:nvSpPr>
          <p:cNvPr id="10" name="TextBox 9"/>
          <p:cNvSpPr txBox="1"/>
          <p:nvPr/>
        </p:nvSpPr>
        <p:spPr>
          <a:xfrm>
            <a:off x="6532444" y="2969912"/>
            <a:ext cx="2222199" cy="276999"/>
          </a:xfrm>
          <a:prstGeom prst="rect">
            <a:avLst/>
          </a:prstGeom>
        </p:spPr>
        <p:txBody>
          <a:bodyPr wrap="square" lIns="0" tIns="0" rIns="0" bIns="0" rtlCol="0">
            <a:spAutoFit/>
          </a:bodyPr>
          <a:lstStyle/>
          <a:p>
            <a:pPr algn="l"/>
            <a:r>
              <a:rPr lang="en-US" dirty="0" smtClean="0">
                <a:solidFill>
                  <a:schemeClr val="tx2"/>
                </a:solidFill>
              </a:rPr>
              <a:t>Hour vs Humidity</a:t>
            </a:r>
          </a:p>
        </p:txBody>
      </p:sp>
    </p:spTree>
    <p:extLst>
      <p:ext uri="{BB962C8B-B14F-4D97-AF65-F5344CB8AC3E}">
        <p14:creationId xmlns:p14="http://schemas.microsoft.com/office/powerpoint/2010/main" val="36064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backgroundRemoval t="10000" b="97667" l="3150" r="100000"/>
                    </a14:imgEffect>
                  </a14:imgLayer>
                </a14:imgProps>
              </a:ext>
              <a:ext uri="{28A0092B-C50C-407E-A947-70E740481C1C}">
                <a14:useLocalDpi xmlns:a14="http://schemas.microsoft.com/office/drawing/2010/main" val="0"/>
              </a:ext>
            </a:extLst>
          </a:blip>
          <a:stretch>
            <a:fillRect/>
          </a:stretch>
        </p:blipFill>
        <p:spPr>
          <a:xfrm>
            <a:off x="139330" y="2381250"/>
            <a:ext cx="4432300" cy="2094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0" y="66675"/>
            <a:ext cx="4825259" cy="2279650"/>
          </a:xfrm>
          <a:prstGeom prst="rect">
            <a:avLst/>
          </a:prstGeom>
        </p:spPr>
      </p:pic>
      <p:grpSp>
        <p:nvGrpSpPr>
          <p:cNvPr id="33" name="Group 32"/>
          <p:cNvGrpSpPr/>
          <p:nvPr/>
        </p:nvGrpSpPr>
        <p:grpSpPr>
          <a:xfrm>
            <a:off x="5003059" y="2584450"/>
            <a:ext cx="3747241" cy="1574800"/>
            <a:chOff x="5149109" y="1117600"/>
            <a:chExt cx="3747241" cy="1574800"/>
          </a:xfrm>
        </p:grpSpPr>
        <p:sp>
          <p:nvSpPr>
            <p:cNvPr id="5" name="Oval 4"/>
            <p:cNvSpPr/>
            <p:nvPr/>
          </p:nvSpPr>
          <p:spPr>
            <a:xfrm>
              <a:off x="7664450" y="11176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854950" y="12001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89900" y="12700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312150" y="13652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274050" y="15113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15494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16850" y="16637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31150" y="17907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108950" y="19367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286750" y="20383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509000" y="21018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788400" y="23114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09000" y="22923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407400" y="23876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85150" y="24320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816850" y="24828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61250" y="25463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175500" y="25781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96100" y="25336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635750" y="25781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388100" y="25336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146800" y="25717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9475" y="25590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829300" y="26035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57850" y="260350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505450" y="25717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83200" y="25463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149109" y="2393950"/>
              <a:ext cx="107950" cy="88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349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684266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9 Blu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9 Blue Graphic" id="{237C3CF6-B56F-4748-83E4-B003688D7FD4}" vid="{AD785CA6-9441-41B5-A820-18D74AFAA729}"/>
    </a:ext>
  </a:extLst>
</a:theme>
</file>

<file path=docProps/app.xml><?xml version="1.0" encoding="utf-8"?>
<Properties xmlns="http://schemas.openxmlformats.org/officeDocument/2006/extended-properties" xmlns:vt="http://schemas.openxmlformats.org/officeDocument/2006/docPropsVTypes">
  <Template>CognizantTemplateBlueGraphic</Template>
  <TotalTime>126</TotalTime>
  <Words>295</Words>
  <Application>Microsoft Office PowerPoint</Application>
  <PresentationFormat>On-screen Show (16:9)</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Courier New</vt:lpstr>
      <vt:lpstr>2019 Blue Graphic</vt:lpstr>
      <vt:lpstr>Eagle Eye</vt:lpstr>
      <vt:lpstr>Contents:</vt:lpstr>
      <vt:lpstr>Problem Statement</vt:lpstr>
      <vt:lpstr>Project Description</vt:lpstr>
      <vt:lpstr>Proposed Solution</vt:lpstr>
      <vt:lpstr>PowerPoint Presentation</vt:lpstr>
      <vt:lpstr>Mapping Data</vt:lpstr>
      <vt:lpstr>PowerPoint Presentation</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Eagle Eye</dc:title>
  <dc:creator>Chowdhury, Vivek (Cognizant)</dc:creator>
  <cp:lastModifiedBy>Sharma, Himanshu (Cognizant)</cp:lastModifiedBy>
  <cp:revision>19</cp:revision>
  <dcterms:created xsi:type="dcterms:W3CDTF">2019-07-11T09:55:49Z</dcterms:created>
  <dcterms:modified xsi:type="dcterms:W3CDTF">2019-10-01T09:54:23Z</dcterms:modified>
</cp:coreProperties>
</file>