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63" r:id="rId6"/>
    <p:sldId id="259"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55541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49540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6454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152792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5370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2654299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3754401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395471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122623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42A096-0B61-4A0F-A810-8349EE0B9292}"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91781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42A096-0B61-4A0F-A810-8349EE0B9292}"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401481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42A096-0B61-4A0F-A810-8349EE0B9292}"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325631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42A096-0B61-4A0F-A810-8349EE0B9292}"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284292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A096-0B61-4A0F-A810-8349EE0B9292}"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134851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42A096-0B61-4A0F-A810-8349EE0B9292}"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327523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A42A096-0B61-4A0F-A810-8349EE0B9292}"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C3FA4-9570-4CEF-AB80-4CD8B7653B51}" type="slidenum">
              <a:rPr lang="en-US" smtClean="0"/>
              <a:t>‹#›</a:t>
            </a:fld>
            <a:endParaRPr lang="en-US"/>
          </a:p>
        </p:txBody>
      </p:sp>
    </p:spTree>
    <p:extLst>
      <p:ext uri="{BB962C8B-B14F-4D97-AF65-F5344CB8AC3E}">
        <p14:creationId xmlns:p14="http://schemas.microsoft.com/office/powerpoint/2010/main" val="165287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42A096-0B61-4A0F-A810-8349EE0B9292}" type="datetimeFigureOut">
              <a:rPr lang="en-US" smtClean="0"/>
              <a:t>9/11/2019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DC3FA4-9570-4CEF-AB80-4CD8B7653B51}" type="slidenum">
              <a:rPr lang="en-US" smtClean="0"/>
              <a:t>‹#›</a:t>
            </a:fld>
            <a:endParaRPr lang="en-US"/>
          </a:p>
        </p:txBody>
      </p:sp>
    </p:spTree>
    <p:extLst>
      <p:ext uri="{BB962C8B-B14F-4D97-AF65-F5344CB8AC3E}">
        <p14:creationId xmlns:p14="http://schemas.microsoft.com/office/powerpoint/2010/main" val="26561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UbRvM81v-y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300" y="2347761"/>
            <a:ext cx="8783274" cy="2123658"/>
          </a:xfrm>
          <a:prstGeom prst="rect">
            <a:avLst/>
          </a:prstGeom>
          <a:noFill/>
        </p:spPr>
        <p:txBody>
          <a:bodyPr wrap="square" rtlCol="0">
            <a:spAutoFit/>
          </a:bodyPr>
          <a:lstStyle/>
          <a:p>
            <a:pPr algn="ctr"/>
            <a:r>
              <a:rPr lang="en-US" sz="6600" dirty="0" smtClean="0"/>
              <a:t>SHARED INVESTIGATOR PLATFORM</a:t>
            </a:r>
            <a:endParaRPr lang="en-US" sz="6600" dirty="0"/>
          </a:p>
        </p:txBody>
      </p:sp>
      <p:pic>
        <p:nvPicPr>
          <p:cNvPr id="1026" name="Picture 2" descr="Image result for shared investigator platform transcelerate"/>
          <p:cNvPicPr>
            <a:picLocks noChangeAspect="1" noChangeArrowheads="1"/>
          </p:cNvPicPr>
          <p:nvPr/>
        </p:nvPicPr>
        <p:blipFill rotWithShape="1">
          <a:blip r:embed="rId2">
            <a:extLst>
              <a:ext uri="{28A0092B-C50C-407E-A947-70E740481C1C}">
                <a14:useLocalDpi xmlns:a14="http://schemas.microsoft.com/office/drawing/2010/main" val="0"/>
              </a:ext>
            </a:extLst>
          </a:blip>
          <a:srcRect r="51893"/>
          <a:stretch/>
        </p:blipFill>
        <p:spPr bwMode="auto">
          <a:xfrm>
            <a:off x="4370154" y="215073"/>
            <a:ext cx="2327567" cy="22753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8839" y="5461233"/>
            <a:ext cx="2004969" cy="707886"/>
          </a:xfrm>
          <a:prstGeom prst="rect">
            <a:avLst/>
          </a:prstGeom>
          <a:noFill/>
        </p:spPr>
        <p:txBody>
          <a:bodyPr wrap="square" rtlCol="0">
            <a:spAutoFit/>
          </a:bodyPr>
          <a:lstStyle/>
          <a:p>
            <a:r>
              <a:rPr lang="en-US" sz="2000" b="1" dirty="0" smtClean="0"/>
              <a:t>By Team </a:t>
            </a:r>
          </a:p>
          <a:p>
            <a:r>
              <a:rPr lang="en-US" sz="2000" b="1" dirty="0" smtClean="0"/>
              <a:t>High-Voltage</a:t>
            </a:r>
          </a:p>
        </p:txBody>
      </p:sp>
    </p:spTree>
    <p:extLst>
      <p:ext uri="{BB962C8B-B14F-4D97-AF65-F5344CB8AC3E}">
        <p14:creationId xmlns:p14="http://schemas.microsoft.com/office/powerpoint/2010/main" val="1397785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873" y="290819"/>
            <a:ext cx="8596668" cy="1320800"/>
          </a:xfrm>
        </p:spPr>
        <p:txBody>
          <a:bodyPr>
            <a:normAutofit/>
          </a:bodyPr>
          <a:lstStyle/>
          <a:p>
            <a:r>
              <a:rPr lang="en-US" sz="4800" b="1" dirty="0" smtClean="0">
                <a:solidFill>
                  <a:srgbClr val="0070C0"/>
                </a:solidFill>
              </a:rPr>
              <a:t>What is SIP?</a:t>
            </a:r>
            <a:endParaRPr lang="en-US" sz="4800" b="1" dirty="0">
              <a:solidFill>
                <a:srgbClr val="0070C0"/>
              </a:solidFill>
            </a:endParaRPr>
          </a:p>
        </p:txBody>
      </p:sp>
      <p:sp>
        <p:nvSpPr>
          <p:cNvPr id="3" name="Content Placeholder 2"/>
          <p:cNvSpPr>
            <a:spLocks noGrp="1"/>
          </p:cNvSpPr>
          <p:nvPr>
            <p:ph idx="1"/>
          </p:nvPr>
        </p:nvSpPr>
        <p:spPr>
          <a:xfrm>
            <a:off x="346706" y="1204140"/>
            <a:ext cx="8960141" cy="2033311"/>
          </a:xfrm>
        </p:spPr>
        <p:txBody>
          <a:bodyPr>
            <a:normAutofit fontScale="92500"/>
          </a:bodyPr>
          <a:lstStyle/>
          <a:p>
            <a:pPr marL="0" indent="0" algn="just">
              <a:buNone/>
            </a:pPr>
            <a:r>
              <a:rPr lang="en-US" sz="2400" dirty="0">
                <a:solidFill>
                  <a:srgbClr val="00B050"/>
                </a:solidFill>
              </a:rPr>
              <a:t>The Shared Investigator Platform (SIP) is a single platform that facilitates investigative site collaboration with multiple clinical trial sponsors. The SIP has been designed to lessen the administrative burden on site staff by reducing redundant requests for information and training and increasing automation and the re-use of data.</a:t>
            </a:r>
          </a:p>
          <a:p>
            <a:pPr marL="0" indent="0">
              <a:buNone/>
            </a:pPr>
            <a:endParaRPr lang="en-US" dirty="0"/>
          </a:p>
        </p:txBody>
      </p:sp>
      <p:pic>
        <p:nvPicPr>
          <p:cNvPr id="2054" name="Picture 6" descr="Image result for Shared Investigator Plat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452" y="3145173"/>
            <a:ext cx="6956648" cy="354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774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057" y="289885"/>
            <a:ext cx="8596668" cy="1320800"/>
          </a:xfrm>
        </p:spPr>
        <p:txBody>
          <a:bodyPr>
            <a:normAutofit/>
          </a:bodyPr>
          <a:lstStyle/>
          <a:p>
            <a:r>
              <a:rPr lang="en-US" sz="4800" b="1" dirty="0" smtClean="0">
                <a:solidFill>
                  <a:srgbClr val="0070C0"/>
                </a:solidFill>
              </a:rPr>
              <a:t>Concept to reality</a:t>
            </a:r>
            <a:endParaRPr lang="en-US" sz="4800" b="1" dirty="0">
              <a:solidFill>
                <a:srgbClr val="0070C0"/>
              </a:solidFill>
            </a:endParaRPr>
          </a:p>
        </p:txBody>
      </p:sp>
      <p:sp>
        <p:nvSpPr>
          <p:cNvPr id="3" name="Content Placeholder 2"/>
          <p:cNvSpPr>
            <a:spLocks noGrp="1"/>
          </p:cNvSpPr>
          <p:nvPr>
            <p:ph idx="1"/>
          </p:nvPr>
        </p:nvSpPr>
        <p:spPr>
          <a:xfrm>
            <a:off x="1172284" y="1858585"/>
            <a:ext cx="8596668" cy="3880773"/>
          </a:xfrm>
        </p:spPr>
        <p:txBody>
          <a:bodyPr>
            <a:normAutofit/>
          </a:bodyPr>
          <a:lstStyle/>
          <a:p>
            <a:pPr algn="just"/>
            <a:r>
              <a:rPr lang="en-US" dirty="0"/>
              <a:t>Sip was a idea that in the </a:t>
            </a:r>
            <a:r>
              <a:rPr lang="en-US" dirty="0" smtClean="0"/>
              <a:t>future </a:t>
            </a:r>
            <a:r>
              <a:rPr lang="en-US" dirty="0"/>
              <a:t>we would have a multi-tenant multi-vendor outlook that make life of the </a:t>
            </a:r>
            <a:r>
              <a:rPr lang="en-US" dirty="0" smtClean="0"/>
              <a:t>investigator sites </a:t>
            </a:r>
            <a:r>
              <a:rPr lang="en-US" dirty="0"/>
              <a:t>easier when they do clinical trials. </a:t>
            </a:r>
          </a:p>
          <a:p>
            <a:pPr algn="just"/>
            <a:r>
              <a:rPr lang="en-US" dirty="0" smtClean="0"/>
              <a:t>One </a:t>
            </a:r>
            <a:r>
              <a:rPr lang="en-US" dirty="0"/>
              <a:t>of the </a:t>
            </a:r>
            <a:r>
              <a:rPr lang="en-US" dirty="0" smtClean="0"/>
              <a:t>typical </a:t>
            </a:r>
            <a:r>
              <a:rPr lang="en-US" dirty="0"/>
              <a:t>thing that gets in our way of getting new medicines are in clinical trials much of this is paperwork, much of it is administrative work</a:t>
            </a:r>
            <a:r>
              <a:rPr lang="en-US" dirty="0" smtClean="0"/>
              <a:t>.</a:t>
            </a:r>
            <a:endParaRPr lang="en-US" dirty="0"/>
          </a:p>
          <a:p>
            <a:pPr algn="just"/>
            <a:r>
              <a:rPr lang="en-US" dirty="0" smtClean="0"/>
              <a:t>Obtaining </a:t>
            </a:r>
            <a:r>
              <a:rPr lang="en-US" dirty="0"/>
              <a:t>all the paper manual, documenting, completing them routing </a:t>
            </a:r>
            <a:r>
              <a:rPr lang="en-US" dirty="0" smtClean="0"/>
              <a:t>for </a:t>
            </a:r>
            <a:r>
              <a:rPr lang="en-US" dirty="0"/>
              <a:t>signatures and tracking down people making sure that they sign the documents and </a:t>
            </a:r>
            <a:r>
              <a:rPr lang="en-US" dirty="0" smtClean="0"/>
              <a:t>returning </a:t>
            </a:r>
            <a:r>
              <a:rPr lang="en-US" dirty="0"/>
              <a:t>those back to the sponsor for their own </a:t>
            </a:r>
            <a:r>
              <a:rPr lang="en-US" dirty="0" smtClean="0"/>
              <a:t>particulate </a:t>
            </a:r>
            <a:r>
              <a:rPr lang="en-US" dirty="0"/>
              <a:t>research</a:t>
            </a:r>
            <a:r>
              <a:rPr lang="en-US" dirty="0" smtClean="0"/>
              <a:t>.</a:t>
            </a:r>
            <a:endParaRPr lang="en-US" dirty="0"/>
          </a:p>
          <a:p>
            <a:pPr algn="just"/>
            <a:r>
              <a:rPr lang="en-US" dirty="0"/>
              <a:t>SIP is a cloud based solution that allows a central point of access for investigator sites with a single </a:t>
            </a:r>
            <a:r>
              <a:rPr lang="en-US" dirty="0" smtClean="0"/>
              <a:t>sign-in </a:t>
            </a:r>
            <a:r>
              <a:rPr lang="en-US" dirty="0"/>
              <a:t>for them to be able to access multiple </a:t>
            </a:r>
            <a:r>
              <a:rPr lang="en-US" dirty="0" smtClean="0"/>
              <a:t>sponsored site.</a:t>
            </a:r>
            <a:endParaRPr lang="en-US" dirty="0"/>
          </a:p>
        </p:txBody>
      </p:sp>
      <p:pic>
        <p:nvPicPr>
          <p:cNvPr id="3080" name="Picture 8" descr="Image result for idea ic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930" t="16824" r="13642" b="16893"/>
          <a:stretch/>
        </p:blipFill>
        <p:spPr bwMode="auto">
          <a:xfrm flipH="1">
            <a:off x="309386" y="1610685"/>
            <a:ext cx="947957" cy="85567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41" y="2545590"/>
            <a:ext cx="999788" cy="99978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documents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9386" y="3624606"/>
            <a:ext cx="815591" cy="8155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shared investigator platform transcelerate"/>
          <p:cNvPicPr>
            <a:picLocks noChangeAspect="1" noChangeArrowheads="1"/>
          </p:cNvPicPr>
          <p:nvPr/>
        </p:nvPicPr>
        <p:blipFill rotWithShape="1">
          <a:blip r:embed="rId5">
            <a:extLst>
              <a:ext uri="{28A0092B-C50C-407E-A947-70E740481C1C}">
                <a14:useLocalDpi xmlns:a14="http://schemas.microsoft.com/office/drawing/2010/main" val="0"/>
              </a:ext>
            </a:extLst>
          </a:blip>
          <a:srcRect r="51893"/>
          <a:stretch/>
        </p:blipFill>
        <p:spPr bwMode="auto">
          <a:xfrm>
            <a:off x="240941" y="4519425"/>
            <a:ext cx="880844" cy="86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115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771" y="1771884"/>
            <a:ext cx="8596668" cy="4536940"/>
          </a:xfrm>
        </p:spPr>
        <p:txBody>
          <a:bodyPr>
            <a:normAutofit/>
          </a:bodyPr>
          <a:lstStyle/>
          <a:p>
            <a:pPr algn="just"/>
            <a:r>
              <a:rPr lang="en-US" dirty="0"/>
              <a:t>Very few doctors serve as clinical investigators (approximately 3%), which means many investigators work with multiple sponsor organizations. Each sponsor organization has its own site-facing IT systems and business processes, meaning that these investigators need to remember which URLs, login credentials, and processes to use for which sponsor/study – on top of their patient interactions and other administrative duties</a:t>
            </a:r>
            <a:r>
              <a:rPr lang="en-US" dirty="0" smtClean="0"/>
              <a:t>.</a:t>
            </a:r>
          </a:p>
          <a:p>
            <a:pPr marL="0" indent="0" algn="just">
              <a:buNone/>
            </a:pPr>
            <a:endParaRPr lang="en-US" dirty="0" smtClean="0"/>
          </a:p>
          <a:p>
            <a:pPr algn="just"/>
            <a:r>
              <a:rPr lang="en-US" dirty="0"/>
              <a:t>C</a:t>
            </a:r>
            <a:r>
              <a:rPr lang="en-US" dirty="0" smtClean="0"/>
              <a:t>linical trial </a:t>
            </a:r>
            <a:r>
              <a:rPr lang="en-US" dirty="0"/>
              <a:t>sites were heavily burdened by using many different platforms, each requiring unique login credentials, to perform clinical trial responsibilities and communicate with their sponsors. In addition to the high costs and redundant efforts involved in developing and maintaining individual sponsor portals, the existence of disparate processes and tools within these portals increased both risk of error and support needed for site users</a:t>
            </a:r>
          </a:p>
          <a:p>
            <a:pPr algn="just"/>
            <a:endParaRPr lang="en-US" dirty="0"/>
          </a:p>
        </p:txBody>
      </p:sp>
      <p:sp>
        <p:nvSpPr>
          <p:cNvPr id="2" name="Title 1"/>
          <p:cNvSpPr>
            <a:spLocks noGrp="1"/>
          </p:cNvSpPr>
          <p:nvPr>
            <p:ph type="title"/>
          </p:nvPr>
        </p:nvSpPr>
        <p:spPr>
          <a:xfrm>
            <a:off x="677334" y="232096"/>
            <a:ext cx="8596668" cy="1320800"/>
          </a:xfrm>
        </p:spPr>
        <p:txBody>
          <a:bodyPr>
            <a:noAutofit/>
          </a:bodyPr>
          <a:lstStyle/>
          <a:p>
            <a:r>
              <a:rPr lang="en-US" sz="4400" b="1" dirty="0">
                <a:solidFill>
                  <a:srgbClr val="0070C0"/>
                </a:solidFill>
              </a:rPr>
              <a:t>Why The Shared Investigator Platform </a:t>
            </a:r>
          </a:p>
        </p:txBody>
      </p:sp>
    </p:spTree>
    <p:extLst>
      <p:ext uri="{BB962C8B-B14F-4D97-AF65-F5344CB8AC3E}">
        <p14:creationId xmlns:p14="http://schemas.microsoft.com/office/powerpoint/2010/main" val="3506369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UbRvM81v-y0"/>
          <p:cNvPicPr>
            <a:picLocks noGrp="1" noRot="1" noChangeAspect="1"/>
          </p:cNvPicPr>
          <p:nvPr>
            <p:ph idx="1"/>
            <a:videoFile r:link="rId1"/>
          </p:nvPr>
        </p:nvPicPr>
        <p:blipFill>
          <a:blip r:embed="rId3"/>
          <a:stretch>
            <a:fillRect/>
          </a:stretch>
        </p:blipFill>
        <p:spPr>
          <a:xfrm>
            <a:off x="-17251" y="0"/>
            <a:ext cx="12196016" cy="6858000"/>
          </a:xfrm>
          <a:prstGeom prst="rect">
            <a:avLst/>
          </a:prstGeom>
        </p:spPr>
      </p:pic>
    </p:spTree>
    <p:extLst>
      <p:ext uri="{BB962C8B-B14F-4D97-AF65-F5344CB8AC3E}">
        <p14:creationId xmlns:p14="http://schemas.microsoft.com/office/powerpoint/2010/main" val="42247080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22" y="324376"/>
            <a:ext cx="8596668" cy="1320800"/>
          </a:xfrm>
        </p:spPr>
        <p:txBody>
          <a:bodyPr>
            <a:normAutofit/>
          </a:bodyPr>
          <a:lstStyle/>
          <a:p>
            <a:r>
              <a:rPr lang="en-US" sz="6000" b="1" dirty="0" smtClean="0">
                <a:solidFill>
                  <a:srgbClr val="0070C0"/>
                </a:solidFill>
              </a:rPr>
              <a:t>Benefits</a:t>
            </a:r>
            <a:endParaRPr lang="en-US" sz="6000" dirty="0">
              <a:solidFill>
                <a:srgbClr val="0070C0"/>
              </a:solidFill>
            </a:endParaRPr>
          </a:p>
        </p:txBody>
      </p:sp>
      <p:sp>
        <p:nvSpPr>
          <p:cNvPr id="6" name="Content Placeholder 2"/>
          <p:cNvSpPr txBox="1">
            <a:spLocks/>
          </p:cNvSpPr>
          <p:nvPr/>
        </p:nvSpPr>
        <p:spPr>
          <a:xfrm>
            <a:off x="3718978" y="1645176"/>
            <a:ext cx="3148756" cy="293164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Benefits for Member Companies:</a:t>
            </a:r>
            <a:endParaRPr lang="en-US" dirty="0"/>
          </a:p>
          <a:p>
            <a:pPr lvl="1" algn="just"/>
            <a:r>
              <a:rPr lang="en-US" dirty="0"/>
              <a:t>Streamlined processes, regulatory </a:t>
            </a:r>
            <a:r>
              <a:rPr lang="en-US" b="1" dirty="0"/>
              <a:t>compliance and</a:t>
            </a:r>
            <a:r>
              <a:rPr lang="en-US" dirty="0"/>
              <a:t> </a:t>
            </a:r>
            <a:r>
              <a:rPr lang="en-US" b="1" dirty="0"/>
              <a:t>capacity</a:t>
            </a:r>
            <a:endParaRPr lang="en-US" dirty="0"/>
          </a:p>
          <a:p>
            <a:pPr lvl="1" algn="just"/>
            <a:r>
              <a:rPr lang="en-US" b="1" dirty="0"/>
              <a:t>Better data quality </a:t>
            </a:r>
            <a:r>
              <a:rPr lang="en-US" dirty="0"/>
              <a:t>in sponsor systems</a:t>
            </a:r>
          </a:p>
          <a:p>
            <a:pPr lvl="1" algn="just"/>
            <a:r>
              <a:rPr lang="en-US" dirty="0"/>
              <a:t>Increased intra-company </a:t>
            </a:r>
            <a:r>
              <a:rPr lang="en-US" b="1" dirty="0"/>
              <a:t>collaboration</a:t>
            </a:r>
            <a:endParaRPr lang="en-US" dirty="0"/>
          </a:p>
        </p:txBody>
      </p:sp>
      <p:sp>
        <p:nvSpPr>
          <p:cNvPr id="7" name="Content Placeholder 2"/>
          <p:cNvSpPr txBox="1">
            <a:spLocks/>
          </p:cNvSpPr>
          <p:nvPr/>
        </p:nvSpPr>
        <p:spPr>
          <a:xfrm>
            <a:off x="6867734" y="1645176"/>
            <a:ext cx="3104626" cy="172751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t>Benefits for Regulators:</a:t>
            </a:r>
            <a:endParaRPr lang="en-US" dirty="0"/>
          </a:p>
          <a:p>
            <a:pPr lvl="1" algn="just"/>
            <a:r>
              <a:rPr lang="en-US" dirty="0"/>
              <a:t>Increased efficiency in </a:t>
            </a:r>
            <a:r>
              <a:rPr lang="en-US" b="1" dirty="0"/>
              <a:t>accessing study data and information about trials</a:t>
            </a:r>
            <a:endParaRPr lang="en-US" dirty="0"/>
          </a:p>
        </p:txBody>
      </p:sp>
      <p:sp>
        <p:nvSpPr>
          <p:cNvPr id="3" name="Content Placeholder 2"/>
          <p:cNvSpPr>
            <a:spLocks noGrp="1"/>
          </p:cNvSpPr>
          <p:nvPr>
            <p:ph idx="1"/>
          </p:nvPr>
        </p:nvSpPr>
        <p:spPr>
          <a:xfrm>
            <a:off x="427138" y="1645176"/>
            <a:ext cx="3291840" cy="4351338"/>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algn="just"/>
            <a:r>
              <a:rPr lang="en-US" b="1" dirty="0"/>
              <a:t>Benefits for </a:t>
            </a:r>
            <a:r>
              <a:rPr lang="en-US" b="1" dirty="0" smtClean="0"/>
              <a:t>Sites:</a:t>
            </a:r>
            <a:endParaRPr lang="en-US" dirty="0"/>
          </a:p>
          <a:p>
            <a:pPr lvl="1" algn="just"/>
            <a:r>
              <a:rPr lang="en-US" b="1" dirty="0" smtClean="0"/>
              <a:t>Increased </a:t>
            </a:r>
            <a:r>
              <a:rPr lang="en-US" b="1" dirty="0"/>
              <a:t>efficiency and reduced administrative burden </a:t>
            </a:r>
            <a:r>
              <a:rPr lang="en-US" dirty="0"/>
              <a:t>due to centralized point of access more unified experience, harmonized content and services</a:t>
            </a:r>
          </a:p>
          <a:p>
            <a:pPr lvl="1" algn="just"/>
            <a:r>
              <a:rPr lang="en-US" b="1" dirty="0"/>
              <a:t>Reduced study startup time and redundant training</a:t>
            </a:r>
            <a:endParaRPr lang="en-US" dirty="0"/>
          </a:p>
          <a:p>
            <a:pPr lvl="1" algn="just"/>
            <a:r>
              <a:rPr lang="en-US" b="1" dirty="0"/>
              <a:t>More time with patients</a:t>
            </a:r>
            <a:r>
              <a:rPr lang="en-US" dirty="0"/>
              <a:t> due to a decrease in redundant requests for information (e.g.: feasibility surveys), essential documents, and training</a:t>
            </a:r>
          </a:p>
          <a:p>
            <a:pPr algn="just"/>
            <a:endParaRPr lang="en-US" dirty="0"/>
          </a:p>
        </p:txBody>
      </p:sp>
    </p:spTree>
    <p:extLst>
      <p:ext uri="{BB962C8B-B14F-4D97-AF65-F5344CB8AC3E}">
        <p14:creationId xmlns:p14="http://schemas.microsoft.com/office/powerpoint/2010/main" val="3813310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5" y="1637764"/>
            <a:ext cx="8596668" cy="2050684"/>
          </a:xfrm>
        </p:spPr>
        <p:txBody>
          <a:bodyPr/>
          <a:lstStyle/>
          <a:p>
            <a:pPr marL="0" indent="0" algn="just">
              <a:buNone/>
            </a:pPr>
            <a:r>
              <a:rPr lang="en-US" dirty="0"/>
              <a:t>The Shared Investigator Platform (SIP) was built as a cross-industry solution designed to address these challenges and ultimately enhance efficiency during clinical trial planning and execution. TransCelerate Member Companies that choose to adopt the SIP can increase engagement with investigative sites and eliminate the need to develop and maintain company-specific portals. Additionally, the system will allow expanded insights to clinical trials for regulatory bodies. </a:t>
            </a:r>
          </a:p>
        </p:txBody>
      </p:sp>
      <p:sp>
        <p:nvSpPr>
          <p:cNvPr id="4" name="Title 1"/>
          <p:cNvSpPr>
            <a:spLocks noGrp="1"/>
          </p:cNvSpPr>
          <p:nvPr>
            <p:ph type="title"/>
          </p:nvPr>
        </p:nvSpPr>
        <p:spPr>
          <a:xfrm>
            <a:off x="209723" y="384077"/>
            <a:ext cx="9806731" cy="1320800"/>
          </a:xfrm>
        </p:spPr>
        <p:txBody>
          <a:bodyPr>
            <a:normAutofit fontScale="90000"/>
          </a:bodyPr>
          <a:lstStyle/>
          <a:p>
            <a:r>
              <a:rPr lang="en-US" sz="6000" b="1" dirty="0" smtClean="0">
                <a:solidFill>
                  <a:srgbClr val="0070C0"/>
                </a:solidFill>
              </a:rPr>
              <a:t>TransCelerate &amp; Cognizant</a:t>
            </a:r>
            <a:r>
              <a:rPr lang="en-US" sz="6000" dirty="0">
                <a:solidFill>
                  <a:srgbClr val="0070C0"/>
                </a:solidFill>
              </a:rPr>
              <a:t/>
            </a:r>
            <a:br>
              <a:rPr lang="en-US" sz="6000" dirty="0">
                <a:solidFill>
                  <a:srgbClr val="0070C0"/>
                </a:solidFill>
              </a:rPr>
            </a:br>
            <a:endParaRPr lang="en-US" sz="6000" dirty="0">
              <a:solidFill>
                <a:srgbClr val="0070C0"/>
              </a:solidFill>
            </a:endParaRPr>
          </a:p>
        </p:txBody>
      </p:sp>
    </p:spTree>
    <p:extLst>
      <p:ext uri="{BB962C8B-B14F-4D97-AF65-F5344CB8AC3E}">
        <p14:creationId xmlns:p14="http://schemas.microsoft.com/office/powerpoint/2010/main" val="2628764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309</TotalTime>
  <Words>390</Words>
  <Application>Microsoft Office PowerPoint</Application>
  <PresentationFormat>Widescreen</PresentationFormat>
  <Paragraphs>27</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PowerPoint Presentation</vt:lpstr>
      <vt:lpstr>What is SIP?</vt:lpstr>
      <vt:lpstr>Concept to reality</vt:lpstr>
      <vt:lpstr>Why The Shared Investigator Platform </vt:lpstr>
      <vt:lpstr>PowerPoint Presentation</vt:lpstr>
      <vt:lpstr>Benefits</vt:lpstr>
      <vt:lpstr>TransCelerate &amp; Cognizant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Himanshu (Cognizant)</dc:creator>
  <cp:lastModifiedBy>Sharma, Himanshu (Cognizant)</cp:lastModifiedBy>
  <cp:revision>14</cp:revision>
  <dcterms:created xsi:type="dcterms:W3CDTF">2019-09-10T18:03:26Z</dcterms:created>
  <dcterms:modified xsi:type="dcterms:W3CDTF">2019-09-11T10:50:11Z</dcterms:modified>
</cp:coreProperties>
</file>