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36E18F-581C-4A17-A795-B6CB15A9AAA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EC6C2B-843E-4C76-811C-81C7CDEA0369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Find patients who didn’t have their blood pressures measured twice at a visit.</a:t>
          </a:r>
          <a:endParaRPr lang="en-US" dirty="0"/>
        </a:p>
      </dgm:t>
    </dgm:pt>
    <dgm:pt modelId="{72C300A0-595E-4367-B1A0-AAA059241870}" type="parTrans" cxnId="{0952503E-A9C9-4DAC-B1EC-8DE8DF029E00}">
      <dgm:prSet/>
      <dgm:spPr/>
      <dgm:t>
        <a:bodyPr/>
        <a:lstStyle/>
        <a:p>
          <a:endParaRPr lang="en-US"/>
        </a:p>
      </dgm:t>
    </dgm:pt>
    <dgm:pt modelId="{D739B58E-9C33-47A4-97E1-AD7F33ADE6B5}" type="sibTrans" cxnId="{0952503E-A9C9-4DAC-B1EC-8DE8DF029E00}">
      <dgm:prSet/>
      <dgm:spPr/>
      <dgm:t>
        <a:bodyPr/>
        <a:lstStyle/>
        <a:p>
          <a:endParaRPr lang="en-US"/>
        </a:p>
      </dgm:t>
    </dgm:pt>
    <dgm:pt modelId="{0C74D4C9-18C0-4BB2-844B-AA53E536A5F0}" type="pres">
      <dgm:prSet presAssocID="{8D36E18F-581C-4A17-A795-B6CB15A9AAA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27DD44-1A11-48B3-910A-0ED0D0D072A5}" type="pres">
      <dgm:prSet presAssocID="{79EC6C2B-843E-4C76-811C-81C7CDEA0369}" presName="parentLin" presStyleCnt="0"/>
      <dgm:spPr/>
    </dgm:pt>
    <dgm:pt modelId="{8A6D4C39-0692-4243-A880-BFB11D4AC331}" type="pres">
      <dgm:prSet presAssocID="{79EC6C2B-843E-4C76-811C-81C7CDEA0369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C743F18E-8279-4C3A-A76B-AEC833ABC36E}" type="pres">
      <dgm:prSet presAssocID="{79EC6C2B-843E-4C76-811C-81C7CDEA0369}" presName="parentText" presStyleLbl="node1" presStyleIdx="0" presStyleCnt="1" custScaleX="101182" custLinFactNeighborX="-72300" custLinFactNeighborY="-847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E277E3-F584-4342-89C6-9956C4B0AF52}" type="pres">
      <dgm:prSet presAssocID="{79EC6C2B-843E-4C76-811C-81C7CDEA0369}" presName="negativeSpace" presStyleCnt="0"/>
      <dgm:spPr/>
    </dgm:pt>
    <dgm:pt modelId="{E5E7542B-6A47-4D36-A238-FD76381E2787}" type="pres">
      <dgm:prSet presAssocID="{79EC6C2B-843E-4C76-811C-81C7CDEA0369}" presName="childText" presStyleLbl="conFgAcc1" presStyleIdx="0" presStyleCnt="1" custScaleY="102581" custLinFactY="-44552" custLinFactNeighborY="-100000">
        <dgm:presLayoutVars>
          <dgm:bulletEnabled val="1"/>
        </dgm:presLayoutVars>
      </dgm:prSet>
      <dgm:spPr/>
    </dgm:pt>
  </dgm:ptLst>
  <dgm:cxnLst>
    <dgm:cxn modelId="{FFD8BEAB-0020-4BE1-9212-D98115DECA5B}" type="presOf" srcId="{79EC6C2B-843E-4C76-811C-81C7CDEA0369}" destId="{8A6D4C39-0692-4243-A880-BFB11D4AC331}" srcOrd="0" destOrd="0" presId="urn:microsoft.com/office/officeart/2005/8/layout/list1"/>
    <dgm:cxn modelId="{ED1AE06F-BE4C-413B-BA7C-88C1B6088FD9}" type="presOf" srcId="{79EC6C2B-843E-4C76-811C-81C7CDEA0369}" destId="{C743F18E-8279-4C3A-A76B-AEC833ABC36E}" srcOrd="1" destOrd="0" presId="urn:microsoft.com/office/officeart/2005/8/layout/list1"/>
    <dgm:cxn modelId="{0952503E-A9C9-4DAC-B1EC-8DE8DF029E00}" srcId="{8D36E18F-581C-4A17-A795-B6CB15A9AAAA}" destId="{79EC6C2B-843E-4C76-811C-81C7CDEA0369}" srcOrd="0" destOrd="0" parTransId="{72C300A0-595E-4367-B1A0-AAA059241870}" sibTransId="{D739B58E-9C33-47A4-97E1-AD7F33ADE6B5}"/>
    <dgm:cxn modelId="{1C327303-7015-4F2D-96E9-C4B6EE01BB9C}" type="presOf" srcId="{8D36E18F-581C-4A17-A795-B6CB15A9AAAA}" destId="{0C74D4C9-18C0-4BB2-844B-AA53E536A5F0}" srcOrd="0" destOrd="0" presId="urn:microsoft.com/office/officeart/2005/8/layout/list1"/>
    <dgm:cxn modelId="{DC30C516-871B-4B1E-AE0F-EBADC7D82AE7}" type="presParOf" srcId="{0C74D4C9-18C0-4BB2-844B-AA53E536A5F0}" destId="{2927DD44-1A11-48B3-910A-0ED0D0D072A5}" srcOrd="0" destOrd="0" presId="urn:microsoft.com/office/officeart/2005/8/layout/list1"/>
    <dgm:cxn modelId="{83B0D747-44D4-41D6-8624-E12B84634398}" type="presParOf" srcId="{2927DD44-1A11-48B3-910A-0ED0D0D072A5}" destId="{8A6D4C39-0692-4243-A880-BFB11D4AC331}" srcOrd="0" destOrd="0" presId="urn:microsoft.com/office/officeart/2005/8/layout/list1"/>
    <dgm:cxn modelId="{22B42C0D-575C-4FDD-B6E0-F778561199DD}" type="presParOf" srcId="{2927DD44-1A11-48B3-910A-0ED0D0D072A5}" destId="{C743F18E-8279-4C3A-A76B-AEC833ABC36E}" srcOrd="1" destOrd="0" presId="urn:microsoft.com/office/officeart/2005/8/layout/list1"/>
    <dgm:cxn modelId="{9DA57604-AFDB-4AD5-9A00-B038AFDA7E2F}" type="presParOf" srcId="{0C74D4C9-18C0-4BB2-844B-AA53E536A5F0}" destId="{25E277E3-F584-4342-89C6-9956C4B0AF52}" srcOrd="1" destOrd="0" presId="urn:microsoft.com/office/officeart/2005/8/layout/list1"/>
    <dgm:cxn modelId="{14055F8A-D7CB-4EA8-9AC5-04FB9EA87066}" type="presParOf" srcId="{0C74D4C9-18C0-4BB2-844B-AA53E536A5F0}" destId="{E5E7542B-6A47-4D36-A238-FD76381E278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36E18F-581C-4A17-A795-B6CB15A9AAA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EC6C2B-843E-4C76-811C-81C7CDEA0369}">
      <dgm:prSet phldrT="[Text]"/>
      <dgm:spPr/>
      <dgm:t>
        <a:bodyPr/>
        <a:lstStyle/>
        <a:p>
          <a:r>
            <a:rPr lang="en-US" dirty="0" smtClean="0"/>
            <a:t>Find the  patients who have records in table DEMO but not in table VITAL</a:t>
          </a:r>
          <a:endParaRPr lang="en-US" dirty="0"/>
        </a:p>
      </dgm:t>
    </dgm:pt>
    <dgm:pt modelId="{72C300A0-595E-4367-B1A0-AAA059241870}" type="parTrans" cxnId="{0952503E-A9C9-4DAC-B1EC-8DE8DF029E00}">
      <dgm:prSet/>
      <dgm:spPr/>
      <dgm:t>
        <a:bodyPr/>
        <a:lstStyle/>
        <a:p>
          <a:endParaRPr lang="en-US"/>
        </a:p>
      </dgm:t>
    </dgm:pt>
    <dgm:pt modelId="{D739B58E-9C33-47A4-97E1-AD7F33ADE6B5}" type="sibTrans" cxnId="{0952503E-A9C9-4DAC-B1EC-8DE8DF029E00}">
      <dgm:prSet/>
      <dgm:spPr/>
      <dgm:t>
        <a:bodyPr/>
        <a:lstStyle/>
        <a:p>
          <a:endParaRPr lang="en-US"/>
        </a:p>
      </dgm:t>
    </dgm:pt>
    <dgm:pt modelId="{0C74D4C9-18C0-4BB2-844B-AA53E536A5F0}" type="pres">
      <dgm:prSet presAssocID="{8D36E18F-581C-4A17-A795-B6CB15A9AAA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27DD44-1A11-48B3-910A-0ED0D0D072A5}" type="pres">
      <dgm:prSet presAssocID="{79EC6C2B-843E-4C76-811C-81C7CDEA0369}" presName="parentLin" presStyleCnt="0"/>
      <dgm:spPr/>
    </dgm:pt>
    <dgm:pt modelId="{8A6D4C39-0692-4243-A880-BFB11D4AC331}" type="pres">
      <dgm:prSet presAssocID="{79EC6C2B-843E-4C76-811C-81C7CDEA0369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C743F18E-8279-4C3A-A76B-AEC833ABC36E}" type="pres">
      <dgm:prSet presAssocID="{79EC6C2B-843E-4C76-811C-81C7CDEA0369}" presName="parentText" presStyleLbl="node1" presStyleIdx="0" presStyleCnt="1" custScaleX="101182" custLinFactNeighborX="-72300" custLinFactNeighborY="-847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E277E3-F584-4342-89C6-9956C4B0AF52}" type="pres">
      <dgm:prSet presAssocID="{79EC6C2B-843E-4C76-811C-81C7CDEA0369}" presName="negativeSpace" presStyleCnt="0"/>
      <dgm:spPr/>
    </dgm:pt>
    <dgm:pt modelId="{E5E7542B-6A47-4D36-A238-FD76381E2787}" type="pres">
      <dgm:prSet presAssocID="{79EC6C2B-843E-4C76-811C-81C7CDEA0369}" presName="childText" presStyleLbl="conFgAcc1" presStyleIdx="0" presStyleCnt="1" custScaleY="102581" custLinFactY="-44552" custLinFactNeighborY="-100000">
        <dgm:presLayoutVars>
          <dgm:bulletEnabled val="1"/>
        </dgm:presLayoutVars>
      </dgm:prSet>
      <dgm:spPr/>
    </dgm:pt>
  </dgm:ptLst>
  <dgm:cxnLst>
    <dgm:cxn modelId="{ED1AE06F-BE4C-413B-BA7C-88C1B6088FD9}" type="presOf" srcId="{79EC6C2B-843E-4C76-811C-81C7CDEA0369}" destId="{C743F18E-8279-4C3A-A76B-AEC833ABC36E}" srcOrd="1" destOrd="0" presId="urn:microsoft.com/office/officeart/2005/8/layout/list1"/>
    <dgm:cxn modelId="{FFD8BEAB-0020-4BE1-9212-D98115DECA5B}" type="presOf" srcId="{79EC6C2B-843E-4C76-811C-81C7CDEA0369}" destId="{8A6D4C39-0692-4243-A880-BFB11D4AC331}" srcOrd="0" destOrd="0" presId="urn:microsoft.com/office/officeart/2005/8/layout/list1"/>
    <dgm:cxn modelId="{0952503E-A9C9-4DAC-B1EC-8DE8DF029E00}" srcId="{8D36E18F-581C-4A17-A795-B6CB15A9AAAA}" destId="{79EC6C2B-843E-4C76-811C-81C7CDEA0369}" srcOrd="0" destOrd="0" parTransId="{72C300A0-595E-4367-B1A0-AAA059241870}" sibTransId="{D739B58E-9C33-47A4-97E1-AD7F33ADE6B5}"/>
    <dgm:cxn modelId="{1C327303-7015-4F2D-96E9-C4B6EE01BB9C}" type="presOf" srcId="{8D36E18F-581C-4A17-A795-B6CB15A9AAAA}" destId="{0C74D4C9-18C0-4BB2-844B-AA53E536A5F0}" srcOrd="0" destOrd="0" presId="urn:microsoft.com/office/officeart/2005/8/layout/list1"/>
    <dgm:cxn modelId="{DC30C516-871B-4B1E-AE0F-EBADC7D82AE7}" type="presParOf" srcId="{0C74D4C9-18C0-4BB2-844B-AA53E536A5F0}" destId="{2927DD44-1A11-48B3-910A-0ED0D0D072A5}" srcOrd="0" destOrd="0" presId="urn:microsoft.com/office/officeart/2005/8/layout/list1"/>
    <dgm:cxn modelId="{83B0D747-44D4-41D6-8624-E12B84634398}" type="presParOf" srcId="{2927DD44-1A11-48B3-910A-0ED0D0D072A5}" destId="{8A6D4C39-0692-4243-A880-BFB11D4AC331}" srcOrd="0" destOrd="0" presId="urn:microsoft.com/office/officeart/2005/8/layout/list1"/>
    <dgm:cxn modelId="{22B42C0D-575C-4FDD-B6E0-F778561199DD}" type="presParOf" srcId="{2927DD44-1A11-48B3-910A-0ED0D0D072A5}" destId="{C743F18E-8279-4C3A-A76B-AEC833ABC36E}" srcOrd="1" destOrd="0" presId="urn:microsoft.com/office/officeart/2005/8/layout/list1"/>
    <dgm:cxn modelId="{9DA57604-AFDB-4AD5-9A00-B038AFDA7E2F}" type="presParOf" srcId="{0C74D4C9-18C0-4BB2-844B-AA53E536A5F0}" destId="{25E277E3-F584-4342-89C6-9956C4B0AF52}" srcOrd="1" destOrd="0" presId="urn:microsoft.com/office/officeart/2005/8/layout/list1"/>
    <dgm:cxn modelId="{14055F8A-D7CB-4EA8-9AC5-04FB9EA87066}" type="presParOf" srcId="{0C74D4C9-18C0-4BB2-844B-AA53E536A5F0}" destId="{E5E7542B-6A47-4D36-A238-FD76381E278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7542B-6A47-4D36-A238-FD76381E2787}">
      <dsp:nvSpPr>
        <dsp:cNvPr id="0" name=""/>
        <dsp:cNvSpPr/>
      </dsp:nvSpPr>
      <dsp:spPr>
        <a:xfrm>
          <a:off x="0" y="343950"/>
          <a:ext cx="10167456" cy="6979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43F18E-8279-4C3A-A76B-AEC833ABC36E}">
      <dsp:nvSpPr>
        <dsp:cNvPr id="0" name=""/>
        <dsp:cNvSpPr/>
      </dsp:nvSpPr>
      <dsp:spPr>
        <a:xfrm>
          <a:off x="140819" y="0"/>
          <a:ext cx="7201344" cy="797040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014" tIns="0" rIns="269014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Find patients who didn’t have their blood pressures measured twice at a visit.</a:t>
          </a:r>
          <a:endParaRPr lang="en-US" sz="2700" kern="1200" dirty="0"/>
        </a:p>
      </dsp:txBody>
      <dsp:txXfrm>
        <a:off x="179727" y="38908"/>
        <a:ext cx="7123528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7542B-6A47-4D36-A238-FD76381E2787}">
      <dsp:nvSpPr>
        <dsp:cNvPr id="0" name=""/>
        <dsp:cNvSpPr/>
      </dsp:nvSpPr>
      <dsp:spPr>
        <a:xfrm>
          <a:off x="0" y="217821"/>
          <a:ext cx="10167456" cy="8013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43F18E-8279-4C3A-A76B-AEC833ABC36E}">
      <dsp:nvSpPr>
        <dsp:cNvPr id="0" name=""/>
        <dsp:cNvSpPr/>
      </dsp:nvSpPr>
      <dsp:spPr>
        <a:xfrm>
          <a:off x="140819" y="0"/>
          <a:ext cx="7201344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014" tIns="0" rIns="269014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Find the  patients who have records in table DEMO but not in table VITAL</a:t>
          </a:r>
          <a:endParaRPr lang="en-US" sz="3100" kern="1200" dirty="0"/>
        </a:p>
      </dsp:txBody>
      <dsp:txXfrm>
        <a:off x="185491" y="44672"/>
        <a:ext cx="7112000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3A24-8A5F-4EA4-90B3-CAA132F5A74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2AF9-1C87-48AD-A277-A1717907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9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3A24-8A5F-4EA4-90B3-CAA132F5A74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2AF9-1C87-48AD-A277-A1717907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9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3A24-8A5F-4EA4-90B3-CAA132F5A74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2AF9-1C87-48AD-A277-A1717907746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362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3A24-8A5F-4EA4-90B3-CAA132F5A74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2AF9-1C87-48AD-A277-A1717907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27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3A24-8A5F-4EA4-90B3-CAA132F5A74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2AF9-1C87-48AD-A277-A1717907746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9428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3A24-8A5F-4EA4-90B3-CAA132F5A74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2AF9-1C87-48AD-A277-A1717907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03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3A24-8A5F-4EA4-90B3-CAA132F5A74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2AF9-1C87-48AD-A277-A1717907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9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3A24-8A5F-4EA4-90B3-CAA132F5A74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2AF9-1C87-48AD-A277-A1717907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0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3A24-8A5F-4EA4-90B3-CAA132F5A74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2AF9-1C87-48AD-A277-A1717907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0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3A24-8A5F-4EA4-90B3-CAA132F5A74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2AF9-1C87-48AD-A277-A1717907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5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3A24-8A5F-4EA4-90B3-CAA132F5A74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2AF9-1C87-48AD-A277-A1717907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6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3A24-8A5F-4EA4-90B3-CAA132F5A74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2AF9-1C87-48AD-A277-A1717907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4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3A24-8A5F-4EA4-90B3-CAA132F5A74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2AF9-1C87-48AD-A277-A1717907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6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3A24-8A5F-4EA4-90B3-CAA132F5A74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2AF9-1C87-48AD-A277-A1717907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8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3A24-8A5F-4EA4-90B3-CAA132F5A74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2AF9-1C87-48AD-A277-A1717907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3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3A24-8A5F-4EA4-90B3-CAA132F5A74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2AF9-1C87-48AD-A277-A1717907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2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D3A24-8A5F-4EA4-90B3-CAA132F5A74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162AF9-1C87-48AD-A277-A1717907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9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0268" y="285226"/>
            <a:ext cx="4843244" cy="93117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b="1" dirty="0" smtClean="0">
                <a:solidFill>
                  <a:srgbClr val="FFC000"/>
                </a:solidFill>
              </a:rPr>
              <a:t>SAS Reverse KT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0995" y="2385635"/>
            <a:ext cx="6864990" cy="701514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00B0F0"/>
                </a:solidFill>
              </a:rPr>
              <a:t>SUB QUERIES IN PROC SQL</a:t>
            </a:r>
            <a:endParaRPr lang="en-US" sz="4400" dirty="0">
              <a:solidFill>
                <a:srgbClr val="00B0F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83640" y="1107347"/>
            <a:ext cx="6140742" cy="335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244367" y="3179428"/>
            <a:ext cx="7161402" cy="139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95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760" y="2423604"/>
            <a:ext cx="8596668" cy="798827"/>
          </a:xfrm>
        </p:spPr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5332" y="3959277"/>
            <a:ext cx="3213841" cy="860400"/>
          </a:xfrm>
        </p:spPr>
        <p:txBody>
          <a:bodyPr/>
          <a:lstStyle/>
          <a:p>
            <a:pPr algn="ctr"/>
            <a:r>
              <a:rPr lang="en-US" dirty="0" smtClean="0"/>
              <a:t>Himanshu Kumar Sharma</a:t>
            </a:r>
          </a:p>
          <a:p>
            <a:pPr algn="ctr"/>
            <a:r>
              <a:rPr lang="en-US" dirty="0" smtClean="0"/>
              <a:t>(742711)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83581" y="3222431"/>
            <a:ext cx="2752077" cy="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619683" y="3288644"/>
            <a:ext cx="1815975" cy="1100832"/>
          </a:xfrm>
          <a:custGeom>
            <a:avLst/>
            <a:gdLst>
              <a:gd name="connsiteX0" fmla="*/ 0 w 1815975"/>
              <a:gd name="connsiteY0" fmla="*/ 0 h 1100832"/>
              <a:gd name="connsiteX1" fmla="*/ 226872 w 1815975"/>
              <a:gd name="connsiteY1" fmla="*/ 0 h 1100832"/>
              <a:gd name="connsiteX2" fmla="*/ 226872 w 1815975"/>
              <a:gd name="connsiteY2" fmla="*/ 778182 h 1100832"/>
              <a:gd name="connsiteX3" fmla="*/ 1600875 w 1815975"/>
              <a:gd name="connsiteY3" fmla="*/ 778182 h 1100832"/>
              <a:gd name="connsiteX4" fmla="*/ 1600875 w 1815975"/>
              <a:gd name="connsiteY4" fmla="*/ 670632 h 1100832"/>
              <a:gd name="connsiteX5" fmla="*/ 1815975 w 1815975"/>
              <a:gd name="connsiteY5" fmla="*/ 885732 h 1100832"/>
              <a:gd name="connsiteX6" fmla="*/ 1600875 w 1815975"/>
              <a:gd name="connsiteY6" fmla="*/ 1100832 h 1100832"/>
              <a:gd name="connsiteX7" fmla="*/ 1600875 w 1815975"/>
              <a:gd name="connsiteY7" fmla="*/ 993282 h 1100832"/>
              <a:gd name="connsiteX8" fmla="*/ 0 w 1815975"/>
              <a:gd name="connsiteY8" fmla="*/ 993282 h 1100832"/>
              <a:gd name="connsiteX9" fmla="*/ 0 w 1815975"/>
              <a:gd name="connsiteY9" fmla="*/ 981513 h 1100832"/>
              <a:gd name="connsiteX10" fmla="*/ 0 w 1815975"/>
              <a:gd name="connsiteY10" fmla="*/ 778182 h 110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5975" h="1100832">
                <a:moveTo>
                  <a:pt x="0" y="0"/>
                </a:moveTo>
                <a:lnTo>
                  <a:pt x="226872" y="0"/>
                </a:lnTo>
                <a:lnTo>
                  <a:pt x="226872" y="778182"/>
                </a:lnTo>
                <a:lnTo>
                  <a:pt x="1600875" y="778182"/>
                </a:lnTo>
                <a:lnTo>
                  <a:pt x="1600875" y="670632"/>
                </a:lnTo>
                <a:lnTo>
                  <a:pt x="1815975" y="885732"/>
                </a:lnTo>
                <a:lnTo>
                  <a:pt x="1600875" y="1100832"/>
                </a:lnTo>
                <a:lnTo>
                  <a:pt x="1600875" y="993282"/>
                </a:lnTo>
                <a:lnTo>
                  <a:pt x="0" y="993282"/>
                </a:lnTo>
                <a:lnTo>
                  <a:pt x="0" y="981513"/>
                </a:lnTo>
                <a:lnTo>
                  <a:pt x="0" y="77818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0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169" y="182674"/>
            <a:ext cx="3665989" cy="3271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/>
              <a:t>data ae;</a:t>
            </a:r>
          </a:p>
          <a:p>
            <a:pPr marL="0" indent="0">
              <a:buNone/>
            </a:pPr>
            <a:r>
              <a:rPr lang="en-US" sz="1100" dirty="0"/>
              <a:t>set sasuser.ae;</a:t>
            </a:r>
          </a:p>
          <a:p>
            <a:pPr marL="0" indent="0">
              <a:buNone/>
            </a:pPr>
            <a:r>
              <a:rPr lang="en-US" sz="1100" dirty="0"/>
              <a:t>Date1=input(compress(AESTDT), date9.);</a:t>
            </a:r>
          </a:p>
          <a:p>
            <a:pPr marL="0" indent="0">
              <a:buNone/>
            </a:pPr>
            <a:r>
              <a:rPr lang="en-US" sz="1100" dirty="0"/>
              <a:t>format date1 date9.;</a:t>
            </a:r>
          </a:p>
          <a:p>
            <a:pPr marL="0" indent="0">
              <a:buNone/>
            </a:pPr>
            <a:r>
              <a:rPr lang="en-US" sz="1100" dirty="0"/>
              <a:t>Date2=input(compress(AEENDT), date9.);</a:t>
            </a:r>
          </a:p>
          <a:p>
            <a:pPr marL="0" indent="0">
              <a:buNone/>
            </a:pPr>
            <a:r>
              <a:rPr lang="en-US" sz="1100" dirty="0"/>
              <a:t>format date2 date9.;</a:t>
            </a:r>
          </a:p>
          <a:p>
            <a:pPr marL="0" indent="0">
              <a:buNone/>
            </a:pPr>
            <a:r>
              <a:rPr lang="en-US" sz="1100" dirty="0"/>
              <a:t>where AETERM ne 'Infection' and not missing(AETERM);</a:t>
            </a:r>
          </a:p>
          <a:p>
            <a:pPr marL="0" indent="0">
              <a:buNone/>
            </a:pPr>
            <a:r>
              <a:rPr lang="en-US" sz="1100" dirty="0"/>
              <a:t>run;</a:t>
            </a:r>
          </a:p>
          <a:p>
            <a:pPr marL="0" indent="0">
              <a:buNone/>
            </a:pPr>
            <a:r>
              <a:rPr lang="en-US" sz="1100" dirty="0" err="1"/>
              <a:t>proc</a:t>
            </a:r>
            <a:r>
              <a:rPr lang="en-US" sz="1100" dirty="0"/>
              <a:t> sort data= ae;</a:t>
            </a:r>
          </a:p>
          <a:p>
            <a:pPr marL="0" indent="0">
              <a:buNone/>
            </a:pPr>
            <a:r>
              <a:rPr lang="en-US" sz="1100" dirty="0"/>
              <a:t>by subject;</a:t>
            </a:r>
          </a:p>
          <a:p>
            <a:pPr marL="0" indent="0">
              <a:buNone/>
            </a:pPr>
            <a:r>
              <a:rPr lang="en-US" sz="1100" dirty="0"/>
              <a:t>run;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86763" y="289844"/>
            <a:ext cx="317743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70866" y="2127033"/>
            <a:ext cx="317743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18994" y="273711"/>
            <a:ext cx="3665989" cy="3271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/>
              <a:t>data </a:t>
            </a:r>
            <a:r>
              <a:rPr lang="en-US" sz="1100" dirty="0" err="1"/>
              <a:t>ast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set </a:t>
            </a:r>
            <a:r>
              <a:rPr lang="en-US" sz="1100" dirty="0" err="1"/>
              <a:t>sasuser.ast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Date3=input(compress(ASTSTDT), date9.);</a:t>
            </a:r>
          </a:p>
          <a:p>
            <a:pPr marL="0" indent="0">
              <a:buNone/>
            </a:pPr>
            <a:r>
              <a:rPr lang="en-US" sz="1100" dirty="0"/>
              <a:t>format date3 date9.;</a:t>
            </a:r>
          </a:p>
          <a:p>
            <a:pPr marL="0" indent="0">
              <a:buNone/>
            </a:pPr>
            <a:r>
              <a:rPr lang="en-US" sz="1100" dirty="0"/>
              <a:t>where ASTTRIG1 </a:t>
            </a:r>
            <a:r>
              <a:rPr lang="en-US" sz="1100" dirty="0" err="1"/>
              <a:t>eq</a:t>
            </a:r>
            <a:r>
              <a:rPr lang="en-US" sz="1100" dirty="0"/>
              <a:t> '1' ;</a:t>
            </a:r>
          </a:p>
          <a:p>
            <a:pPr marL="0" indent="0">
              <a:buNone/>
            </a:pPr>
            <a:r>
              <a:rPr lang="en-US" sz="1100" dirty="0"/>
              <a:t>run;</a:t>
            </a:r>
          </a:p>
          <a:p>
            <a:pPr marL="0" indent="0">
              <a:buNone/>
            </a:pPr>
            <a:r>
              <a:rPr lang="en-US" sz="1100" dirty="0" err="1"/>
              <a:t>proc</a:t>
            </a:r>
            <a:r>
              <a:rPr lang="en-US" sz="1100" dirty="0"/>
              <a:t> sort data= </a:t>
            </a:r>
            <a:r>
              <a:rPr lang="en-US" sz="1100" dirty="0" err="1"/>
              <a:t>ast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by subject;</a:t>
            </a:r>
          </a:p>
          <a:p>
            <a:pPr marL="0" indent="0">
              <a:buNone/>
            </a:pPr>
            <a:r>
              <a:rPr lang="en-US" sz="1100" dirty="0"/>
              <a:t>run;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08683" y="3171040"/>
            <a:ext cx="10008066" cy="3538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/>
              <a:t>data EFC14153_AE_AST_001_M;</a:t>
            </a:r>
          </a:p>
          <a:p>
            <a:pPr marL="0" indent="0">
              <a:buNone/>
            </a:pPr>
            <a:r>
              <a:rPr lang="en-US" sz="1100" dirty="0"/>
              <a:t>merge ae </a:t>
            </a:r>
            <a:r>
              <a:rPr lang="en-US" sz="1100" dirty="0" err="1"/>
              <a:t>ast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by subject;</a:t>
            </a:r>
          </a:p>
          <a:p>
            <a:pPr marL="0" indent="0">
              <a:buNone/>
            </a:pPr>
            <a:r>
              <a:rPr lang="en-US" sz="1100" dirty="0" err="1"/>
              <a:t>error_text</a:t>
            </a:r>
            <a:r>
              <a:rPr lang="en-US" sz="1100" dirty="0"/>
              <a:t>='"Infection (e.g. colds, flu)" is marked as trigger factor, but there is no any related AE reported. Please check and update as appropriate.';</a:t>
            </a:r>
          </a:p>
          <a:p>
            <a:pPr marL="0" indent="0">
              <a:buNone/>
            </a:pPr>
            <a:r>
              <a:rPr lang="en-US" sz="1100" dirty="0"/>
              <a:t>if date1 ne '.' and date2 ne '.' and date3 ne '.' then do;</a:t>
            </a:r>
          </a:p>
          <a:p>
            <a:pPr marL="0" indent="0">
              <a:buNone/>
            </a:pPr>
            <a:r>
              <a:rPr lang="en-US" sz="1100" dirty="0"/>
              <a:t>if date1 </a:t>
            </a:r>
            <a:r>
              <a:rPr lang="en-US" sz="1100" dirty="0" err="1"/>
              <a:t>eq</a:t>
            </a:r>
            <a:r>
              <a:rPr lang="en-US" sz="1100" dirty="0"/>
              <a:t> date3 or date1 </a:t>
            </a:r>
            <a:r>
              <a:rPr lang="en-US" sz="1100" dirty="0" err="1"/>
              <a:t>lt</a:t>
            </a:r>
            <a:r>
              <a:rPr lang="en-US" sz="1100" dirty="0"/>
              <a:t> date3 </a:t>
            </a:r>
            <a:r>
              <a:rPr lang="en-US" sz="1100" dirty="0" err="1"/>
              <a:t>lt</a:t>
            </a:r>
            <a:r>
              <a:rPr lang="en-US" sz="1100" dirty="0"/>
              <a:t> date2  then output EFC14153_AE_AST_001_M;</a:t>
            </a:r>
          </a:p>
          <a:p>
            <a:pPr marL="0" indent="0">
              <a:buNone/>
            </a:pPr>
            <a:r>
              <a:rPr lang="en-US" sz="1100" dirty="0"/>
              <a:t>end;</a:t>
            </a:r>
          </a:p>
          <a:p>
            <a:pPr marL="0" indent="0">
              <a:buNone/>
            </a:pPr>
            <a:r>
              <a:rPr lang="en-US" sz="1100" dirty="0"/>
              <a:t>keep  SUBJECT AETERM ASTTRIG1 AESTDT ASTSTDT AEENDT </a:t>
            </a:r>
            <a:r>
              <a:rPr lang="en-US" sz="1100" dirty="0" err="1"/>
              <a:t>error_text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run;</a:t>
            </a:r>
          </a:p>
          <a:p>
            <a:pPr marL="0" indent="0">
              <a:buNone/>
            </a:pPr>
            <a:r>
              <a:rPr lang="en-US" sz="1100" dirty="0" err="1"/>
              <a:t>proc</a:t>
            </a:r>
            <a:r>
              <a:rPr lang="en-US" sz="1100" dirty="0"/>
              <a:t> print data=EFC14153_AE_AST_001_M;</a:t>
            </a:r>
          </a:p>
          <a:p>
            <a:pPr marL="0" indent="0">
              <a:buNone/>
            </a:pPr>
            <a:r>
              <a:rPr lang="en-US" sz="1100" dirty="0"/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163001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0928"/>
          </a:xfrm>
        </p:spPr>
        <p:txBody>
          <a:bodyPr/>
          <a:lstStyle/>
          <a:p>
            <a:r>
              <a:rPr lang="en-US" dirty="0" smtClean="0"/>
              <a:t>The SAS SQL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6066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sz="1800" dirty="0" smtClean="0"/>
              <a:t>mplementation of Structured Query Language in SAS environment called PROC SQL.</a:t>
            </a:r>
          </a:p>
          <a:p>
            <a:r>
              <a:rPr lang="en-US" sz="1800" dirty="0" smtClean="0"/>
              <a:t>PROC SQL uses SQL to create, modify, read, update tables and retrieve data from tables and views (and SAS data sets).</a:t>
            </a:r>
          </a:p>
          <a:p>
            <a:r>
              <a:rPr lang="en-US" sz="1800" dirty="0" smtClean="0"/>
              <a:t>PROC SQL can be used on SAS files, flat files, VSAM files, database tables, and combinations of these to do query operations. </a:t>
            </a:r>
          </a:p>
          <a:p>
            <a:r>
              <a:rPr lang="en-US" sz="1800" dirty="0"/>
              <a:t>B</a:t>
            </a:r>
            <a:r>
              <a:rPr lang="en-US" sz="1800" dirty="0" smtClean="0"/>
              <a:t>asic syntax: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46050" y="3898023"/>
            <a:ext cx="45009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PROC SQL &lt; option &lt; option &gt; …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ALTER alter-statement;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CREATE create-statement;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DELETE delete-statement;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DESCRIBE VIEW view-name;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DROP drop-statement;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INSERT insert-statement;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SELECT select-statement;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UPDATE update-statement;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6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194" y="281974"/>
            <a:ext cx="10515600" cy="720775"/>
          </a:xfrm>
        </p:spPr>
        <p:txBody>
          <a:bodyPr>
            <a:normAutofit/>
          </a:bodyPr>
          <a:lstStyle/>
          <a:p>
            <a:r>
              <a:rPr lang="en-US" dirty="0" smtClean="0"/>
              <a:t>Elementary PROC SQL Syntax for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043" y="1056334"/>
            <a:ext cx="7869573" cy="429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frequently-encountered usage for PROC SQL is to provide a query to one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more SAS Data Files or SAS Data Views.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accomplished by means of a SELECT statement.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/>
              <a:t>SELECT column-1, column-2, … </a:t>
            </a:r>
          </a:p>
          <a:p>
            <a:r>
              <a:rPr lang="en-US" sz="1400" dirty="0" smtClean="0"/>
              <a:t>FROM table-a, table-b, … </a:t>
            </a:r>
          </a:p>
          <a:p>
            <a:r>
              <a:rPr lang="en-US" sz="1400" dirty="0" smtClean="0"/>
              <a:t>WHERE expression </a:t>
            </a:r>
          </a:p>
          <a:p>
            <a:r>
              <a:rPr lang="en-US" sz="1400" dirty="0" smtClean="0"/>
              <a:t>ORDER BY column-r, column-s, … ; 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653789" y="2564533"/>
            <a:ext cx="67901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PROC SQL ;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SELECT DIVNUM, DIVNAME, EMPNUM, EMPNAME,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HIREDATE, RACE, SEX, BIRTHDAT, HADDR, HCITY,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HSTATE, HZIP, HPHONE, CLASSCD, EMPLTYPE, MOSALRY </a:t>
            </a:r>
          </a:p>
          <a:p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FROM DIVISION AS A, EMPLOYEE AS B, JOBV AS C </a:t>
            </a: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WHERE DIVNUM IN (14, 19) AND DIVENDDT IS NULL AND DIVNUM=DIVNUM AND POSITION=POSITION AND TERMDATE IS NULL AND JOBBEGDT&gt;=’01SEP1997’D AND JOBENDDT IS NULL ORDER BY DIVNUM, EMPNUM;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696" y="5811023"/>
            <a:ext cx="4739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PROC SQL ;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SELECT * FROM EMPLOYEE;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4232246" y="2564534"/>
            <a:ext cx="511728" cy="3139320"/>
          </a:xfrm>
          <a:prstGeom prst="leftBrace">
            <a:avLst>
              <a:gd name="adj1" fmla="val 334124"/>
              <a:gd name="adj2" fmla="val 22208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3441586" y="2692866"/>
            <a:ext cx="503340" cy="1384184"/>
          </a:xfrm>
          <a:prstGeom prst="rightBrace">
            <a:avLst>
              <a:gd name="adj1" fmla="val 58333"/>
              <a:gd name="adj2" fmla="val 409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863136" y="3473041"/>
            <a:ext cx="423642" cy="8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 flipH="1">
            <a:off x="4624433" y="5973511"/>
            <a:ext cx="2499919" cy="483843"/>
          </a:xfrm>
          <a:prstGeom prst="rightArrow">
            <a:avLst>
              <a:gd name="adj1" fmla="val 67338"/>
              <a:gd name="adj2" fmla="val 114151"/>
            </a:avLst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Easy one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615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 animBg="1"/>
      <p:bldP spid="7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7695" y="196747"/>
            <a:ext cx="8942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Elementary PROC SQL Syntax for Queries</a:t>
            </a: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3864" y="1595269"/>
            <a:ext cx="2352675" cy="1752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4676" y="1025020"/>
            <a:ext cx="3447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DATA TEMP;</a:t>
            </a:r>
          </a:p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INPUT ID $ NAME $ SALARY DEPARTMENT $;</a:t>
            </a:r>
          </a:p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DATALINES;</a:t>
            </a:r>
          </a:p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1 Rick 623.3 IT</a:t>
            </a:r>
          </a:p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2 Dan 515.2 Operations</a:t>
            </a:r>
          </a:p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3 Michelle 611 IT</a:t>
            </a:r>
          </a:p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4 Ryan 729 HR</a:t>
            </a:r>
          </a:p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5 Gary 843.25 Finance</a:t>
            </a:r>
          </a:p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6 Nina 578 IT</a:t>
            </a:r>
          </a:p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7 Simon 632.8 Operations</a:t>
            </a:r>
          </a:p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8 Guru 722.5 Finance</a:t>
            </a:r>
          </a:p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RUN;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02551" y="1779072"/>
            <a:ext cx="24029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b="1" dirty="0">
                <a:solidFill>
                  <a:srgbClr val="00B050"/>
                </a:solidFill>
              </a:rPr>
              <a:t>PROC SQL;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CREATE TABLE EMPLOYEES AS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SELECT * FROM TEMP;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QUIT;</a:t>
            </a:r>
          </a:p>
          <a:p>
            <a:endParaRPr lang="en-US" sz="1400" dirty="0"/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3252591" y="2471569"/>
            <a:ext cx="124996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905516" y="2471569"/>
            <a:ext cx="115396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862" y="4231446"/>
            <a:ext cx="2852345" cy="195253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401639" y="4390814"/>
            <a:ext cx="36496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>
                <a:solidFill>
                  <a:srgbClr val="313131"/>
                </a:solidFill>
              </a:rPr>
              <a:t>PROC SQL; </a:t>
            </a:r>
            <a:endParaRPr lang="en-US" altLang="en-US" sz="1400" b="1" dirty="0" smtClean="0">
              <a:solidFill>
                <a:srgbClr val="313131"/>
              </a:solidFill>
            </a:endParaRPr>
          </a:p>
          <a:p>
            <a:r>
              <a:rPr lang="en-US" altLang="en-US" sz="1400" b="1" dirty="0" smtClean="0">
                <a:solidFill>
                  <a:srgbClr val="313131"/>
                </a:solidFill>
              </a:rPr>
              <a:t>SELECT </a:t>
            </a:r>
            <a:r>
              <a:rPr lang="en-US" altLang="en-US" sz="1400" b="1" dirty="0">
                <a:solidFill>
                  <a:srgbClr val="313131"/>
                </a:solidFill>
              </a:rPr>
              <a:t>make</a:t>
            </a:r>
            <a:r>
              <a:rPr lang="en-US" altLang="en-US" sz="1400" b="1" dirty="0" smtClean="0">
                <a:solidFill>
                  <a:srgbClr val="313131"/>
                </a:solidFill>
              </a:rPr>
              <a:t>, model, type, invoice, horsepower </a:t>
            </a:r>
          </a:p>
          <a:p>
            <a:r>
              <a:rPr lang="en-US" altLang="en-US" sz="1400" b="1" dirty="0" smtClean="0">
                <a:solidFill>
                  <a:srgbClr val="313131"/>
                </a:solidFill>
              </a:rPr>
              <a:t>FROM </a:t>
            </a:r>
            <a:r>
              <a:rPr lang="en-US" altLang="en-US" sz="1400" b="1" dirty="0">
                <a:solidFill>
                  <a:srgbClr val="313131"/>
                </a:solidFill>
              </a:rPr>
              <a:t>SASHELP.CARS </a:t>
            </a:r>
            <a:endParaRPr lang="en-US" altLang="en-US" sz="1400" b="1" dirty="0" smtClean="0">
              <a:solidFill>
                <a:srgbClr val="313131"/>
              </a:solidFill>
            </a:endParaRPr>
          </a:p>
          <a:p>
            <a:r>
              <a:rPr lang="en-US" altLang="en-US" sz="1400" b="1" dirty="0" smtClean="0">
                <a:solidFill>
                  <a:srgbClr val="313131"/>
                </a:solidFill>
              </a:rPr>
              <a:t>Where </a:t>
            </a:r>
            <a:r>
              <a:rPr lang="en-US" altLang="en-US" sz="1400" b="1" dirty="0">
                <a:solidFill>
                  <a:srgbClr val="313131"/>
                </a:solidFill>
              </a:rPr>
              <a:t>make = 'Audi' and Type = 'Sports' ; </a:t>
            </a:r>
            <a:endParaRPr lang="en-US" altLang="en-US" sz="1400" b="1" dirty="0" smtClean="0">
              <a:solidFill>
                <a:srgbClr val="313131"/>
              </a:solidFill>
            </a:endParaRPr>
          </a:p>
          <a:p>
            <a:r>
              <a:rPr lang="en-US" altLang="en-US" sz="1400" b="1" dirty="0" smtClean="0">
                <a:solidFill>
                  <a:srgbClr val="313131"/>
                </a:solidFill>
              </a:rPr>
              <a:t>QUIT;</a:t>
            </a:r>
            <a:endParaRPr lang="en-US" sz="14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9483" y="4501523"/>
            <a:ext cx="3536441" cy="1133475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285222" y="919367"/>
            <a:ext cx="436227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85223" y="4190712"/>
            <a:ext cx="436227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886963" y="5002855"/>
            <a:ext cx="51467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735056" y="5083311"/>
            <a:ext cx="1254132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03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6" grpId="0"/>
      <p:bldP spid="20" grpId="0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6758" y="928824"/>
            <a:ext cx="3227667" cy="1569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DISTINCT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PROC SQL;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SELECT DISTINCT CLASSCD FROM JOBV;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Quit;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0565" y="916958"/>
            <a:ext cx="7239700" cy="2123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TEMPORARY COLUMNS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PROC SQL ;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SELECT EMPNUM, POSITION, INT((TODAY()-HIREDATE)/365.25) AS EMPYRS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FROM EMPLOYEE;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Quit;</a:t>
            </a:r>
          </a:p>
          <a:p>
            <a:endParaRPr lang="en-US" b="1" dirty="0" smtClean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617" y="2812216"/>
            <a:ext cx="5576585" cy="21236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C000"/>
                </a:solidFill>
                <a:latin typeface="Bookman Old Style" panose="02050604050505020204" pitchFamily="18" charset="0"/>
              </a:rPr>
              <a:t>WHERE CLAUSE 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PROC SQL ; 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SELECT EMPNUM, EMPNAME, HADDR, HZIP, HPHONE 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FROM EMPLOYEE 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WHERE TERMDATE IS NULL AND HCITY=’AUSTIN’ ;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Quit;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03342" y="2812216"/>
            <a:ext cx="4890783" cy="32316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ORDER BY CLAUSE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PROC SQL ; SELECT POSITION, CLASSCD, MOSALRY, EMPNUM, EMPNAME FROM JOBV AS A EMPLOYEE AS B, 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WHERE DIVNUM = 19 AND JOBENDDT IS NULL AND POSITION=POSITION AND TERMDATE IS NULL 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ORDER BY EMPNAME;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Quit;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86537" y="4707474"/>
            <a:ext cx="4370665" cy="18466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STATISTICAL 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PROC SQL ; 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SELECT FREQ(EMPNUM) AS COUNT, 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FROM EMPLOYEE 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WHERE TERMDATE IS NULL;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Quit;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71776" y="226563"/>
            <a:ext cx="3848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Quick SQL </a:t>
            </a:r>
            <a:r>
              <a:rPr lang="en-US" sz="3200" b="1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81218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660" y="329613"/>
            <a:ext cx="3062681" cy="74222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SUBQUERIES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1364" y="1430323"/>
            <a:ext cx="5181600" cy="2810311"/>
          </a:xfrm>
        </p:spPr>
        <p:txBody>
          <a:bodyPr>
            <a:normAutofit/>
          </a:bodyPr>
          <a:lstStyle/>
          <a:p>
            <a:r>
              <a:rPr lang="en-US" dirty="0" smtClean="0"/>
              <a:t>A subquery is a query-expression that is nested as part of another query-expression. </a:t>
            </a:r>
          </a:p>
          <a:p>
            <a:r>
              <a:rPr lang="en-US" dirty="0" smtClean="0"/>
              <a:t>Subqueries usually involve a </a:t>
            </a:r>
            <a:r>
              <a:rPr lang="en-US" dirty="0" smtClean="0">
                <a:solidFill>
                  <a:srgbClr val="00B050"/>
                </a:solidFill>
              </a:rPr>
              <a:t>WHERE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B050"/>
                </a:solidFill>
              </a:rPr>
              <a:t>HAVING</a:t>
            </a:r>
            <a:r>
              <a:rPr lang="en-US" dirty="0" smtClean="0"/>
              <a:t> clause which contains its own </a:t>
            </a:r>
            <a:r>
              <a:rPr lang="en-US" dirty="0" smtClean="0">
                <a:solidFill>
                  <a:srgbClr val="00B050"/>
                </a:solidFill>
              </a:rPr>
              <a:t>SELECT</a:t>
            </a:r>
            <a:r>
              <a:rPr lang="en-US" dirty="0" smtClean="0"/>
              <a:t> clause, and which is enclosed in parentheses.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1603" y="3227603"/>
            <a:ext cx="5622721" cy="3150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PROC SQL 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SELECT EMPNUM, EMPNAME, POSITION, HIREDATE FROM EMPLOYEE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WHERE TERMDATE IS NULL AND POSITION IN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( SELECT POSITION FROM PRSLIB.JOBV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WHERE JOBENDDT IS NULL AND EMPLTYPE=’RF’ )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ORDER BY EMPNUM 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QUIT;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97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6340" y="272502"/>
            <a:ext cx="2365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SET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73" y="1347569"/>
            <a:ext cx="1285875" cy="133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82" y="3373337"/>
            <a:ext cx="2647950" cy="2762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570" y="858737"/>
            <a:ext cx="2771775" cy="50292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576450" y="1360939"/>
            <a:ext cx="1793518" cy="1333500"/>
            <a:chOff x="3576450" y="1360939"/>
            <a:chExt cx="1793518" cy="1333500"/>
          </a:xfrm>
        </p:grpSpPr>
        <p:sp>
          <p:nvSpPr>
            <p:cNvPr id="9" name="Cloud 8"/>
            <p:cNvSpPr/>
            <p:nvPr/>
          </p:nvSpPr>
          <p:spPr>
            <a:xfrm>
              <a:off x="3576450" y="1360939"/>
              <a:ext cx="1793518" cy="1333500"/>
            </a:xfrm>
            <a:prstGeom prst="clou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76340" y="1598820"/>
              <a:ext cx="1484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Demog Data Set</a:t>
              </a:r>
              <a:endParaRPr lang="en-US" sz="2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33100" y="4180059"/>
            <a:ext cx="1760134" cy="1333500"/>
            <a:chOff x="3633100" y="4180059"/>
            <a:chExt cx="1760134" cy="1333500"/>
          </a:xfrm>
        </p:grpSpPr>
        <p:sp>
          <p:nvSpPr>
            <p:cNvPr id="11" name="Cloud 10"/>
            <p:cNvSpPr/>
            <p:nvPr/>
          </p:nvSpPr>
          <p:spPr>
            <a:xfrm>
              <a:off x="3633100" y="4180059"/>
              <a:ext cx="1760134" cy="1333500"/>
            </a:xfrm>
            <a:prstGeom prst="clou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79411" y="4338962"/>
              <a:ext cx="1484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Vitamin Data Set</a:t>
              </a:r>
              <a:endParaRPr lang="en-US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86597" y="2790476"/>
            <a:ext cx="1730601" cy="1333500"/>
            <a:chOff x="3886597" y="2790476"/>
            <a:chExt cx="1730601" cy="1333500"/>
          </a:xfrm>
        </p:grpSpPr>
        <p:sp>
          <p:nvSpPr>
            <p:cNvPr id="10" name="Cloud 9"/>
            <p:cNvSpPr/>
            <p:nvPr/>
          </p:nvSpPr>
          <p:spPr>
            <a:xfrm>
              <a:off x="3886597" y="2790476"/>
              <a:ext cx="1730601" cy="1333500"/>
            </a:xfrm>
            <a:prstGeom prst="cloud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50412" y="3005462"/>
              <a:ext cx="1484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V</a:t>
              </a:r>
              <a:r>
                <a:rPr lang="en-US" sz="2400" dirty="0" smtClean="0"/>
                <a:t>ital </a:t>
              </a:r>
            </a:p>
            <a:p>
              <a:pPr algn="ctr"/>
              <a:r>
                <a:rPr lang="en-US" sz="2400" dirty="0" smtClean="0"/>
                <a:t>Data Set</a:t>
              </a:r>
              <a:endParaRPr lang="en-US" sz="2400" dirty="0"/>
            </a:p>
          </p:txBody>
        </p:sp>
      </p:grpSp>
      <p:sp>
        <p:nvSpPr>
          <p:cNvPr id="13" name="Right Arrow 12"/>
          <p:cNvSpPr/>
          <p:nvPr/>
        </p:nvSpPr>
        <p:spPr>
          <a:xfrm flipH="1">
            <a:off x="2388727" y="1814250"/>
            <a:ext cx="1175150" cy="426877"/>
          </a:xfrm>
          <a:prstGeom prst="rightArrow">
            <a:avLst>
              <a:gd name="adj1" fmla="val 50000"/>
              <a:gd name="adj2" fmla="val 93234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flipH="1">
            <a:off x="2894954" y="4624912"/>
            <a:ext cx="738146" cy="426877"/>
          </a:xfrm>
          <a:prstGeom prst="rightArrow">
            <a:avLst>
              <a:gd name="adj1" fmla="val 50000"/>
              <a:gd name="adj2" fmla="val 9323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633890" y="3159897"/>
            <a:ext cx="1083732" cy="426877"/>
          </a:xfrm>
          <a:prstGeom prst="rightArrow">
            <a:avLst>
              <a:gd name="adj1" fmla="val 50000"/>
              <a:gd name="adj2" fmla="val 9323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5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45285" y="3652867"/>
            <a:ext cx="10167456" cy="2857317"/>
            <a:chOff x="545285" y="436228"/>
            <a:chExt cx="10167456" cy="2857317"/>
          </a:xfrm>
        </p:grpSpPr>
        <p:graphicFrame>
          <p:nvGraphicFramePr>
            <p:cNvPr id="11" name="Diagram 10"/>
            <p:cNvGraphicFramePr/>
            <p:nvPr>
              <p:extLst>
                <p:ext uri="{D42A27DB-BD31-4B8C-83A1-F6EECF244321}">
                  <p14:modId xmlns:p14="http://schemas.microsoft.com/office/powerpoint/2010/main" val="352159740"/>
                </p:ext>
              </p:extLst>
            </p:nvPr>
          </p:nvGraphicFramePr>
          <p:xfrm>
            <a:off x="545285" y="805560"/>
            <a:ext cx="10167456" cy="23906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545285" y="2370215"/>
              <a:ext cx="6630100" cy="9233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Proc</a:t>
              </a:r>
              <a:r>
                <a:rPr lang="en-US" dirty="0"/>
                <a:t> SQL; </a:t>
              </a:r>
            </a:p>
            <a:p>
              <a:r>
                <a:rPr lang="en-US" dirty="0"/>
                <a:t>select </a:t>
              </a:r>
              <a:r>
                <a:rPr lang="en-US" dirty="0" err="1"/>
                <a:t>patid</a:t>
              </a:r>
              <a:r>
                <a:rPr lang="en-US" dirty="0"/>
                <a:t> from vital T1 where 2&gt;(select count(*) from vital T2 where T1.patid=T2.patid and T1.visid=T2.visid);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5285" y="436228"/>
              <a:ext cx="2533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Question 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0785" y="1945272"/>
              <a:ext cx="1149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Solution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966593" y="2185549"/>
              <a:ext cx="1034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635217" y="240372"/>
            <a:ext cx="574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Question and Solutions</a:t>
            </a:r>
            <a:endParaRPr lang="en-US" sz="36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27294269"/>
              </p:ext>
            </p:extLst>
          </p:nvPr>
        </p:nvGraphicFramePr>
        <p:xfrm>
          <a:off x="545285" y="1053659"/>
          <a:ext cx="10167456" cy="2390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5285" y="2618314"/>
            <a:ext cx="6630100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Proc</a:t>
            </a:r>
            <a:r>
              <a:rPr lang="en-US" dirty="0" smtClean="0"/>
              <a:t> SQL; 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patid</a:t>
            </a:r>
            <a:r>
              <a:rPr lang="en-US" dirty="0" smtClean="0"/>
              <a:t> from </a:t>
            </a:r>
            <a:r>
              <a:rPr lang="en-US" dirty="0" err="1" smtClean="0"/>
              <a:t>demog</a:t>
            </a:r>
            <a:r>
              <a:rPr lang="en-US" dirty="0" smtClean="0"/>
              <a:t> Where </a:t>
            </a:r>
            <a:r>
              <a:rPr lang="en-US" dirty="0" err="1" smtClean="0"/>
              <a:t>patid</a:t>
            </a:r>
            <a:r>
              <a:rPr lang="en-US" dirty="0" smtClean="0"/>
              <a:t> not in (select </a:t>
            </a:r>
            <a:r>
              <a:rPr lang="en-US" dirty="0" err="1" smtClean="0"/>
              <a:t>patid</a:t>
            </a:r>
            <a:r>
              <a:rPr lang="en-US" dirty="0" smtClean="0"/>
              <a:t> from vital);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2"/>
          <a:srcRect r="18682" b="21205"/>
          <a:stretch/>
        </p:blipFill>
        <p:spPr>
          <a:xfrm>
            <a:off x="8132864" y="2796529"/>
            <a:ext cx="623757" cy="6857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0785" y="655805"/>
            <a:ext cx="253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Question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785" y="2248982"/>
            <a:ext cx="12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Solution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6593" y="2462617"/>
            <a:ext cx="124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52700" y="5758006"/>
            <a:ext cx="584083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9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25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2" grpId="0">
        <p:bldAsOne/>
      </p:bldGraphic>
      <p:bldP spid="4" grpId="0" animBg="1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117" y="2148779"/>
            <a:ext cx="6149131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Proc</a:t>
            </a:r>
            <a:r>
              <a:rPr lang="en-US" dirty="0"/>
              <a:t> SQL;</a:t>
            </a:r>
          </a:p>
          <a:p>
            <a:r>
              <a:rPr lang="en-US" dirty="0"/>
              <a:t> Select </a:t>
            </a:r>
            <a:r>
              <a:rPr lang="en-US" dirty="0" err="1" smtClean="0"/>
              <a:t>patid</a:t>
            </a:r>
            <a:r>
              <a:rPr lang="en-US" dirty="0" smtClean="0"/>
              <a:t>  </a:t>
            </a:r>
            <a:r>
              <a:rPr lang="en-US" dirty="0"/>
              <a:t>from </a:t>
            </a:r>
            <a:r>
              <a:rPr lang="en-US" dirty="0" err="1" smtClean="0"/>
              <a:t>demog</a:t>
            </a:r>
            <a:r>
              <a:rPr lang="en-US" dirty="0" smtClean="0"/>
              <a:t>  </a:t>
            </a:r>
            <a:r>
              <a:rPr lang="en-US" dirty="0"/>
              <a:t>where age </a:t>
            </a:r>
            <a:r>
              <a:rPr lang="en-US" dirty="0" smtClean="0"/>
              <a:t>between  </a:t>
            </a:r>
            <a:r>
              <a:rPr lang="en-US" dirty="0"/>
              <a:t>(select </a:t>
            </a:r>
            <a:r>
              <a:rPr lang="en-US" dirty="0" err="1"/>
              <a:t>Avg</a:t>
            </a:r>
            <a:r>
              <a:rPr lang="en-US" dirty="0"/>
              <a:t>(age</a:t>
            </a:r>
            <a:r>
              <a:rPr lang="en-US" dirty="0" smtClean="0"/>
              <a:t>) </a:t>
            </a:r>
            <a:r>
              <a:rPr lang="en-US" dirty="0"/>
              <a:t>from </a:t>
            </a:r>
            <a:r>
              <a:rPr lang="en-US" dirty="0" err="1"/>
              <a:t>demog</a:t>
            </a:r>
            <a:r>
              <a:rPr lang="en-US" dirty="0"/>
              <a:t>)-</a:t>
            </a:r>
            <a:r>
              <a:rPr lang="en-US" dirty="0" smtClean="0"/>
              <a:t>5  and  </a:t>
            </a:r>
            <a:r>
              <a:rPr lang="en-US" dirty="0"/>
              <a:t>(select </a:t>
            </a:r>
            <a:r>
              <a:rPr lang="en-US" dirty="0" err="1"/>
              <a:t>avg</a:t>
            </a:r>
            <a:r>
              <a:rPr lang="en-US" dirty="0"/>
              <a:t>(age</a:t>
            </a:r>
            <a:r>
              <a:rPr lang="en-US" dirty="0" smtClean="0"/>
              <a:t>)  </a:t>
            </a:r>
            <a:r>
              <a:rPr lang="en-US" dirty="0"/>
              <a:t>from </a:t>
            </a:r>
            <a:r>
              <a:rPr lang="en-US" dirty="0" err="1"/>
              <a:t>demog</a:t>
            </a:r>
            <a:r>
              <a:rPr lang="en-US" dirty="0"/>
              <a:t>)+5</a:t>
            </a:r>
            <a:r>
              <a:rPr lang="en-US" dirty="0" smtClean="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505" y="408453"/>
            <a:ext cx="253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Question 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926" y="1740281"/>
            <a:ext cx="106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Solution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8030" y="1981602"/>
            <a:ext cx="98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4052" y="876868"/>
            <a:ext cx="8020441" cy="708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Find patients whose age is in the average age +/- 5 years.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060" y="2457408"/>
            <a:ext cx="933450" cy="952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0117" y="5334222"/>
            <a:ext cx="6149131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Proc</a:t>
            </a:r>
            <a:r>
              <a:rPr lang="en-US" dirty="0"/>
              <a:t> SQL; Select </a:t>
            </a:r>
            <a:r>
              <a:rPr lang="en-US" dirty="0" err="1"/>
              <a:t>a.patid</a:t>
            </a:r>
            <a:r>
              <a:rPr lang="en-US" dirty="0"/>
              <a:t>, </a:t>
            </a:r>
            <a:r>
              <a:rPr lang="en-US" dirty="0" err="1"/>
              <a:t>a.visid</a:t>
            </a:r>
            <a:r>
              <a:rPr lang="en-US" dirty="0"/>
              <a:t>, </a:t>
            </a:r>
            <a:r>
              <a:rPr lang="en-US" dirty="0" err="1"/>
              <a:t>a.msysbp</a:t>
            </a:r>
            <a:r>
              <a:rPr lang="en-US" dirty="0"/>
              <a:t> - (select </a:t>
            </a:r>
            <a:r>
              <a:rPr lang="en-US" dirty="0" err="1"/>
              <a:t>avg</a:t>
            </a:r>
            <a:r>
              <a:rPr lang="en-US" dirty="0"/>
              <a:t>(</a:t>
            </a:r>
            <a:r>
              <a:rPr lang="en-US" dirty="0" err="1"/>
              <a:t>sysbp</a:t>
            </a:r>
            <a:r>
              <a:rPr lang="en-US" dirty="0"/>
              <a:t>) from vital as b where </a:t>
            </a:r>
            <a:r>
              <a:rPr lang="en-US" dirty="0" err="1"/>
              <a:t>a.patid</a:t>
            </a:r>
            <a:r>
              <a:rPr lang="en-US" dirty="0"/>
              <a:t>=</a:t>
            </a:r>
            <a:r>
              <a:rPr lang="en-US" dirty="0" err="1"/>
              <a:t>b.patid</a:t>
            </a:r>
            <a:r>
              <a:rPr lang="en-US" dirty="0"/>
              <a:t> and </a:t>
            </a:r>
            <a:r>
              <a:rPr lang="en-US" dirty="0" err="1"/>
              <a:t>a.visid</a:t>
            </a:r>
            <a:r>
              <a:rPr lang="en-US" dirty="0"/>
              <a:t>=</a:t>
            </a:r>
            <a:r>
              <a:rPr lang="en-US" dirty="0" err="1"/>
              <a:t>b.visid</a:t>
            </a:r>
            <a:r>
              <a:rPr lang="en-US" dirty="0"/>
              <a:t>) as diff from </a:t>
            </a:r>
            <a:r>
              <a:rPr lang="en-US" dirty="0" err="1"/>
              <a:t>vitmean</a:t>
            </a:r>
            <a:r>
              <a:rPr lang="en-US" dirty="0"/>
              <a:t> as a;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926" y="3575748"/>
            <a:ext cx="253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Question 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926" y="4834125"/>
            <a:ext cx="106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Solution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38030" y="5018791"/>
            <a:ext cx="106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2369" y="3995245"/>
            <a:ext cx="8002123" cy="880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Compute the difference between recorded mean of SYSBP from VITMEAN table and calculated mean of SYSBP from VITAL for each patient and visit.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982" y="2717467"/>
            <a:ext cx="1676400" cy="4057650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12" idx="3"/>
          </p:cNvCxnSpPr>
          <p:nvPr/>
        </p:nvCxnSpPr>
        <p:spPr>
          <a:xfrm>
            <a:off x="8001248" y="5203457"/>
            <a:ext cx="857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72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9" grpId="0" animBg="1"/>
      <p:bldP spid="8" grpId="0" animBg="1"/>
      <p:bldP spid="10" grpId="0"/>
      <p:bldP spid="11" grpId="0"/>
      <p:bldP spid="12" grpId="0"/>
      <p:bldP spid="13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524</TotalTime>
  <Words>939</Words>
  <Application>Microsoft Office PowerPoint</Application>
  <PresentationFormat>Widescreen</PresentationFormat>
  <Paragraphs>164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Times New Roman</vt:lpstr>
      <vt:lpstr>Trebuchet MS</vt:lpstr>
      <vt:lpstr>Wingdings</vt:lpstr>
      <vt:lpstr>Wingdings 3</vt:lpstr>
      <vt:lpstr>Facet</vt:lpstr>
      <vt:lpstr> SAS Reverse KT</vt:lpstr>
      <vt:lpstr>The SAS SQL Procedure</vt:lpstr>
      <vt:lpstr>Elementary PROC SQL Syntax for Queries</vt:lpstr>
      <vt:lpstr>PowerPoint Presentation</vt:lpstr>
      <vt:lpstr>PowerPoint Presentation</vt:lpstr>
      <vt:lpstr>SUBQUERIES</vt:lpstr>
      <vt:lpstr>PowerPoint Presentation</vt:lpstr>
      <vt:lpstr>PowerPoint Presentation</vt:lpstr>
      <vt:lpstr>PowerPoint Presentation</vt:lpstr>
      <vt:lpstr>Thank you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SAS Reverse KT</dc:title>
  <dc:creator>Sharma, Himanshu (Cognizant)</dc:creator>
  <cp:lastModifiedBy>Sharma, Himanshu (Cognizant)</cp:lastModifiedBy>
  <cp:revision>28</cp:revision>
  <dcterms:created xsi:type="dcterms:W3CDTF">2019-03-01T05:50:50Z</dcterms:created>
  <dcterms:modified xsi:type="dcterms:W3CDTF">2019-03-05T11:34:30Z</dcterms:modified>
</cp:coreProperties>
</file>