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67"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3FAECC-E8EA-4097-A17F-5E6BA9439823}" type="datetimeFigureOut">
              <a:rPr lang="en-IN" smtClean="0"/>
              <a:t>02-08-2020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481159-0FD9-4DA7-A5F9-F0BFAC3D6427}" type="slidenum">
              <a:rPr lang="en-IN" smtClean="0"/>
              <a:t>‹#›</a:t>
            </a:fld>
            <a:endParaRPr lang="en-IN"/>
          </a:p>
        </p:txBody>
      </p:sp>
    </p:spTree>
    <p:extLst>
      <p:ext uri="{BB962C8B-B14F-4D97-AF65-F5344CB8AC3E}">
        <p14:creationId xmlns:p14="http://schemas.microsoft.com/office/powerpoint/2010/main" val="1633664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4BEC91-C1C0-4804-BD63-D00656DC9A6F}" type="datetimeFigureOut">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C21A82-874A-42A4-8A9E-705955C945D2}" type="slidenum">
              <a:rPr lang="en-IN" smtClean="0"/>
              <a:t>‹#›</a:t>
            </a:fld>
            <a:endParaRPr lang="en-IN"/>
          </a:p>
        </p:txBody>
      </p:sp>
    </p:spTree>
    <p:extLst>
      <p:ext uri="{BB962C8B-B14F-4D97-AF65-F5344CB8AC3E}">
        <p14:creationId xmlns:p14="http://schemas.microsoft.com/office/powerpoint/2010/main" val="4256265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4BEC91-C1C0-4804-BD63-D00656DC9A6F}" type="datetimeFigureOut">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C21A82-874A-42A4-8A9E-705955C945D2}" type="slidenum">
              <a:rPr lang="en-IN" smtClean="0"/>
              <a:t>‹#›</a:t>
            </a:fld>
            <a:endParaRPr lang="en-IN"/>
          </a:p>
        </p:txBody>
      </p:sp>
    </p:spTree>
    <p:extLst>
      <p:ext uri="{BB962C8B-B14F-4D97-AF65-F5344CB8AC3E}">
        <p14:creationId xmlns:p14="http://schemas.microsoft.com/office/powerpoint/2010/main" val="4285516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4BEC91-C1C0-4804-BD63-D00656DC9A6F}" type="datetimeFigureOut">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C21A82-874A-42A4-8A9E-705955C945D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53926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4BEC91-C1C0-4804-BD63-D00656DC9A6F}" type="datetimeFigureOut">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C21A82-874A-42A4-8A9E-705955C945D2}" type="slidenum">
              <a:rPr lang="en-IN" smtClean="0"/>
              <a:t>‹#›</a:t>
            </a:fld>
            <a:endParaRPr lang="en-IN"/>
          </a:p>
        </p:txBody>
      </p:sp>
    </p:spTree>
    <p:extLst>
      <p:ext uri="{BB962C8B-B14F-4D97-AF65-F5344CB8AC3E}">
        <p14:creationId xmlns:p14="http://schemas.microsoft.com/office/powerpoint/2010/main" val="1378250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4BEC91-C1C0-4804-BD63-D00656DC9A6F}" type="datetimeFigureOut">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C21A82-874A-42A4-8A9E-705955C945D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97423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4BEC91-C1C0-4804-BD63-D00656DC9A6F}" type="datetimeFigureOut">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C21A82-874A-42A4-8A9E-705955C945D2}" type="slidenum">
              <a:rPr lang="en-IN" smtClean="0"/>
              <a:t>‹#›</a:t>
            </a:fld>
            <a:endParaRPr lang="en-IN"/>
          </a:p>
        </p:txBody>
      </p:sp>
    </p:spTree>
    <p:extLst>
      <p:ext uri="{BB962C8B-B14F-4D97-AF65-F5344CB8AC3E}">
        <p14:creationId xmlns:p14="http://schemas.microsoft.com/office/powerpoint/2010/main" val="2774148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4BEC91-C1C0-4804-BD63-D00656DC9A6F}" type="datetimeFigureOut">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C21A82-874A-42A4-8A9E-705955C945D2}" type="slidenum">
              <a:rPr lang="en-IN" smtClean="0"/>
              <a:t>‹#›</a:t>
            </a:fld>
            <a:endParaRPr lang="en-IN"/>
          </a:p>
        </p:txBody>
      </p:sp>
    </p:spTree>
    <p:extLst>
      <p:ext uri="{BB962C8B-B14F-4D97-AF65-F5344CB8AC3E}">
        <p14:creationId xmlns:p14="http://schemas.microsoft.com/office/powerpoint/2010/main" val="23974854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4BEC91-C1C0-4804-BD63-D00656DC9A6F}" type="datetimeFigureOut">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C21A82-874A-42A4-8A9E-705955C945D2}" type="slidenum">
              <a:rPr lang="en-IN" smtClean="0"/>
              <a:t>‹#›</a:t>
            </a:fld>
            <a:endParaRPr lang="en-IN"/>
          </a:p>
        </p:txBody>
      </p:sp>
    </p:spTree>
    <p:extLst>
      <p:ext uri="{BB962C8B-B14F-4D97-AF65-F5344CB8AC3E}">
        <p14:creationId xmlns:p14="http://schemas.microsoft.com/office/powerpoint/2010/main" val="304114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4BEC91-C1C0-4804-BD63-D00656DC9A6F}" type="datetimeFigureOut">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C21A82-874A-42A4-8A9E-705955C945D2}" type="slidenum">
              <a:rPr lang="en-IN" smtClean="0"/>
              <a:t>‹#›</a:t>
            </a:fld>
            <a:endParaRPr lang="en-IN"/>
          </a:p>
        </p:txBody>
      </p:sp>
    </p:spTree>
    <p:extLst>
      <p:ext uri="{BB962C8B-B14F-4D97-AF65-F5344CB8AC3E}">
        <p14:creationId xmlns:p14="http://schemas.microsoft.com/office/powerpoint/2010/main" val="2419264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4BEC91-C1C0-4804-BD63-D00656DC9A6F}" type="datetimeFigureOut">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C21A82-874A-42A4-8A9E-705955C945D2}" type="slidenum">
              <a:rPr lang="en-IN" smtClean="0"/>
              <a:t>‹#›</a:t>
            </a:fld>
            <a:endParaRPr lang="en-IN"/>
          </a:p>
        </p:txBody>
      </p:sp>
    </p:spTree>
    <p:extLst>
      <p:ext uri="{BB962C8B-B14F-4D97-AF65-F5344CB8AC3E}">
        <p14:creationId xmlns:p14="http://schemas.microsoft.com/office/powerpoint/2010/main" val="2334131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4BEC91-C1C0-4804-BD63-D00656DC9A6F}" type="datetimeFigureOut">
              <a:rPr lang="en-IN" smtClean="0"/>
              <a:t>02-08-2020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C21A82-874A-42A4-8A9E-705955C945D2}" type="slidenum">
              <a:rPr lang="en-IN" smtClean="0"/>
              <a:t>‹#›</a:t>
            </a:fld>
            <a:endParaRPr lang="en-IN"/>
          </a:p>
        </p:txBody>
      </p:sp>
    </p:spTree>
    <p:extLst>
      <p:ext uri="{BB962C8B-B14F-4D97-AF65-F5344CB8AC3E}">
        <p14:creationId xmlns:p14="http://schemas.microsoft.com/office/powerpoint/2010/main" val="2484498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4BEC91-C1C0-4804-BD63-D00656DC9A6F}" type="datetimeFigureOut">
              <a:rPr lang="en-IN" smtClean="0"/>
              <a:t>02-08-2020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C21A82-874A-42A4-8A9E-705955C945D2}" type="slidenum">
              <a:rPr lang="en-IN" smtClean="0"/>
              <a:t>‹#›</a:t>
            </a:fld>
            <a:endParaRPr lang="en-IN"/>
          </a:p>
        </p:txBody>
      </p:sp>
    </p:spTree>
    <p:extLst>
      <p:ext uri="{BB962C8B-B14F-4D97-AF65-F5344CB8AC3E}">
        <p14:creationId xmlns:p14="http://schemas.microsoft.com/office/powerpoint/2010/main" val="3912710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4BEC91-C1C0-4804-BD63-D00656DC9A6F}" type="datetimeFigureOut">
              <a:rPr lang="en-IN" smtClean="0"/>
              <a:t>02-08-2020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C21A82-874A-42A4-8A9E-705955C945D2}" type="slidenum">
              <a:rPr lang="en-IN" smtClean="0"/>
              <a:t>‹#›</a:t>
            </a:fld>
            <a:endParaRPr lang="en-IN"/>
          </a:p>
        </p:txBody>
      </p:sp>
    </p:spTree>
    <p:extLst>
      <p:ext uri="{BB962C8B-B14F-4D97-AF65-F5344CB8AC3E}">
        <p14:creationId xmlns:p14="http://schemas.microsoft.com/office/powerpoint/2010/main" val="131587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4BEC91-C1C0-4804-BD63-D00656DC9A6F}" type="datetimeFigureOut">
              <a:rPr lang="en-IN" smtClean="0"/>
              <a:t>02-08-2020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C21A82-874A-42A4-8A9E-705955C945D2}" type="slidenum">
              <a:rPr lang="en-IN" smtClean="0"/>
              <a:t>‹#›</a:t>
            </a:fld>
            <a:endParaRPr lang="en-IN"/>
          </a:p>
        </p:txBody>
      </p:sp>
    </p:spTree>
    <p:extLst>
      <p:ext uri="{BB962C8B-B14F-4D97-AF65-F5344CB8AC3E}">
        <p14:creationId xmlns:p14="http://schemas.microsoft.com/office/powerpoint/2010/main" val="4007540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4BEC91-C1C0-4804-BD63-D00656DC9A6F}" type="datetimeFigureOut">
              <a:rPr lang="en-IN" smtClean="0"/>
              <a:t>02-08-2020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C21A82-874A-42A4-8A9E-705955C945D2}" type="slidenum">
              <a:rPr lang="en-IN" smtClean="0"/>
              <a:t>‹#›</a:t>
            </a:fld>
            <a:endParaRPr lang="en-IN"/>
          </a:p>
        </p:txBody>
      </p:sp>
    </p:spTree>
    <p:extLst>
      <p:ext uri="{BB962C8B-B14F-4D97-AF65-F5344CB8AC3E}">
        <p14:creationId xmlns:p14="http://schemas.microsoft.com/office/powerpoint/2010/main" val="2562834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4BEC91-C1C0-4804-BD63-D00656DC9A6F}" type="datetimeFigureOut">
              <a:rPr lang="en-IN" smtClean="0"/>
              <a:t>02-08-2020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C21A82-874A-42A4-8A9E-705955C945D2}" type="slidenum">
              <a:rPr lang="en-IN" smtClean="0"/>
              <a:t>‹#›</a:t>
            </a:fld>
            <a:endParaRPr lang="en-IN"/>
          </a:p>
        </p:txBody>
      </p:sp>
    </p:spTree>
    <p:extLst>
      <p:ext uri="{BB962C8B-B14F-4D97-AF65-F5344CB8AC3E}">
        <p14:creationId xmlns:p14="http://schemas.microsoft.com/office/powerpoint/2010/main" val="2770638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B4BEC91-C1C0-4804-BD63-D00656DC9A6F}" type="datetimeFigureOut">
              <a:rPr lang="en-IN" smtClean="0"/>
              <a:t>02-08-2020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9C21A82-874A-42A4-8A9E-705955C945D2}" type="slidenum">
              <a:rPr lang="en-IN" smtClean="0"/>
              <a:t>‹#›</a:t>
            </a:fld>
            <a:endParaRPr lang="en-IN"/>
          </a:p>
        </p:txBody>
      </p:sp>
    </p:spTree>
    <p:extLst>
      <p:ext uri="{BB962C8B-B14F-4D97-AF65-F5344CB8AC3E}">
        <p14:creationId xmlns:p14="http://schemas.microsoft.com/office/powerpoint/2010/main" val="6168478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shrutimehta/zomato-restaurants-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92BAB-D4F3-442B-938E-88F1BED5B2AB}"/>
              </a:ext>
            </a:extLst>
          </p:cNvPr>
          <p:cNvSpPr>
            <a:spLocks noGrp="1"/>
          </p:cNvSpPr>
          <p:nvPr>
            <p:ph type="ctrTitle"/>
          </p:nvPr>
        </p:nvSpPr>
        <p:spPr>
          <a:xfrm>
            <a:off x="962026" y="1890181"/>
            <a:ext cx="8601306" cy="1646302"/>
          </a:xfrm>
        </p:spPr>
        <p:txBody>
          <a:bodyPr/>
          <a:lstStyle/>
          <a:p>
            <a:pPr algn="l"/>
            <a:r>
              <a:rPr lang="en-IN" sz="4000" dirty="0"/>
              <a:t>Battle of Neighbourhoods-</a:t>
            </a:r>
            <a:br>
              <a:rPr lang="en-IN" sz="4000" dirty="0"/>
            </a:br>
            <a:r>
              <a:rPr lang="en-IN" sz="4000" dirty="0"/>
              <a:t>Chasing Localities with best foods!</a:t>
            </a:r>
          </a:p>
        </p:txBody>
      </p:sp>
    </p:spTree>
    <p:extLst>
      <p:ext uri="{BB962C8B-B14F-4D97-AF65-F5344CB8AC3E}">
        <p14:creationId xmlns:p14="http://schemas.microsoft.com/office/powerpoint/2010/main" val="2808826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FD275A-52D4-4FA5-989D-907905C899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224" y="450850"/>
            <a:ext cx="6516105" cy="53594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177346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CE21FB-F5F1-421B-8D45-2CF998F05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399" y="514349"/>
            <a:ext cx="7239905" cy="488632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TextBox 5">
            <a:extLst>
              <a:ext uri="{FF2B5EF4-FFF2-40B4-BE49-F238E27FC236}">
                <a16:creationId xmlns:a16="http://schemas.microsoft.com/office/drawing/2014/main" id="{6763C769-F296-4806-958D-CE3CD9832A15}"/>
              </a:ext>
            </a:extLst>
          </p:cNvPr>
          <p:cNvSpPr txBox="1"/>
          <p:nvPr/>
        </p:nvSpPr>
        <p:spPr>
          <a:xfrm>
            <a:off x="8334376" y="3495675"/>
            <a:ext cx="2705100" cy="1200329"/>
          </a:xfrm>
          <a:prstGeom prst="rect">
            <a:avLst/>
          </a:prstGeom>
          <a:noFill/>
        </p:spPr>
        <p:txBody>
          <a:bodyPr wrap="square" rtlCol="0">
            <a:spAutoFit/>
          </a:bodyPr>
          <a:lstStyle/>
          <a:p>
            <a:r>
              <a:rPr lang="en-US" dirty="0"/>
              <a:t>Powai has the highest number of restaurants offering North Indian Cuisine</a:t>
            </a:r>
            <a:endParaRPr lang="en-IN" dirty="0"/>
          </a:p>
        </p:txBody>
      </p:sp>
    </p:spTree>
    <p:extLst>
      <p:ext uri="{BB962C8B-B14F-4D97-AF65-F5344CB8AC3E}">
        <p14:creationId xmlns:p14="http://schemas.microsoft.com/office/powerpoint/2010/main" val="3037725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A1583-C449-47AA-803B-DDCB8068E79B}"/>
              </a:ext>
            </a:extLst>
          </p:cNvPr>
          <p:cNvSpPr>
            <a:spLocks noGrp="1"/>
          </p:cNvSpPr>
          <p:nvPr>
            <p:ph type="title"/>
          </p:nvPr>
        </p:nvSpPr>
        <p:spPr/>
        <p:txBody>
          <a:bodyPr/>
          <a:lstStyle/>
          <a:p>
            <a:r>
              <a:rPr lang="en-IN" dirty="0"/>
              <a:t>Conclusions</a:t>
            </a:r>
          </a:p>
        </p:txBody>
      </p:sp>
      <p:sp>
        <p:nvSpPr>
          <p:cNvPr id="4" name="TextBox 3">
            <a:extLst>
              <a:ext uri="{FF2B5EF4-FFF2-40B4-BE49-F238E27FC236}">
                <a16:creationId xmlns:a16="http://schemas.microsoft.com/office/drawing/2014/main" id="{ECE722A8-C7F6-4D82-9A00-3F19A0C9C4C1}"/>
              </a:ext>
            </a:extLst>
          </p:cNvPr>
          <p:cNvSpPr txBox="1"/>
          <p:nvPr/>
        </p:nvSpPr>
        <p:spPr>
          <a:xfrm>
            <a:off x="781050" y="2183884"/>
            <a:ext cx="6693243" cy="1477328"/>
          </a:xfrm>
          <a:prstGeom prst="rect">
            <a:avLst/>
          </a:prstGeom>
          <a:noFill/>
        </p:spPr>
        <p:txBody>
          <a:bodyPr wrap="none" rtlCol="0">
            <a:spAutoFit/>
          </a:bodyPr>
          <a:lstStyle/>
          <a:p>
            <a:pPr marL="285750" indent="-285750">
              <a:buFont typeface="Arial" panose="020B0604020202020204" pitchFamily="34" charset="0"/>
              <a:buChar char="•"/>
            </a:pPr>
            <a:r>
              <a:rPr lang="en-IN" dirty="0"/>
              <a:t>Powai has the highest number of restaurants in Mumbai.</a:t>
            </a:r>
          </a:p>
          <a:p>
            <a:pPr marL="285750" indent="-285750">
              <a:buFont typeface="Arial" panose="020B0604020202020204" pitchFamily="34" charset="0"/>
              <a:buChar char="•"/>
            </a:pPr>
            <a:r>
              <a:rPr lang="en-IN" dirty="0"/>
              <a:t>Dahisar has lowest number of </a:t>
            </a:r>
            <a:r>
              <a:rPr lang="en-IN" dirty="0" err="1"/>
              <a:t>restarants</a:t>
            </a:r>
            <a:r>
              <a:rPr lang="en-IN" dirty="0"/>
              <a:t>.</a:t>
            </a:r>
          </a:p>
          <a:p>
            <a:pPr marL="285750" indent="-285750">
              <a:buFont typeface="Arial" panose="020B0604020202020204" pitchFamily="34" charset="0"/>
              <a:buChar char="•"/>
            </a:pPr>
            <a:r>
              <a:rPr lang="en-IN" dirty="0" err="1"/>
              <a:t>Chembur</a:t>
            </a:r>
            <a:r>
              <a:rPr lang="en-IN" dirty="0"/>
              <a:t> has the highest rated restaurants in Mumbai.</a:t>
            </a:r>
          </a:p>
          <a:p>
            <a:pPr marL="285750" indent="-285750">
              <a:buFont typeface="Arial" panose="020B0604020202020204" pitchFamily="34" charset="0"/>
              <a:buChar char="•"/>
            </a:pPr>
            <a:r>
              <a:rPr lang="en-IN" dirty="0"/>
              <a:t>Powai has the restaurants offering best North Indian Cuisine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838769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8DC86-6D7C-4275-92DF-A7BADF06758E}"/>
              </a:ext>
            </a:extLst>
          </p:cNvPr>
          <p:cNvSpPr>
            <a:spLocks noGrp="1"/>
          </p:cNvSpPr>
          <p:nvPr>
            <p:ph type="title"/>
          </p:nvPr>
        </p:nvSpPr>
        <p:spPr/>
        <p:txBody>
          <a:bodyPr/>
          <a:lstStyle/>
          <a:p>
            <a:r>
              <a:rPr lang="en-IN" dirty="0"/>
              <a:t>Introduction</a:t>
            </a:r>
          </a:p>
        </p:txBody>
      </p:sp>
      <p:sp>
        <p:nvSpPr>
          <p:cNvPr id="4" name="TextBox 3">
            <a:extLst>
              <a:ext uri="{FF2B5EF4-FFF2-40B4-BE49-F238E27FC236}">
                <a16:creationId xmlns:a16="http://schemas.microsoft.com/office/drawing/2014/main" id="{8C57227B-05C4-4A0C-8BBD-46B5764030F7}"/>
              </a:ext>
            </a:extLst>
          </p:cNvPr>
          <p:cNvSpPr txBox="1"/>
          <p:nvPr/>
        </p:nvSpPr>
        <p:spPr>
          <a:xfrm>
            <a:off x="677334" y="1509376"/>
            <a:ext cx="7559040" cy="4524315"/>
          </a:xfrm>
          <a:prstGeom prst="rect">
            <a:avLst/>
          </a:prstGeom>
          <a:noFill/>
        </p:spPr>
        <p:txBody>
          <a:bodyPr wrap="square" rtlCol="0">
            <a:spAutoFit/>
          </a:bodyPr>
          <a:lstStyle/>
          <a:p>
            <a:r>
              <a:rPr lang="en-US" dirty="0"/>
              <a:t>Mumbai, a city located on the shore of Arabian Sea, on the western coast of India, is one of the most populous cities in the world. The project helps in finding out the localities in Mumbai, India having the best food places. The project helps in analyzing the which localities has the best cuisines. Also, providing information about ratings given to these restaurants by diners. Being a multicultural city, the city has wide variety of traditional Indian as well as International Cuisines. At the end of the project, we would be able to answer several questions like What is the best locality for traditional Indian cuisines? Localities with highest rated restaurants Which areas have lowest number of restaurants?</a:t>
            </a:r>
          </a:p>
          <a:p>
            <a:r>
              <a:rPr lang="en-US" dirty="0"/>
              <a:t>Gaining insights from this data, anyone who wants to set up his new business in this field can check for its feasibility. They can decide upon the localities where they want to come up and cuisines they would like to offer.</a:t>
            </a:r>
          </a:p>
          <a:p>
            <a:endParaRPr lang="en-IN" dirty="0"/>
          </a:p>
        </p:txBody>
      </p:sp>
    </p:spTree>
    <p:extLst>
      <p:ext uri="{BB962C8B-B14F-4D97-AF65-F5344CB8AC3E}">
        <p14:creationId xmlns:p14="http://schemas.microsoft.com/office/powerpoint/2010/main" val="3456700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7BE29-257D-4443-8691-7A404E7D0499}"/>
              </a:ext>
            </a:extLst>
          </p:cNvPr>
          <p:cNvSpPr>
            <a:spLocks noGrp="1"/>
          </p:cNvSpPr>
          <p:nvPr>
            <p:ph type="title"/>
          </p:nvPr>
        </p:nvSpPr>
        <p:spPr/>
        <p:txBody>
          <a:bodyPr/>
          <a:lstStyle/>
          <a:p>
            <a:r>
              <a:rPr lang="en-IN" dirty="0"/>
              <a:t>Can help explore and answer questions like:</a:t>
            </a:r>
          </a:p>
        </p:txBody>
      </p:sp>
      <p:sp>
        <p:nvSpPr>
          <p:cNvPr id="4" name="TextBox 3">
            <a:extLst>
              <a:ext uri="{FF2B5EF4-FFF2-40B4-BE49-F238E27FC236}">
                <a16:creationId xmlns:a16="http://schemas.microsoft.com/office/drawing/2014/main" id="{B215C422-284C-4607-BFFB-58EFF9C21A87}"/>
              </a:ext>
            </a:extLst>
          </p:cNvPr>
          <p:cNvSpPr txBox="1"/>
          <p:nvPr/>
        </p:nvSpPr>
        <p:spPr>
          <a:xfrm>
            <a:off x="276225" y="2524125"/>
            <a:ext cx="7406195" cy="2224712"/>
          </a:xfrm>
          <a:prstGeom prst="rect">
            <a:avLst/>
          </a:prstGeom>
          <a:noFill/>
        </p:spPr>
        <p:txBody>
          <a:bodyPr wrap="none" rtlCol="0">
            <a:spAutoFit/>
          </a:bodyPr>
          <a:lstStyle/>
          <a:p>
            <a:pPr marL="749300" lvl="0" indent="-317500">
              <a:lnSpc>
                <a:spcPct val="158000"/>
              </a:lnSpc>
              <a:spcBef>
                <a:spcPts val="1400"/>
              </a:spcBef>
              <a:buClr>
                <a:schemeClr val="dk1"/>
              </a:buClr>
              <a:buSzPts val="1400"/>
              <a:buFont typeface="Georgia"/>
              <a:buChar char="●"/>
            </a:pPr>
            <a:r>
              <a:rPr lang="en-US" dirty="0">
                <a:solidFill>
                  <a:schemeClr val="dk1"/>
                </a:solidFill>
                <a:highlight>
                  <a:srgbClr val="FFFFFF"/>
                </a:highlight>
                <a:latin typeface="Georgia"/>
                <a:ea typeface="Georgia"/>
                <a:cs typeface="Georgia"/>
                <a:sym typeface="Georgia"/>
              </a:rPr>
              <a:t> What is best location in Mumbai for North Indian Cuisine ?</a:t>
            </a:r>
          </a:p>
          <a:p>
            <a:pPr marL="749300" lvl="0" indent="-317500">
              <a:lnSpc>
                <a:spcPct val="158000"/>
              </a:lnSpc>
              <a:buClr>
                <a:schemeClr val="dk1"/>
              </a:buClr>
              <a:buSzPts val="1400"/>
              <a:buFont typeface="Georgia"/>
              <a:buChar char="●"/>
            </a:pPr>
            <a:r>
              <a:rPr lang="en-US" dirty="0">
                <a:solidFill>
                  <a:schemeClr val="dk1"/>
                </a:solidFill>
                <a:highlight>
                  <a:srgbClr val="FFFFFF"/>
                </a:highlight>
                <a:latin typeface="Georgia"/>
                <a:ea typeface="Georgia"/>
                <a:cs typeface="Georgia"/>
                <a:sym typeface="Georgia"/>
              </a:rPr>
              <a:t>Which areas have large number of  restaurants ?</a:t>
            </a:r>
          </a:p>
          <a:p>
            <a:pPr marL="749300" lvl="0" indent="-317500">
              <a:lnSpc>
                <a:spcPct val="158000"/>
              </a:lnSpc>
              <a:buClr>
                <a:schemeClr val="dk1"/>
              </a:buClr>
              <a:buSzPts val="1400"/>
              <a:buFont typeface="Georgia"/>
              <a:buChar char="●"/>
            </a:pPr>
            <a:r>
              <a:rPr lang="en-US" dirty="0">
                <a:solidFill>
                  <a:schemeClr val="dk1"/>
                </a:solidFill>
                <a:highlight>
                  <a:srgbClr val="FFFFFF"/>
                </a:highlight>
                <a:latin typeface="Georgia"/>
                <a:ea typeface="Georgia"/>
                <a:cs typeface="Georgia"/>
                <a:sym typeface="Georgia"/>
              </a:rPr>
              <a:t>Which all areas have less number of restaurants ?</a:t>
            </a:r>
          </a:p>
          <a:p>
            <a:pPr marL="749300" lvl="0" indent="-317500">
              <a:lnSpc>
                <a:spcPct val="158000"/>
              </a:lnSpc>
              <a:buClr>
                <a:schemeClr val="dk1"/>
              </a:buClr>
              <a:buSzPts val="1400"/>
              <a:buFont typeface="Georgia"/>
              <a:buChar char="●"/>
            </a:pPr>
            <a:r>
              <a:rPr lang="en-US" dirty="0">
                <a:solidFill>
                  <a:schemeClr val="dk1"/>
                </a:solidFill>
                <a:highlight>
                  <a:srgbClr val="FFFFFF"/>
                </a:highlight>
                <a:latin typeface="Georgia"/>
                <a:ea typeface="Georgia"/>
                <a:cs typeface="Georgia"/>
                <a:sym typeface="Georgia"/>
              </a:rPr>
              <a:t>Which is the best place to stay if I prefer South Indian Cuisine ?</a:t>
            </a:r>
          </a:p>
          <a:p>
            <a:pPr marL="749300" lvl="0" indent="-317500">
              <a:lnSpc>
                <a:spcPct val="158000"/>
              </a:lnSpc>
              <a:buClr>
                <a:schemeClr val="dk1"/>
              </a:buClr>
              <a:buSzPts val="1400"/>
              <a:buFont typeface="Georgia"/>
              <a:buChar char="●"/>
            </a:pPr>
            <a:r>
              <a:rPr lang="en-US" dirty="0">
                <a:solidFill>
                  <a:schemeClr val="dk1"/>
                </a:solidFill>
                <a:highlight>
                  <a:srgbClr val="FFFFFF"/>
                </a:highlight>
                <a:latin typeface="Georgia"/>
                <a:ea typeface="Georgia"/>
                <a:cs typeface="Georgia"/>
                <a:sym typeface="Georgia"/>
              </a:rPr>
              <a:t>What places are have best restaurant in Mumbai?</a:t>
            </a:r>
            <a:endParaRPr lang="en-IN" dirty="0"/>
          </a:p>
        </p:txBody>
      </p:sp>
    </p:spTree>
    <p:extLst>
      <p:ext uri="{BB962C8B-B14F-4D97-AF65-F5344CB8AC3E}">
        <p14:creationId xmlns:p14="http://schemas.microsoft.com/office/powerpoint/2010/main" val="779569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2AC46-6181-4748-83F3-FB41403740CD}"/>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id="{4C6F478A-ABEF-4C9D-86AA-A3F1FEB875BE}"/>
              </a:ext>
            </a:extLst>
          </p:cNvPr>
          <p:cNvSpPr>
            <a:spLocks noGrp="1"/>
          </p:cNvSpPr>
          <p:nvPr>
            <p:ph idx="1"/>
          </p:nvPr>
        </p:nvSpPr>
        <p:spPr/>
        <p:txBody>
          <a:bodyPr/>
          <a:lstStyle/>
          <a:p>
            <a:pPr marL="749300" lvl="0" indent="-330200">
              <a:lnSpc>
                <a:spcPct val="158000"/>
              </a:lnSpc>
              <a:spcBef>
                <a:spcPts val="1400"/>
              </a:spcBef>
              <a:buClr>
                <a:schemeClr val="dk1"/>
              </a:buClr>
              <a:buSzPts val="1600"/>
              <a:buFont typeface="Georgia"/>
              <a:buChar char="●"/>
            </a:pPr>
            <a:r>
              <a:rPr lang="en-US" dirty="0">
                <a:solidFill>
                  <a:schemeClr val="dk1"/>
                </a:solidFill>
                <a:highlight>
                  <a:srgbClr val="FFFFFF"/>
                </a:highlight>
                <a:latin typeface="Georgia"/>
                <a:ea typeface="Georgia"/>
                <a:cs typeface="Georgia"/>
                <a:sym typeface="Georgia"/>
              </a:rPr>
              <a:t>Collect the Mumbai city data from </a:t>
            </a:r>
            <a:r>
              <a:rPr lang="en-US" dirty="0">
                <a:solidFill>
                  <a:schemeClr val="hlink"/>
                </a:solidFill>
                <a:highlight>
                  <a:srgbClr val="FFFFFF"/>
                </a:highlight>
                <a:uFill>
                  <a:noFill/>
                </a:uFill>
                <a:latin typeface="Georgia"/>
                <a:ea typeface="Georgia"/>
                <a:cs typeface="Georgia"/>
                <a:sym typeface="Georgia"/>
                <a:hlinkClick r:id="rId2"/>
              </a:rPr>
              <a:t>Zomato </a:t>
            </a:r>
            <a:r>
              <a:rPr lang="en-US" dirty="0" err="1">
                <a:solidFill>
                  <a:schemeClr val="hlink"/>
                </a:solidFill>
                <a:highlight>
                  <a:srgbClr val="FFFFFF"/>
                </a:highlight>
                <a:uFill>
                  <a:noFill/>
                </a:uFill>
                <a:latin typeface="Georgia"/>
                <a:ea typeface="Georgia"/>
                <a:cs typeface="Georgia"/>
                <a:sym typeface="Georgia"/>
                <a:hlinkClick r:id="rId2"/>
              </a:rPr>
              <a:t>kaggel</a:t>
            </a:r>
            <a:r>
              <a:rPr lang="en-US" dirty="0">
                <a:solidFill>
                  <a:schemeClr val="hlink"/>
                </a:solidFill>
                <a:highlight>
                  <a:srgbClr val="FFFFFF"/>
                </a:highlight>
                <a:uFill>
                  <a:noFill/>
                </a:uFill>
                <a:latin typeface="Georgia"/>
                <a:ea typeface="Georgia"/>
                <a:cs typeface="Georgia"/>
                <a:sym typeface="Georgia"/>
                <a:hlinkClick r:id="rId2"/>
              </a:rPr>
              <a:t> dataset</a:t>
            </a:r>
            <a:endParaRPr lang="en-US" dirty="0">
              <a:solidFill>
                <a:schemeClr val="hlink"/>
              </a:solidFill>
              <a:highlight>
                <a:srgbClr val="FFFFFF"/>
              </a:highlight>
              <a:latin typeface="Georgia"/>
              <a:ea typeface="Georgia"/>
              <a:cs typeface="Georgia"/>
              <a:sym typeface="Georgia"/>
            </a:endParaRPr>
          </a:p>
          <a:p>
            <a:pPr marL="749300" lvl="0" indent="-330200">
              <a:lnSpc>
                <a:spcPct val="158000"/>
              </a:lnSpc>
              <a:spcBef>
                <a:spcPts val="0"/>
              </a:spcBef>
              <a:buClr>
                <a:schemeClr val="dk1"/>
              </a:buClr>
              <a:buSzPts val="1600"/>
              <a:buFont typeface="Georgia"/>
              <a:buChar char="●"/>
            </a:pPr>
            <a:r>
              <a:rPr lang="en-US" dirty="0">
                <a:solidFill>
                  <a:schemeClr val="dk1"/>
                </a:solidFill>
                <a:highlight>
                  <a:srgbClr val="FFFFFF"/>
                </a:highlight>
                <a:latin typeface="Georgia"/>
                <a:ea typeface="Georgia"/>
                <a:cs typeface="Georgia"/>
                <a:sym typeface="Georgia"/>
              </a:rPr>
              <a:t>Using Foursquare API we will find all venues for each neighborhood.</a:t>
            </a:r>
          </a:p>
          <a:p>
            <a:pPr marL="749300" lvl="0" indent="-330200">
              <a:lnSpc>
                <a:spcPct val="158000"/>
              </a:lnSpc>
              <a:spcBef>
                <a:spcPts val="0"/>
              </a:spcBef>
              <a:buClr>
                <a:schemeClr val="dk1"/>
              </a:buClr>
              <a:buSzPts val="1600"/>
              <a:buFont typeface="Georgia"/>
              <a:buChar char="●"/>
            </a:pPr>
            <a:r>
              <a:rPr lang="en-US" dirty="0">
                <a:solidFill>
                  <a:schemeClr val="dk1"/>
                </a:solidFill>
                <a:highlight>
                  <a:srgbClr val="FFFFFF"/>
                </a:highlight>
                <a:latin typeface="Georgia"/>
                <a:ea typeface="Georgia"/>
                <a:cs typeface="Georgia"/>
                <a:sym typeface="Georgia"/>
              </a:rPr>
              <a:t>Filter out all venues that are nearby by locality.</a:t>
            </a:r>
          </a:p>
          <a:p>
            <a:pPr marL="749300" lvl="0" indent="-330200">
              <a:lnSpc>
                <a:spcPct val="158000"/>
              </a:lnSpc>
              <a:spcBef>
                <a:spcPts val="0"/>
              </a:spcBef>
              <a:buClr>
                <a:schemeClr val="dk1"/>
              </a:buClr>
              <a:buSzPts val="1600"/>
              <a:buFont typeface="Georgia"/>
              <a:buChar char="●"/>
            </a:pPr>
            <a:r>
              <a:rPr lang="en-US" dirty="0">
                <a:solidFill>
                  <a:schemeClr val="dk1"/>
                </a:solidFill>
                <a:highlight>
                  <a:srgbClr val="FFFFFF"/>
                </a:highlight>
                <a:latin typeface="Georgia"/>
                <a:ea typeface="Georgia"/>
                <a:cs typeface="Georgia"/>
                <a:sym typeface="Georgia"/>
              </a:rPr>
              <a:t>Using aggregative rating for each restaurant to find the best places.</a:t>
            </a:r>
          </a:p>
          <a:p>
            <a:pPr marL="749300" lvl="0" indent="-330200">
              <a:lnSpc>
                <a:spcPct val="158000"/>
              </a:lnSpc>
              <a:spcBef>
                <a:spcPts val="0"/>
              </a:spcBef>
              <a:buClr>
                <a:schemeClr val="dk1"/>
              </a:buClr>
              <a:buSzPts val="1600"/>
              <a:buFont typeface="Georgia"/>
              <a:buChar char="●"/>
            </a:pPr>
            <a:r>
              <a:rPr lang="en-US" dirty="0">
                <a:solidFill>
                  <a:schemeClr val="dk1"/>
                </a:solidFill>
                <a:highlight>
                  <a:srgbClr val="FFFFFF"/>
                </a:highlight>
                <a:latin typeface="Georgia"/>
                <a:ea typeface="Georgia"/>
                <a:cs typeface="Georgia"/>
                <a:sym typeface="Georgia"/>
              </a:rPr>
              <a:t>Visualize the Ranking of neighborhoods using folium library(python)</a:t>
            </a:r>
          </a:p>
          <a:p>
            <a:endParaRPr lang="en-IN" dirty="0"/>
          </a:p>
        </p:txBody>
      </p:sp>
    </p:spTree>
    <p:extLst>
      <p:ext uri="{BB962C8B-B14F-4D97-AF65-F5344CB8AC3E}">
        <p14:creationId xmlns:p14="http://schemas.microsoft.com/office/powerpoint/2010/main" val="515318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6E48A-0CBD-4283-B44F-6201C0EE86CD}"/>
              </a:ext>
            </a:extLst>
          </p:cNvPr>
          <p:cNvSpPr>
            <a:spLocks noGrp="1"/>
          </p:cNvSpPr>
          <p:nvPr>
            <p:ph type="title"/>
          </p:nvPr>
        </p:nvSpPr>
        <p:spPr/>
        <p:txBody>
          <a:bodyPr/>
          <a:lstStyle/>
          <a:p>
            <a:r>
              <a:rPr lang="en-IN" dirty="0"/>
              <a:t>Data</a:t>
            </a:r>
          </a:p>
        </p:txBody>
      </p:sp>
      <p:sp>
        <p:nvSpPr>
          <p:cNvPr id="3" name="Content Placeholder 2">
            <a:extLst>
              <a:ext uri="{FF2B5EF4-FFF2-40B4-BE49-F238E27FC236}">
                <a16:creationId xmlns:a16="http://schemas.microsoft.com/office/drawing/2014/main" id="{B8ABE72E-2289-4BAA-9245-F285D03AAB8C}"/>
              </a:ext>
            </a:extLst>
          </p:cNvPr>
          <p:cNvSpPr>
            <a:spLocks noGrp="1"/>
          </p:cNvSpPr>
          <p:nvPr>
            <p:ph idx="1"/>
          </p:nvPr>
        </p:nvSpPr>
        <p:spPr>
          <a:xfrm>
            <a:off x="448734" y="1493839"/>
            <a:ext cx="10362141" cy="2287586"/>
          </a:xfrm>
        </p:spPr>
        <p:txBody>
          <a:bodyPr>
            <a:normAutofit lnSpcReduction="10000"/>
          </a:bodyPr>
          <a:lstStyle/>
          <a:p>
            <a:r>
              <a:rPr lang="en-IN" dirty="0"/>
              <a:t>Zomato Dataset</a:t>
            </a:r>
          </a:p>
          <a:p>
            <a:pPr marL="0" indent="0">
              <a:buNone/>
            </a:pPr>
            <a:r>
              <a:rPr lang="en-US" dirty="0"/>
              <a:t>This Zomato exploratory data analysis is for the foodies to find best restaurants, value for money restaurants in their locality. It also helps to find their required cuisines in their locality. The data is collected using Zomato API. The extraction process involves two steps. In first step the city IDs of all the Zomato available cities in India are stored using Zomato "/cities" API. In the second step using these city IDs, restaurant details in the respective cities are stored in comma separated file (csv). The dataset is quite rich with details of 100k+ restaurants like locality, ratings, types of cuisine available.</a:t>
            </a:r>
            <a:endParaRPr lang="en-IN" dirty="0"/>
          </a:p>
        </p:txBody>
      </p:sp>
      <p:pic>
        <p:nvPicPr>
          <p:cNvPr id="5" name="Picture 4">
            <a:extLst>
              <a:ext uri="{FF2B5EF4-FFF2-40B4-BE49-F238E27FC236}">
                <a16:creationId xmlns:a16="http://schemas.microsoft.com/office/drawing/2014/main" id="{70408786-3AA5-4150-8E52-1C10ACE0BA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50" y="4295774"/>
            <a:ext cx="7543800" cy="216178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523628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D5DA-0483-49E3-9574-B048CFDE9BF4}"/>
              </a:ext>
            </a:extLst>
          </p:cNvPr>
          <p:cNvSpPr>
            <a:spLocks noGrp="1"/>
          </p:cNvSpPr>
          <p:nvPr>
            <p:ph type="title"/>
          </p:nvPr>
        </p:nvSpPr>
        <p:spPr>
          <a:xfrm>
            <a:off x="563034" y="352425"/>
            <a:ext cx="8596668" cy="1320800"/>
          </a:xfrm>
        </p:spPr>
        <p:txBody>
          <a:bodyPr/>
          <a:lstStyle/>
          <a:p>
            <a:r>
              <a:rPr lang="en-IN" dirty="0"/>
              <a:t>Cluster based map</a:t>
            </a:r>
          </a:p>
        </p:txBody>
      </p:sp>
      <p:pic>
        <p:nvPicPr>
          <p:cNvPr id="5" name="Picture 4">
            <a:extLst>
              <a:ext uri="{FF2B5EF4-FFF2-40B4-BE49-F238E27FC236}">
                <a16:creationId xmlns:a16="http://schemas.microsoft.com/office/drawing/2014/main" id="{4A8550C8-880E-4DEE-90AD-71ADE3F10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550" y="1533524"/>
            <a:ext cx="2927350" cy="483870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318570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8A8036-22B4-4071-B68E-FA0E8C807E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507466"/>
            <a:ext cx="7134932" cy="5464709"/>
          </a:xfrm>
          <a:prstGeom prst="rect">
            <a:avLst/>
          </a:prstGeom>
        </p:spPr>
      </p:pic>
      <p:sp>
        <p:nvSpPr>
          <p:cNvPr id="6" name="TextBox 5">
            <a:extLst>
              <a:ext uri="{FF2B5EF4-FFF2-40B4-BE49-F238E27FC236}">
                <a16:creationId xmlns:a16="http://schemas.microsoft.com/office/drawing/2014/main" id="{AD7803AE-C2A7-493D-849E-446F058FD972}"/>
              </a:ext>
            </a:extLst>
          </p:cNvPr>
          <p:cNvSpPr txBox="1"/>
          <p:nvPr/>
        </p:nvSpPr>
        <p:spPr>
          <a:xfrm>
            <a:off x="7610475" y="800100"/>
            <a:ext cx="3667125" cy="646331"/>
          </a:xfrm>
          <a:prstGeom prst="rect">
            <a:avLst/>
          </a:prstGeom>
          <a:noFill/>
        </p:spPr>
        <p:txBody>
          <a:bodyPr wrap="square" rtlCol="0">
            <a:spAutoFit/>
          </a:bodyPr>
          <a:lstStyle/>
          <a:p>
            <a:r>
              <a:rPr lang="en-US" dirty="0"/>
              <a:t>Cubic Mall in </a:t>
            </a:r>
            <a:r>
              <a:rPr lang="en-US" dirty="0" err="1"/>
              <a:t>Chembur</a:t>
            </a:r>
            <a:r>
              <a:rPr lang="en-US" dirty="0"/>
              <a:t> has the highest rated restaurants</a:t>
            </a:r>
            <a:endParaRPr lang="en-IN" dirty="0"/>
          </a:p>
        </p:txBody>
      </p:sp>
    </p:spTree>
    <p:extLst>
      <p:ext uri="{BB962C8B-B14F-4D97-AF65-F5344CB8AC3E}">
        <p14:creationId xmlns:p14="http://schemas.microsoft.com/office/powerpoint/2010/main" val="3079197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A611C1-5562-4205-9D1B-58EA6F40B0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74" y="419099"/>
            <a:ext cx="6415377" cy="556260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TextBox 5">
            <a:extLst>
              <a:ext uri="{FF2B5EF4-FFF2-40B4-BE49-F238E27FC236}">
                <a16:creationId xmlns:a16="http://schemas.microsoft.com/office/drawing/2014/main" id="{4D87B302-E39D-48D4-9156-775BD9BFE7C9}"/>
              </a:ext>
            </a:extLst>
          </p:cNvPr>
          <p:cNvSpPr txBox="1"/>
          <p:nvPr/>
        </p:nvSpPr>
        <p:spPr>
          <a:xfrm>
            <a:off x="7364701" y="1809750"/>
            <a:ext cx="4312949" cy="646331"/>
          </a:xfrm>
          <a:prstGeom prst="rect">
            <a:avLst/>
          </a:prstGeom>
          <a:noFill/>
        </p:spPr>
        <p:txBody>
          <a:bodyPr wrap="square" rtlCol="0">
            <a:spAutoFit/>
          </a:bodyPr>
          <a:lstStyle/>
          <a:p>
            <a:r>
              <a:rPr lang="en-US" dirty="0"/>
              <a:t>Dahisar East is the locality with lowest rated restaurants.</a:t>
            </a:r>
            <a:endParaRPr lang="en-IN" dirty="0"/>
          </a:p>
        </p:txBody>
      </p:sp>
    </p:spTree>
    <p:extLst>
      <p:ext uri="{BB962C8B-B14F-4D97-AF65-F5344CB8AC3E}">
        <p14:creationId xmlns:p14="http://schemas.microsoft.com/office/powerpoint/2010/main" val="2439634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23CDDC-1B35-4F2B-A72E-054EE7A7A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25" y="495300"/>
            <a:ext cx="6512024" cy="52768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TextBox 5">
            <a:extLst>
              <a:ext uri="{FF2B5EF4-FFF2-40B4-BE49-F238E27FC236}">
                <a16:creationId xmlns:a16="http://schemas.microsoft.com/office/drawing/2014/main" id="{195D5053-D397-4EC5-9AD7-9C20E75F9BEA}"/>
              </a:ext>
            </a:extLst>
          </p:cNvPr>
          <p:cNvSpPr txBox="1"/>
          <p:nvPr/>
        </p:nvSpPr>
        <p:spPr>
          <a:xfrm>
            <a:off x="7069839" y="1152525"/>
            <a:ext cx="3426711" cy="646331"/>
          </a:xfrm>
          <a:prstGeom prst="rect">
            <a:avLst/>
          </a:prstGeom>
          <a:noFill/>
        </p:spPr>
        <p:txBody>
          <a:bodyPr wrap="square" rtlCol="0">
            <a:spAutoFit/>
          </a:bodyPr>
          <a:lstStyle/>
          <a:p>
            <a:r>
              <a:rPr lang="en-US" dirty="0"/>
              <a:t>Powai has the highest number of restaurants in Mumbai</a:t>
            </a:r>
            <a:endParaRPr lang="en-IN" dirty="0"/>
          </a:p>
        </p:txBody>
      </p:sp>
    </p:spTree>
    <p:extLst>
      <p:ext uri="{BB962C8B-B14F-4D97-AF65-F5344CB8AC3E}">
        <p14:creationId xmlns:p14="http://schemas.microsoft.com/office/powerpoint/2010/main" val="33613751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TotalTime>
  <Words>500</Words>
  <Application>Microsoft Office PowerPoint</Application>
  <PresentationFormat>Widescreen</PresentationFormat>
  <Paragraphs>29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Georgia</vt:lpstr>
      <vt:lpstr>Trebuchet MS</vt:lpstr>
      <vt:lpstr>Wingdings 3</vt:lpstr>
      <vt:lpstr>Facet</vt:lpstr>
      <vt:lpstr>Battle of Neighbourhoods- Chasing Localities with best foods!</vt:lpstr>
      <vt:lpstr>Introduction</vt:lpstr>
      <vt:lpstr>Can help explore and answer questions like:</vt:lpstr>
      <vt:lpstr>Approach</vt:lpstr>
      <vt:lpstr>Data</vt:lpstr>
      <vt:lpstr>Cluster based map</vt:lpstr>
      <vt:lpstr>PowerPoint Presentation</vt:lpstr>
      <vt:lpstr>PowerPoint Presentation</vt:lpstr>
      <vt:lpstr>PowerPoint Presentation</vt:lpstr>
      <vt:lpstr>PowerPoint Presentation</vt:lpstr>
      <vt:lpstr>PowerPoint Presentation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Neighbourhoods- Chasing Localities with best foods!</dc:title>
  <dc:creator>Himanshu</dc:creator>
  <cp:lastModifiedBy>Himanshu</cp:lastModifiedBy>
  <cp:revision>3</cp:revision>
  <dcterms:created xsi:type="dcterms:W3CDTF">2020-08-01T20:13:14Z</dcterms:created>
  <dcterms:modified xsi:type="dcterms:W3CDTF">2020-08-01T20:34:12Z</dcterms:modified>
</cp:coreProperties>
</file>