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1" r:id="rId1"/>
  </p:sldMasterIdLst>
  <p:notesMasterIdLst>
    <p:notesMasterId r:id="rId8"/>
  </p:notesMasterIdLst>
  <p:sldIdLst>
    <p:sldId id="256" r:id="rId2"/>
    <p:sldId id="258" r:id="rId3"/>
    <p:sldId id="259" r:id="rId4"/>
    <p:sldId id="260" r:id="rId5"/>
    <p:sldId id="261"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6" d="100"/>
          <a:sy n="86" d="100"/>
        </p:scale>
        <p:origin x="51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7/18/2021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41901" y="2207360"/>
            <a:ext cx="8347873" cy="2036067"/>
          </a:xfrm>
          <a:noFill/>
          <a:effectLst>
            <a:outerShdw blurRad="50800" dist="38100" dir="2700000" algn="tl" rotWithShape="0">
              <a:prstClr val="black">
                <a:alpha val="40000"/>
              </a:prstClr>
            </a:outerShdw>
          </a:effectLst>
        </p:spPr>
        <p:txBody>
          <a:bodyPr>
            <a:normAutofit/>
          </a:bodyPr>
          <a:lstStyle>
            <a:lvl1pPr algn="r">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98620" y="5057853"/>
            <a:ext cx="10791153" cy="814427"/>
          </a:xfrm>
        </p:spPr>
        <p:txBody>
          <a:bodyPr>
            <a:normAutofit/>
          </a:bodyPr>
          <a:lstStyle>
            <a:lvl1pPr marL="0" indent="0" algn="r">
              <a:buNone/>
              <a:defRPr sz="3733" b="0" i="0">
                <a:solidFill>
                  <a:srgbClr val="0070C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pPr/>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3727432305"/>
      </p:ext>
    </p:ext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7999664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165961385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C1B04D13-C884-4E4D-85F8-5A1F19D648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24408"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08821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94760" cy="814427"/>
          </a:xfrm>
        </p:spPr>
        <p:txBody>
          <a:bodyPr>
            <a:normAutofit/>
          </a:bodyPr>
          <a:lstStyle>
            <a:lvl1pPr algn="r">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596540"/>
            <a:ext cx="10994760" cy="4682947"/>
          </a:xfrm>
        </p:spPr>
        <p:txBody>
          <a:bodyPr/>
          <a:lstStyle>
            <a:lvl1pPr algn="l">
              <a:defRPr sz="3733">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pPr/>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1761598935"/>
      </p:ext>
    </p:ext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5508" y="578507"/>
            <a:ext cx="8347873" cy="763525"/>
          </a:xfrm>
        </p:spPr>
        <p:txBody>
          <a:bodyPr>
            <a:normAutofit/>
          </a:bodyPr>
          <a:lstStyle>
            <a:lvl1pPr algn="l">
              <a:defRPr sz="4800">
                <a:solidFill>
                  <a:srgbClr val="0070C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245508" y="1596541"/>
            <a:ext cx="8347873" cy="4477808"/>
          </a:xfrm>
        </p:spPr>
        <p:txBody>
          <a:bodyPr/>
          <a:lstStyle>
            <a:lvl1pPr>
              <a:defRPr sz="3733">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7/18/2021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111906510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46065308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pPr/>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1779504404"/>
      </p:ext>
    </p:ext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94761" cy="814427"/>
          </a:xfrm>
        </p:spPr>
        <p:txBody>
          <a:bodyPr>
            <a:normAutofit/>
          </a:bodyPr>
          <a:lstStyle>
            <a:lvl1pPr algn="r">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207360"/>
            <a:ext cx="5386917" cy="639763"/>
          </a:xfrm>
        </p:spPr>
        <p:txBody>
          <a:bodyPr anchor="b"/>
          <a:lstStyle>
            <a:lvl1pPr marL="0" indent="0" algn="ctr">
              <a:buNone/>
              <a:defRPr sz="3200" b="1">
                <a:solidFill>
                  <a:srgbClr val="00206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3021787"/>
            <a:ext cx="5386917" cy="2850495"/>
          </a:xfrm>
        </p:spPr>
        <p:txBody>
          <a:bodyPr/>
          <a:lstStyle>
            <a:lvl1pPr algn="ctr">
              <a:defRPr sz="3200">
                <a:solidFill>
                  <a:srgbClr val="002060"/>
                </a:solidFill>
              </a:defRPr>
            </a:lvl1pPr>
            <a:lvl2pPr algn="ctr">
              <a:defRPr sz="2667">
                <a:solidFill>
                  <a:srgbClr val="002060"/>
                </a:solidFill>
              </a:defRPr>
            </a:lvl2pPr>
            <a:lvl3pPr algn="ctr">
              <a:defRPr sz="2400">
                <a:solidFill>
                  <a:srgbClr val="002060"/>
                </a:solidFill>
              </a:defRPr>
            </a:lvl3pPr>
            <a:lvl4pPr algn="ctr">
              <a:defRPr sz="2133">
                <a:solidFill>
                  <a:srgbClr val="002060"/>
                </a:solidFill>
              </a:defRPr>
            </a:lvl4pPr>
            <a:lvl5pPr algn="ctr">
              <a:defRPr sz="2133">
                <a:solidFill>
                  <a:srgbClr val="002060"/>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207360"/>
            <a:ext cx="5389033" cy="639763"/>
          </a:xfrm>
        </p:spPr>
        <p:txBody>
          <a:bodyPr anchor="b"/>
          <a:lstStyle>
            <a:lvl1pPr marL="0" indent="0" algn="ctr">
              <a:buNone/>
              <a:defRPr sz="3200" b="1">
                <a:solidFill>
                  <a:srgbClr val="00206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3021787"/>
            <a:ext cx="5389033" cy="2850495"/>
          </a:xfrm>
        </p:spPr>
        <p:txBody>
          <a:bodyPr/>
          <a:lstStyle>
            <a:lvl1pPr algn="ctr">
              <a:defRPr sz="3200">
                <a:solidFill>
                  <a:srgbClr val="002060"/>
                </a:solidFill>
              </a:defRPr>
            </a:lvl1pPr>
            <a:lvl2pPr algn="ctr">
              <a:defRPr sz="2667">
                <a:solidFill>
                  <a:srgbClr val="002060"/>
                </a:solidFill>
              </a:defRPr>
            </a:lvl2pPr>
            <a:lvl3pPr algn="ctr">
              <a:defRPr sz="2400">
                <a:solidFill>
                  <a:srgbClr val="002060"/>
                </a:solidFill>
              </a:defRPr>
            </a:lvl3pPr>
            <a:lvl4pPr algn="ctr">
              <a:defRPr sz="2133">
                <a:solidFill>
                  <a:srgbClr val="002060"/>
                </a:solidFill>
              </a:defRPr>
            </a:lvl4pPr>
            <a:lvl5pPr algn="ctr">
              <a:defRPr sz="2133">
                <a:solidFill>
                  <a:srgbClr val="002060"/>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7/18/2021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11219118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269687383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72002585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val="17559084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74F12-AA26-4AC8-9962-C36BB8F32554}" type="datetimeFigureOut">
              <a:rPr lang="en-US" smtClean="0"/>
              <a:pPr/>
              <a:t>7/18/2021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9B618960-8005-486C-9A75-10CB2AAC16F9}" type="slidenum">
              <a:rPr lang="en-US" smtClean="0"/>
              <a:pPr/>
              <a:t>‹#›</a:t>
            </a:fld>
            <a:endParaRPr lang="en-US"/>
          </a:p>
        </p:txBody>
      </p:sp>
      <p:sp>
        <p:nvSpPr>
          <p:cNvPr id="7" name="TextBox 6">
            <a:extLst>
              <a:ext uri="{FF2B5EF4-FFF2-40B4-BE49-F238E27FC236}">
                <a16:creationId xmlns:a16="http://schemas.microsoft.com/office/drawing/2014/main" id="{0D07D83C-363B-4338-B99E-91525119F2FF}"/>
              </a:ext>
            </a:extLst>
          </p:cNvPr>
          <p:cNvSpPr txBox="1"/>
          <p:nvPr/>
        </p:nvSpPr>
        <p:spPr>
          <a:xfrm>
            <a:off x="-12200" y="6951663"/>
            <a:ext cx="11186167" cy="666977"/>
          </a:xfrm>
          <a:prstGeom prst="rect">
            <a:avLst/>
          </a:prstGeom>
          <a:noFill/>
        </p:spPr>
        <p:txBody>
          <a:bodyPr wrap="square" rtlCol="0">
            <a:spAutoFit/>
          </a:bodyPr>
          <a:lstStyle/>
          <a:p>
            <a:r>
              <a:rPr lang="en-US" sz="1867">
                <a:solidFill>
                  <a:schemeClr val="bg1">
                    <a:lumMod val="65000"/>
                  </a:schemeClr>
                </a:solidFill>
              </a:rPr>
              <a:t>This presentation uses a free template provided by FPPT.com</a:t>
            </a:r>
          </a:p>
          <a:p>
            <a:r>
              <a:rPr lang="en-US" sz="1867">
                <a:solidFill>
                  <a:schemeClr val="bg1">
                    <a:lumMod val="65000"/>
                  </a:schemeClr>
                </a:solidFill>
              </a:rPr>
              <a:t>www.free-power-point-templates.com</a:t>
            </a:r>
          </a:p>
        </p:txBody>
      </p:sp>
    </p:spTree>
    <p:extLst>
      <p:ext uri="{BB962C8B-B14F-4D97-AF65-F5344CB8AC3E}">
        <p14:creationId xmlns:p14="http://schemas.microsoft.com/office/powerpoint/2010/main" val="77544515"/>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transition>
    <p:fade thruBlk="1"/>
  </p:transition>
  <p:hf sldNum="0"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Decode 11.1</a:t>
            </a:r>
            <a:br>
              <a:rPr lang="en-US" dirty="0"/>
            </a:br>
            <a:r>
              <a:rPr lang="en-US" dirty="0"/>
              <a:t>Data Modelling and Machine Learning</a:t>
            </a:r>
          </a:p>
        </p:txBody>
      </p:sp>
      <p:sp>
        <p:nvSpPr>
          <p:cNvPr id="3" name="Subtitle 2"/>
          <p:cNvSpPr>
            <a:spLocks noGrp="1"/>
          </p:cNvSpPr>
          <p:nvPr>
            <p:ph type="subTitle" idx="1"/>
          </p:nvPr>
        </p:nvSpPr>
        <p:spPr>
          <a:xfrm>
            <a:off x="3530354" y="812307"/>
            <a:ext cx="8534400" cy="896645"/>
          </a:xfrm>
        </p:spPr>
        <p:txBody>
          <a:bodyPr/>
          <a:lstStyle/>
          <a:p>
            <a:r>
              <a:rPr lang="en-US" dirty="0">
                <a:solidFill>
                  <a:schemeClr val="tx2"/>
                </a:solidFill>
              </a:rPr>
              <a:t>CLASSIFICATION MODEL</a:t>
            </a:r>
          </a:p>
        </p:txBody>
      </p:sp>
      <p:sp>
        <p:nvSpPr>
          <p:cNvPr id="4" name="Rectangle 3">
            <a:extLst>
              <a:ext uri="{FF2B5EF4-FFF2-40B4-BE49-F238E27FC236}">
                <a16:creationId xmlns:a16="http://schemas.microsoft.com/office/drawing/2014/main" id="{F689FFDE-560D-4D64-9EB2-B4C2291CDF5E}"/>
              </a:ext>
            </a:extLst>
          </p:cNvPr>
          <p:cNvSpPr/>
          <p:nvPr/>
        </p:nvSpPr>
        <p:spPr bwMode="auto">
          <a:xfrm>
            <a:off x="7723574" y="5273336"/>
            <a:ext cx="4341180" cy="772357"/>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dirty="0">
                <a:ln>
                  <a:noFill/>
                </a:ln>
                <a:solidFill>
                  <a:schemeClr val="accent6">
                    <a:lumMod val="75000"/>
                  </a:schemeClr>
                </a:solidFill>
                <a:effectLst/>
                <a:latin typeface="Arial" panose="020B0604020202020204" pitchFamily="34" charset="0"/>
                <a:ea typeface="SimSun" panose="02010600030101010101" pitchFamily="2" charset="-122"/>
              </a:rPr>
              <a:t>HIMANSHU KUMAR</a:t>
            </a:r>
            <a:r>
              <a:rPr kumimoji="0" lang="en-US" sz="1800" b="0" i="0" u="none" strike="noStrike" cap="none" normalizeH="0" baseline="0" dirty="0">
                <a:ln>
                  <a:noFill/>
                </a:ln>
                <a:solidFill>
                  <a:srgbClr val="FFFF00"/>
                </a:solidFill>
                <a:effectLst/>
                <a:latin typeface="Arial" panose="020B0604020202020204" pitchFamily="34" charset="0"/>
                <a:ea typeface="SimSun" panose="02010600030101010101" pitchFamily="2" charset="-122"/>
              </a:rPr>
              <a:t>(DS20DEC05)</a:t>
            </a:r>
            <a:endParaRPr kumimoji="0" lang="en-IN" sz="1800" b="0" i="0" u="none" strike="noStrike" cap="none" normalizeH="0" baseline="0" dirty="0">
              <a:ln>
                <a:noFill/>
              </a:ln>
              <a:solidFill>
                <a:srgbClr val="FFFF00"/>
              </a:solidFill>
              <a:effectLst/>
              <a:latin typeface="Arial" panose="020B0604020202020204" pitchFamily="34" charset="0"/>
              <a:ea typeface="SimSun"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br>
            <a:r>
              <a:rPr lang="en-US"/>
              <a:t>Feature Engineering:</a:t>
            </a:r>
            <a:br>
              <a:rPr lang="en-US"/>
            </a:br>
            <a:br>
              <a:rPr lang="en-US"/>
            </a:br>
            <a:endParaRPr lang="en-US"/>
          </a:p>
        </p:txBody>
      </p:sp>
      <p:sp>
        <p:nvSpPr>
          <p:cNvPr id="3" name="Content Placeholder 2"/>
          <p:cNvSpPr>
            <a:spLocks noGrp="1"/>
          </p:cNvSpPr>
          <p:nvPr>
            <p:ph sz="half" idx="1"/>
          </p:nvPr>
        </p:nvSpPr>
        <p:spPr>
          <a:xfrm>
            <a:off x="609600" y="1670685"/>
            <a:ext cx="9908540" cy="1647190"/>
          </a:xfrm>
        </p:spPr>
        <p:txBody>
          <a:bodyPr>
            <a:normAutofit lnSpcReduction="10000"/>
          </a:bodyPr>
          <a:lstStyle/>
          <a:p>
            <a:pPr marL="0" indent="0">
              <a:buNone/>
            </a:pPr>
            <a:r>
              <a:rPr lang="en-US" sz="2400">
                <a:sym typeface="+mn-ea"/>
              </a:rPr>
              <a:t>Net-Income:</a:t>
            </a:r>
            <a:endParaRPr lang="en-US" sz="2400"/>
          </a:p>
          <a:p>
            <a:r>
              <a:rPr lang="en-US" sz="2000"/>
              <a:t>Income level less than 50K is more than 3 times of those above 50K, indicating that the the dataset is somewhat skewed. However, since there is no data on the upper limit of adult's income above 50K, it's premature to conclude that the total amount of wealth are skewed towards high income group.</a:t>
            </a:r>
          </a:p>
        </p:txBody>
      </p:sp>
      <p:pic>
        <p:nvPicPr>
          <p:cNvPr id="4" name="Content Placeholder 3" descr="net-income"/>
          <p:cNvPicPr>
            <a:picLocks noGrp="1" noChangeAspect="1"/>
          </p:cNvPicPr>
          <p:nvPr>
            <p:ph sz="half" idx="2"/>
          </p:nvPr>
        </p:nvPicPr>
        <p:blipFill>
          <a:blip r:embed="rId2" cstate="print"/>
          <a:stretch>
            <a:fillRect/>
          </a:stretch>
        </p:blipFill>
        <p:spPr>
          <a:xfrm>
            <a:off x="609600" y="3646170"/>
            <a:ext cx="8633460" cy="2006600"/>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Age vs Income Level</a:t>
            </a:r>
          </a:p>
        </p:txBody>
      </p:sp>
      <p:graphicFrame>
        <p:nvGraphicFramePr>
          <p:cNvPr id="5" name="Content Placeholder 4"/>
          <p:cNvGraphicFramePr>
            <a:graphicFrameLocks noGrp="1"/>
          </p:cNvGraphicFramePr>
          <p:nvPr>
            <p:ph sz="half" idx="1"/>
          </p:nvPr>
        </p:nvGraphicFramePr>
        <p:xfrm>
          <a:off x="333375" y="3067050"/>
          <a:ext cx="2995613" cy="1312863"/>
        </p:xfrm>
        <a:graphic>
          <a:graphicData uri="http://schemas.openxmlformats.org/presentationml/2006/ole">
            <mc:AlternateContent xmlns:mc="http://schemas.openxmlformats.org/markup-compatibility/2006">
              <mc:Choice xmlns:v="urn:schemas-microsoft-com:vml" Requires="v">
                <p:oleObj r:id="rId2" imgW="1695687" imgH="743054" progId="PBrush">
                  <p:embed/>
                </p:oleObj>
              </mc:Choice>
              <mc:Fallback>
                <p:oleObj r:id="rId2" imgW="1695687" imgH="743054" progId="PBrush">
                  <p:embed/>
                  <p:pic>
                    <p:nvPicPr>
                      <p:cNvPr id="0"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 y="3067050"/>
                        <a:ext cx="2995613" cy="1312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Content Placeholder 6" descr="1"/>
          <p:cNvPicPr>
            <a:picLocks noGrp="1" noChangeAspect="1"/>
          </p:cNvPicPr>
          <p:nvPr>
            <p:ph sz="half" idx="2"/>
          </p:nvPr>
        </p:nvPicPr>
        <p:blipFill>
          <a:blip r:embed="rId4" cstate="print"/>
          <a:stretch>
            <a:fillRect/>
          </a:stretch>
        </p:blipFill>
        <p:spPr>
          <a:xfrm>
            <a:off x="3732530" y="2105660"/>
            <a:ext cx="8263890" cy="3882390"/>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28040"/>
          </a:xfrm>
        </p:spPr>
        <p:txBody>
          <a:bodyPr>
            <a:normAutofit fontScale="90000"/>
          </a:bodyPr>
          <a:lstStyle/>
          <a:p>
            <a:br>
              <a:rPr lang="en-US" dirty="0"/>
            </a:br>
            <a:br>
              <a:rPr lang="en-US" dirty="0"/>
            </a:br>
            <a:br>
              <a:rPr lang="en-US" dirty="0"/>
            </a:br>
            <a:br>
              <a:rPr lang="en-US" dirty="0"/>
            </a:br>
            <a:r>
              <a:rPr lang="en-US" dirty="0"/>
              <a:t>Occupation vs Income Level</a:t>
            </a:r>
            <a:br>
              <a:rPr lang="en-US" dirty="0"/>
            </a:br>
            <a:r>
              <a:rPr lang="en-US" dirty="0"/>
              <a:t> </a:t>
            </a:r>
            <a:br>
              <a:rPr lang="en-US" dirty="0"/>
            </a:br>
            <a:r>
              <a:rPr lang="en-US" sz="1800" dirty="0"/>
              <a:t>The general trend is in sync with common sense: more senior workers have higher salaries. Armed-forces don't have a high job salaries.</a:t>
            </a:r>
            <a:br>
              <a:rPr lang="en-US" sz="1800" dirty="0"/>
            </a:br>
            <a:br>
              <a:rPr lang="en-US" sz="1800" dirty="0"/>
            </a:br>
            <a:r>
              <a:rPr lang="en-US" sz="1800" dirty="0"/>
              <a:t>Interestingly, private house service has the widest range of age variation, however, the payment is no higher than 50K, indicating that seniority doesn't give rise to a higher payment comparing to other jobs.</a:t>
            </a:r>
            <a:endParaRPr lang="en-US" dirty="0"/>
          </a:p>
        </p:txBody>
      </p:sp>
      <p:pic>
        <p:nvPicPr>
          <p:cNvPr id="5" name="Content Placeholder 4" descr="occupation"/>
          <p:cNvPicPr>
            <a:picLocks noGrp="1" noChangeAspect="1"/>
          </p:cNvPicPr>
          <p:nvPr>
            <p:ph sz="half" idx="1"/>
          </p:nvPr>
        </p:nvPicPr>
        <p:blipFill>
          <a:blip r:embed="rId2" cstate="print"/>
          <a:stretch>
            <a:fillRect/>
          </a:stretch>
        </p:blipFill>
        <p:spPr>
          <a:xfrm>
            <a:off x="4089646" y="4288421"/>
            <a:ext cx="5384800" cy="1439959"/>
          </a:xfrm>
          <a:prstGeom prst="rect">
            <a:avLst/>
          </a:prstGeom>
        </p:spPr>
      </p:pic>
      <p:sp>
        <p:nvSpPr>
          <p:cNvPr id="7" name="Content Placeholder 6"/>
          <p:cNvSpPr>
            <a:spLocks noGrp="1"/>
          </p:cNvSpPr>
          <p:nvPr>
            <p:ph sz="half" idx="2"/>
          </p:nvPr>
        </p:nvSpPr>
        <p:spPr>
          <a:xfrm>
            <a:off x="11393805" y="5865495"/>
            <a:ext cx="188595" cy="260985"/>
          </a:xfrm>
        </p:spPr>
        <p:txBody>
          <a:bodyPr>
            <a:normAutofit fontScale="32500" lnSpcReduction="20000"/>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ym typeface="+mn-ea"/>
              </a:rPr>
              <a:t>Bivariate Analysis:</a:t>
            </a:r>
            <a:br>
              <a:rPr lang="en-US" dirty="0"/>
            </a:br>
            <a:endParaRPr lang="en-US" dirty="0"/>
          </a:p>
        </p:txBody>
      </p:sp>
      <p:pic>
        <p:nvPicPr>
          <p:cNvPr id="9" name="Content Placeholder 8" descr="bivariate analysis"/>
          <p:cNvPicPr>
            <a:picLocks noGrp="1" noChangeAspect="1"/>
          </p:cNvPicPr>
          <p:nvPr>
            <p:ph idx="1"/>
          </p:nvPr>
        </p:nvPicPr>
        <p:blipFill>
          <a:blip r:embed="rId2" cstate="print"/>
          <a:stretch>
            <a:fillRect/>
          </a:stretch>
        </p:blipFill>
        <p:spPr>
          <a:xfrm>
            <a:off x="914400" y="1600200"/>
            <a:ext cx="10241280" cy="4525963"/>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090" y="1621155"/>
            <a:ext cx="8122285" cy="5048250"/>
          </a:xfrm>
        </p:spPr>
        <p:txBody>
          <a:bodyPr/>
          <a:lstStyle/>
          <a:p>
            <a:r>
              <a:rPr lang="en-US" sz="3200" dirty="0">
                <a:solidFill>
                  <a:schemeClr val="tx2">
                    <a:lumMod val="75000"/>
                  </a:schemeClr>
                </a:solidFill>
                <a:sym typeface="+mn-ea"/>
              </a:rPr>
              <a:t>Objective of the project:</a:t>
            </a:r>
            <a:br>
              <a:rPr lang="en-US" sz="2000" dirty="0">
                <a:solidFill>
                  <a:schemeClr val="tx2">
                    <a:lumMod val="75000"/>
                  </a:schemeClr>
                </a:solidFill>
                <a:sym typeface="+mn-ea"/>
              </a:rPr>
            </a:br>
            <a:br>
              <a:rPr lang="en-US" sz="2000" dirty="0">
                <a:solidFill>
                  <a:schemeClr val="tx2">
                    <a:lumMod val="75000"/>
                  </a:schemeClr>
                </a:solidFill>
                <a:sym typeface="+mn-ea"/>
              </a:rPr>
            </a:br>
            <a:r>
              <a:rPr lang="en-US" sz="2000" dirty="0">
                <a:solidFill>
                  <a:srgbClr val="FFFF00"/>
                </a:solidFill>
                <a:sym typeface="+mn-ea"/>
              </a:rPr>
              <a:t>The goal of this machine learning project is to predict whether a person makes over 50K a year or not given their demographic variation. To achieve this, several classification techniques are explored and the Random forest model(83.47) yields to the best prediction result</a:t>
            </a:r>
            <a:r>
              <a:rPr lang="en-US" sz="2000" dirty="0">
                <a:sym typeface="+mn-ea"/>
              </a:rPr>
              <a:t>.</a:t>
            </a:r>
            <a:br>
              <a:rPr lang="en-US" sz="2000" dirty="0">
                <a:sym typeface="+mn-ea"/>
              </a:rPr>
            </a:br>
            <a:br>
              <a:rPr lang="en-US" sz="2000" dirty="0"/>
            </a:br>
            <a:endParaRPr lang="en-US" sz="2000" dirty="0"/>
          </a:p>
        </p:txBody>
      </p:sp>
      <p:sp>
        <p:nvSpPr>
          <p:cNvPr id="6" name="Text Box 5"/>
          <p:cNvSpPr txBox="1"/>
          <p:nvPr/>
        </p:nvSpPr>
        <p:spPr>
          <a:xfrm>
            <a:off x="339725" y="556895"/>
            <a:ext cx="8232140" cy="645160"/>
          </a:xfrm>
          <a:prstGeom prst="rect">
            <a:avLst/>
          </a:prstGeom>
          <a:noFill/>
        </p:spPr>
        <p:txBody>
          <a:bodyPr wrap="square" rtlCol="0">
            <a:spAutoFit/>
          </a:bodyPr>
          <a:lstStyle/>
          <a:p>
            <a:r>
              <a:rPr lang="en-US" sz="3600">
                <a:solidFill>
                  <a:schemeClr val="tx2"/>
                </a:solidFill>
                <a:sym typeface="+mn-ea"/>
              </a:rPr>
              <a:t>CLASSIFICATION MODEL</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theme/theme1.xml><?xml version="1.0" encoding="utf-8"?>
<a:theme xmlns:a="http://schemas.openxmlformats.org/drawingml/2006/main" name="160235-chart-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160235-chart-template-16x9</Template>
  <TotalTime>53</TotalTime>
  <Words>225</Words>
  <Application>Microsoft Office PowerPoint</Application>
  <PresentationFormat>Widescreen</PresentationFormat>
  <Paragraphs>11</Paragraphs>
  <Slides>6</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0</vt:i4>
      </vt:variant>
      <vt:variant>
        <vt:lpstr>Slide Titles</vt:lpstr>
      </vt:variant>
      <vt:variant>
        <vt:i4>6</vt:i4>
      </vt:variant>
    </vt:vector>
  </HeadingPairs>
  <TitlesOfParts>
    <vt:vector size="9" baseType="lpstr">
      <vt:lpstr>Arial</vt:lpstr>
      <vt:lpstr>Calibri</vt:lpstr>
      <vt:lpstr>160235-chart-template-16x9</vt:lpstr>
      <vt:lpstr>Decode 11.1 Data Modelling and Machine Learning</vt:lpstr>
      <vt:lpstr> Feature Engineering:  </vt:lpstr>
      <vt:lpstr>Age vs Income Level</vt:lpstr>
      <vt:lpstr>    Occupation vs Income Level   The general trend is in sync with common sense: more senior workers have higher salaries. Armed-forces don't have a high job salaries.  Interestingly, private house service has the widest range of age variation, however, the payment is no higher than 50K, indicating that seniority doesn't give rise to a higher payment comparing to other jobs.</vt:lpstr>
      <vt:lpstr>Bivariate Analysis: </vt:lpstr>
      <vt:lpstr>Objective of the project:  The goal of this machine learning project is to predict whether a person makes over 50K a year or not given their demographic variation. To achieve this, several classification techniques are explored and the Random forest model(83.47) yields to the best prediction result.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Decode 11.1 Data Modelling and Machine Learning</dc:title>
  <dc:creator>vicky vikrant</dc:creator>
  <cp:lastModifiedBy>Himanshu Choudhary</cp:lastModifiedBy>
  <cp:revision>5</cp:revision>
  <dcterms:created xsi:type="dcterms:W3CDTF">2021-07-18T15:20:07Z</dcterms:created>
  <dcterms:modified xsi:type="dcterms:W3CDTF">2021-07-18T17:23:24Z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1033-11.2.0.10200</vt:lpwstr>
  </property>
</Properties>
</file>