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2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Barlow Bold" charset="1" panose="00000800000000000000"/>
      <p:regular r:id="rId15"/>
    </p:embeddedFont>
    <p:embeddedFont>
      <p:font typeface="Montserrat" charset="1" panose="00000500000000000000"/>
      <p:regular r:id="rId16"/>
    </p:embeddedFont>
    <p:embeddedFont>
      <p:font typeface="Montserrat Bold" charset="1" panose="000008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notesMasters/notesMaster1.xml" Type="http://schemas.openxmlformats.org/officeDocument/2006/relationships/notesMaster"/><Relationship Id="rId13" Target="theme/theme2.xml" Type="http://schemas.openxmlformats.org/officeDocument/2006/relationships/theme"/><Relationship Id="rId14" Target="notesSlides/notesSlide1.xml" Type="http://schemas.openxmlformats.org/officeDocument/2006/relationships/notes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notesSlides/notesSlide2.xml" Type="http://schemas.openxmlformats.org/officeDocument/2006/relationships/notesSlide"/><Relationship Id="rId18" Target="notesSlides/notesSlide3.xml" Type="http://schemas.openxmlformats.org/officeDocument/2006/relationships/notesSlide"/><Relationship Id="rId19" Target="notesSlides/notesSlide4.xml" Type="http://schemas.openxmlformats.org/officeDocument/2006/relationships/notesSlide"/><Relationship Id="rId2" Target="presProps.xml" Type="http://schemas.openxmlformats.org/officeDocument/2006/relationships/presProps"/><Relationship Id="rId20" Target="notesSlides/notesSlide5.xml" Type="http://schemas.openxmlformats.org/officeDocument/2006/relationships/notesSlide"/><Relationship Id="rId21" Target="notesSlides/notesSlide6.xml" Type="http://schemas.openxmlformats.org/officeDocument/2006/relationships/notesSlide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0" y="0"/>
            <a:ext cx="7200900" cy="10287000"/>
            <a:chOff x="0" y="0"/>
            <a:chExt cx="9601200" cy="13716000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96012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601200">
                  <a:moveTo>
                    <a:pt x="0" y="0"/>
                  </a:moveTo>
                  <a:lnTo>
                    <a:pt x="9601200" y="0"/>
                  </a:lnTo>
                  <a:lnTo>
                    <a:pt x="96012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7390568" y="990600"/>
            <a:ext cx="9534228" cy="1819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562" b="true">
                <a:solidFill>
                  <a:srgbClr val="2E3C4E"/>
                </a:solidFill>
                <a:latin typeface="Barlow Bold"/>
                <a:ea typeface="Barlow Bold"/>
                <a:cs typeface="Barlow Bold"/>
                <a:sym typeface="Barlow Bold"/>
              </a:rPr>
              <a:t>DocSpot: Online Doctor Appointment System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486410" y="3519225"/>
            <a:ext cx="9534228" cy="248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DocSpot is an intelligent platform designed to streamline doctor appointment bookings, enhancing interactions between patients, doctors, and administrators through a comprehensive digital ecosystem. Our focus is on modernizing healthcare workflows, offering secure authentication, personalized dashboards, efficient appointment tracking, and integrated document management.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47886" y="1728341"/>
            <a:ext cx="7126932" cy="928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562" b="true">
                <a:solidFill>
                  <a:srgbClr val="2E3C4E"/>
                </a:solidFill>
                <a:latin typeface="Barlow Bold"/>
                <a:ea typeface="Barlow Bold"/>
                <a:cs typeface="Barlow Bold"/>
                <a:sym typeface="Barlow Bold"/>
              </a:rPr>
              <a:t>Problem Statement 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28836" y="3179861"/>
            <a:ext cx="8098780" cy="2563565"/>
            <a:chOff x="0" y="0"/>
            <a:chExt cx="10798373" cy="341808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25400" y="25400"/>
              <a:ext cx="10747629" cy="3367278"/>
            </a:xfrm>
            <a:custGeom>
              <a:avLst/>
              <a:gdLst/>
              <a:ahLst/>
              <a:cxnLst/>
              <a:rect r="r" b="b" t="t" l="l"/>
              <a:pathLst>
                <a:path h="3367278" w="10747629">
                  <a:moveTo>
                    <a:pt x="0" y="541655"/>
                  </a:moveTo>
                  <a:cubicBezTo>
                    <a:pt x="0" y="242570"/>
                    <a:pt x="244983" y="0"/>
                    <a:pt x="547243" y="0"/>
                  </a:cubicBezTo>
                  <a:lnTo>
                    <a:pt x="10200386" y="0"/>
                  </a:lnTo>
                  <a:cubicBezTo>
                    <a:pt x="10502646" y="0"/>
                    <a:pt x="10747629" y="242570"/>
                    <a:pt x="10747629" y="541655"/>
                  </a:cubicBezTo>
                  <a:lnTo>
                    <a:pt x="10747629" y="2825623"/>
                  </a:lnTo>
                  <a:cubicBezTo>
                    <a:pt x="10747629" y="3124835"/>
                    <a:pt x="10502646" y="3367278"/>
                    <a:pt x="10200386" y="3367278"/>
                  </a:cubicBezTo>
                  <a:lnTo>
                    <a:pt x="547243" y="3367278"/>
                  </a:lnTo>
                  <a:cubicBezTo>
                    <a:pt x="244983" y="3367278"/>
                    <a:pt x="0" y="3124835"/>
                    <a:pt x="0" y="282562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798429" cy="3418078"/>
            </a:xfrm>
            <a:custGeom>
              <a:avLst/>
              <a:gdLst/>
              <a:ahLst/>
              <a:cxnLst/>
              <a:rect r="r" b="b" t="t" l="l"/>
              <a:pathLst>
                <a:path h="3418078" w="10798429">
                  <a:moveTo>
                    <a:pt x="0" y="567055"/>
                  </a:moveTo>
                  <a:cubicBezTo>
                    <a:pt x="0" y="253619"/>
                    <a:pt x="256667" y="0"/>
                    <a:pt x="572643" y="0"/>
                  </a:cubicBezTo>
                  <a:lnTo>
                    <a:pt x="10225786" y="0"/>
                  </a:lnTo>
                  <a:lnTo>
                    <a:pt x="10225786" y="25400"/>
                  </a:lnTo>
                  <a:lnTo>
                    <a:pt x="10225786" y="0"/>
                  </a:lnTo>
                  <a:cubicBezTo>
                    <a:pt x="10541762" y="0"/>
                    <a:pt x="10798429" y="253619"/>
                    <a:pt x="10798429" y="567055"/>
                  </a:cubicBezTo>
                  <a:lnTo>
                    <a:pt x="10773029" y="567055"/>
                  </a:lnTo>
                  <a:lnTo>
                    <a:pt x="10798429" y="567055"/>
                  </a:lnTo>
                  <a:lnTo>
                    <a:pt x="10798429" y="2851023"/>
                  </a:lnTo>
                  <a:lnTo>
                    <a:pt x="10773029" y="2851023"/>
                  </a:lnTo>
                  <a:lnTo>
                    <a:pt x="10798429" y="2851023"/>
                  </a:lnTo>
                  <a:cubicBezTo>
                    <a:pt x="10798429" y="3164459"/>
                    <a:pt x="10541762" y="3418078"/>
                    <a:pt x="10225786" y="3418078"/>
                  </a:cubicBezTo>
                  <a:lnTo>
                    <a:pt x="10225786" y="3392678"/>
                  </a:lnTo>
                  <a:lnTo>
                    <a:pt x="10225786" y="3418078"/>
                  </a:lnTo>
                  <a:lnTo>
                    <a:pt x="572643" y="3418078"/>
                  </a:lnTo>
                  <a:lnTo>
                    <a:pt x="572643" y="3392678"/>
                  </a:lnTo>
                  <a:lnTo>
                    <a:pt x="572643" y="3418078"/>
                  </a:lnTo>
                  <a:cubicBezTo>
                    <a:pt x="256667" y="3418078"/>
                    <a:pt x="0" y="3164459"/>
                    <a:pt x="0" y="2851023"/>
                  </a:cubicBezTo>
                  <a:lnTo>
                    <a:pt x="0" y="567055"/>
                  </a:lnTo>
                  <a:lnTo>
                    <a:pt x="25400" y="567055"/>
                  </a:lnTo>
                  <a:lnTo>
                    <a:pt x="0" y="567055"/>
                  </a:lnTo>
                  <a:moveTo>
                    <a:pt x="50800" y="567055"/>
                  </a:moveTo>
                  <a:lnTo>
                    <a:pt x="50800" y="2851023"/>
                  </a:lnTo>
                  <a:lnTo>
                    <a:pt x="25400" y="2851023"/>
                  </a:lnTo>
                  <a:lnTo>
                    <a:pt x="50800" y="2851023"/>
                  </a:lnTo>
                  <a:cubicBezTo>
                    <a:pt x="50800" y="3135884"/>
                    <a:pt x="284226" y="3367278"/>
                    <a:pt x="572643" y="3367278"/>
                  </a:cubicBezTo>
                  <a:lnTo>
                    <a:pt x="10225786" y="3367278"/>
                  </a:lnTo>
                  <a:cubicBezTo>
                    <a:pt x="10514203" y="3367278"/>
                    <a:pt x="10747629" y="3135884"/>
                    <a:pt x="10747629" y="2851023"/>
                  </a:cubicBezTo>
                  <a:lnTo>
                    <a:pt x="10747629" y="567055"/>
                  </a:lnTo>
                  <a:cubicBezTo>
                    <a:pt x="10747629" y="282194"/>
                    <a:pt x="10514203" y="50800"/>
                    <a:pt x="10225786" y="50800"/>
                  </a:cubicBezTo>
                  <a:lnTo>
                    <a:pt x="572643" y="50800"/>
                  </a:lnTo>
                  <a:lnTo>
                    <a:pt x="572643" y="25400"/>
                  </a:lnTo>
                  <a:lnTo>
                    <a:pt x="572643" y="50800"/>
                  </a:lnTo>
                  <a:cubicBezTo>
                    <a:pt x="284226" y="50800"/>
                    <a:pt x="50800" y="282194"/>
                    <a:pt x="50800" y="567055"/>
                  </a:cubicBezTo>
                  <a:close/>
                </a:path>
              </a:pathLst>
            </a:custGeom>
            <a:solidFill>
              <a:srgbClr val="BACFDD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256705" y="3479155"/>
            <a:ext cx="3646438" cy="47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750" b="true">
                <a:solidFill>
                  <a:srgbClr val="384653"/>
                </a:solidFill>
                <a:latin typeface="Barlow Bold"/>
                <a:ea typeface="Barlow Bold"/>
                <a:cs typeface="Barlow Bold"/>
                <a:sym typeface="Barlow Bold"/>
              </a:rPr>
              <a:t>Fragmented Processes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56705" y="4039195"/>
            <a:ext cx="7443044" cy="1376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Manual systems often lead to fragmented data, causing delays, miscommunication, and lost information in appointment scheduling.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260235" y="3179861"/>
            <a:ext cx="8098929" cy="2563565"/>
            <a:chOff x="0" y="0"/>
            <a:chExt cx="10798572" cy="341808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25400" y="25400"/>
              <a:ext cx="10747756" cy="3367278"/>
            </a:xfrm>
            <a:custGeom>
              <a:avLst/>
              <a:gdLst/>
              <a:ahLst/>
              <a:cxnLst/>
              <a:rect r="r" b="b" t="t" l="l"/>
              <a:pathLst>
                <a:path h="3367278" w="10747756">
                  <a:moveTo>
                    <a:pt x="0" y="541655"/>
                  </a:moveTo>
                  <a:cubicBezTo>
                    <a:pt x="0" y="242570"/>
                    <a:pt x="244983" y="0"/>
                    <a:pt x="547243" y="0"/>
                  </a:cubicBezTo>
                  <a:lnTo>
                    <a:pt x="10200513" y="0"/>
                  </a:lnTo>
                  <a:cubicBezTo>
                    <a:pt x="10502773" y="0"/>
                    <a:pt x="10747756" y="242570"/>
                    <a:pt x="10747756" y="541655"/>
                  </a:cubicBezTo>
                  <a:lnTo>
                    <a:pt x="10747756" y="2825623"/>
                  </a:lnTo>
                  <a:cubicBezTo>
                    <a:pt x="10747756" y="3124835"/>
                    <a:pt x="10502773" y="3367278"/>
                    <a:pt x="10200513" y="3367278"/>
                  </a:cubicBezTo>
                  <a:lnTo>
                    <a:pt x="547243" y="3367278"/>
                  </a:lnTo>
                  <a:cubicBezTo>
                    <a:pt x="244983" y="3367278"/>
                    <a:pt x="0" y="3124835"/>
                    <a:pt x="0" y="282562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798556" cy="3418078"/>
            </a:xfrm>
            <a:custGeom>
              <a:avLst/>
              <a:gdLst/>
              <a:ahLst/>
              <a:cxnLst/>
              <a:rect r="r" b="b" t="t" l="l"/>
              <a:pathLst>
                <a:path h="3418078" w="10798556">
                  <a:moveTo>
                    <a:pt x="0" y="567055"/>
                  </a:moveTo>
                  <a:cubicBezTo>
                    <a:pt x="0" y="253619"/>
                    <a:pt x="256667" y="0"/>
                    <a:pt x="572643" y="0"/>
                  </a:cubicBezTo>
                  <a:lnTo>
                    <a:pt x="10225913" y="0"/>
                  </a:lnTo>
                  <a:lnTo>
                    <a:pt x="10225913" y="25400"/>
                  </a:lnTo>
                  <a:lnTo>
                    <a:pt x="10225913" y="0"/>
                  </a:lnTo>
                  <a:cubicBezTo>
                    <a:pt x="10541888" y="0"/>
                    <a:pt x="10798556" y="253619"/>
                    <a:pt x="10798556" y="567055"/>
                  </a:cubicBezTo>
                  <a:lnTo>
                    <a:pt x="10773156" y="567055"/>
                  </a:lnTo>
                  <a:lnTo>
                    <a:pt x="10798556" y="567055"/>
                  </a:lnTo>
                  <a:lnTo>
                    <a:pt x="10798556" y="2851023"/>
                  </a:lnTo>
                  <a:lnTo>
                    <a:pt x="10773156" y="2851023"/>
                  </a:lnTo>
                  <a:lnTo>
                    <a:pt x="10798556" y="2851023"/>
                  </a:lnTo>
                  <a:cubicBezTo>
                    <a:pt x="10798556" y="3164459"/>
                    <a:pt x="10541889" y="3418078"/>
                    <a:pt x="10225913" y="3418078"/>
                  </a:cubicBezTo>
                  <a:lnTo>
                    <a:pt x="10225913" y="3392678"/>
                  </a:lnTo>
                  <a:lnTo>
                    <a:pt x="10225913" y="3418078"/>
                  </a:lnTo>
                  <a:lnTo>
                    <a:pt x="572643" y="3418078"/>
                  </a:lnTo>
                  <a:lnTo>
                    <a:pt x="572643" y="3392678"/>
                  </a:lnTo>
                  <a:lnTo>
                    <a:pt x="572643" y="3418078"/>
                  </a:lnTo>
                  <a:cubicBezTo>
                    <a:pt x="256667" y="3418078"/>
                    <a:pt x="0" y="3164459"/>
                    <a:pt x="0" y="2851023"/>
                  </a:cubicBezTo>
                  <a:lnTo>
                    <a:pt x="0" y="567055"/>
                  </a:lnTo>
                  <a:lnTo>
                    <a:pt x="25400" y="567055"/>
                  </a:lnTo>
                  <a:lnTo>
                    <a:pt x="0" y="567055"/>
                  </a:lnTo>
                  <a:moveTo>
                    <a:pt x="50800" y="567055"/>
                  </a:moveTo>
                  <a:lnTo>
                    <a:pt x="50800" y="2851023"/>
                  </a:lnTo>
                  <a:lnTo>
                    <a:pt x="25400" y="2851023"/>
                  </a:lnTo>
                  <a:lnTo>
                    <a:pt x="50800" y="2851023"/>
                  </a:lnTo>
                  <a:cubicBezTo>
                    <a:pt x="50800" y="3135884"/>
                    <a:pt x="284226" y="3367278"/>
                    <a:pt x="572643" y="3367278"/>
                  </a:cubicBezTo>
                  <a:lnTo>
                    <a:pt x="10225913" y="3367278"/>
                  </a:lnTo>
                  <a:cubicBezTo>
                    <a:pt x="10514330" y="3367278"/>
                    <a:pt x="10747756" y="3135884"/>
                    <a:pt x="10747756" y="2851023"/>
                  </a:cubicBezTo>
                  <a:lnTo>
                    <a:pt x="10747756" y="567055"/>
                  </a:lnTo>
                  <a:cubicBezTo>
                    <a:pt x="10747756" y="282194"/>
                    <a:pt x="10514330" y="50800"/>
                    <a:pt x="10225913" y="50800"/>
                  </a:cubicBezTo>
                  <a:lnTo>
                    <a:pt x="572643" y="50800"/>
                  </a:lnTo>
                  <a:lnTo>
                    <a:pt x="572643" y="25400"/>
                  </a:lnTo>
                  <a:lnTo>
                    <a:pt x="572643" y="50800"/>
                  </a:lnTo>
                  <a:cubicBezTo>
                    <a:pt x="284226" y="50800"/>
                    <a:pt x="50800" y="282194"/>
                    <a:pt x="50800" y="567055"/>
                  </a:cubicBezTo>
                  <a:close/>
                </a:path>
              </a:pathLst>
            </a:custGeom>
            <a:solidFill>
              <a:srgbClr val="BACFDD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9588104" y="3479155"/>
            <a:ext cx="3563391" cy="47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750" b="true">
                <a:solidFill>
                  <a:srgbClr val="384653"/>
                </a:solidFill>
                <a:latin typeface="Barlow Bold"/>
                <a:ea typeface="Barlow Bold"/>
                <a:cs typeface="Barlow Bold"/>
                <a:sym typeface="Barlow Bold"/>
              </a:rPr>
              <a:t>Lack of Centralization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588104" y="4039195"/>
            <a:ext cx="7443193" cy="1376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Without a centralized system, managing appointments becomes chaotic, increasing administrative burden and reducing overall efficiency.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928836" y="5976045"/>
            <a:ext cx="8098780" cy="2563565"/>
            <a:chOff x="0" y="0"/>
            <a:chExt cx="10798373" cy="341808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25400" y="25400"/>
              <a:ext cx="10747629" cy="3367278"/>
            </a:xfrm>
            <a:custGeom>
              <a:avLst/>
              <a:gdLst/>
              <a:ahLst/>
              <a:cxnLst/>
              <a:rect r="r" b="b" t="t" l="l"/>
              <a:pathLst>
                <a:path h="3367278" w="10747629">
                  <a:moveTo>
                    <a:pt x="0" y="541655"/>
                  </a:moveTo>
                  <a:cubicBezTo>
                    <a:pt x="0" y="242570"/>
                    <a:pt x="244983" y="0"/>
                    <a:pt x="547243" y="0"/>
                  </a:cubicBezTo>
                  <a:lnTo>
                    <a:pt x="10200386" y="0"/>
                  </a:lnTo>
                  <a:cubicBezTo>
                    <a:pt x="10502646" y="0"/>
                    <a:pt x="10747629" y="242570"/>
                    <a:pt x="10747629" y="541655"/>
                  </a:cubicBezTo>
                  <a:lnTo>
                    <a:pt x="10747629" y="2825623"/>
                  </a:lnTo>
                  <a:cubicBezTo>
                    <a:pt x="10747629" y="3124835"/>
                    <a:pt x="10502646" y="3367278"/>
                    <a:pt x="10200386" y="3367278"/>
                  </a:cubicBezTo>
                  <a:lnTo>
                    <a:pt x="547243" y="3367278"/>
                  </a:lnTo>
                  <a:cubicBezTo>
                    <a:pt x="244983" y="3367278"/>
                    <a:pt x="0" y="3124835"/>
                    <a:pt x="0" y="282562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798429" cy="3418078"/>
            </a:xfrm>
            <a:custGeom>
              <a:avLst/>
              <a:gdLst/>
              <a:ahLst/>
              <a:cxnLst/>
              <a:rect r="r" b="b" t="t" l="l"/>
              <a:pathLst>
                <a:path h="3418078" w="10798429">
                  <a:moveTo>
                    <a:pt x="0" y="567055"/>
                  </a:moveTo>
                  <a:cubicBezTo>
                    <a:pt x="0" y="253619"/>
                    <a:pt x="256667" y="0"/>
                    <a:pt x="572643" y="0"/>
                  </a:cubicBezTo>
                  <a:lnTo>
                    <a:pt x="10225786" y="0"/>
                  </a:lnTo>
                  <a:lnTo>
                    <a:pt x="10225786" y="25400"/>
                  </a:lnTo>
                  <a:lnTo>
                    <a:pt x="10225786" y="0"/>
                  </a:lnTo>
                  <a:cubicBezTo>
                    <a:pt x="10541762" y="0"/>
                    <a:pt x="10798429" y="253619"/>
                    <a:pt x="10798429" y="567055"/>
                  </a:cubicBezTo>
                  <a:lnTo>
                    <a:pt x="10773029" y="567055"/>
                  </a:lnTo>
                  <a:lnTo>
                    <a:pt x="10798429" y="567055"/>
                  </a:lnTo>
                  <a:lnTo>
                    <a:pt x="10798429" y="2851023"/>
                  </a:lnTo>
                  <a:lnTo>
                    <a:pt x="10773029" y="2851023"/>
                  </a:lnTo>
                  <a:lnTo>
                    <a:pt x="10798429" y="2851023"/>
                  </a:lnTo>
                  <a:cubicBezTo>
                    <a:pt x="10798429" y="3164459"/>
                    <a:pt x="10541762" y="3418078"/>
                    <a:pt x="10225786" y="3418078"/>
                  </a:cubicBezTo>
                  <a:lnTo>
                    <a:pt x="10225786" y="3392678"/>
                  </a:lnTo>
                  <a:lnTo>
                    <a:pt x="10225786" y="3418078"/>
                  </a:lnTo>
                  <a:lnTo>
                    <a:pt x="572643" y="3418078"/>
                  </a:lnTo>
                  <a:lnTo>
                    <a:pt x="572643" y="3392678"/>
                  </a:lnTo>
                  <a:lnTo>
                    <a:pt x="572643" y="3418078"/>
                  </a:lnTo>
                  <a:cubicBezTo>
                    <a:pt x="256667" y="3418078"/>
                    <a:pt x="0" y="3164459"/>
                    <a:pt x="0" y="2851023"/>
                  </a:cubicBezTo>
                  <a:lnTo>
                    <a:pt x="0" y="567055"/>
                  </a:lnTo>
                  <a:lnTo>
                    <a:pt x="25400" y="567055"/>
                  </a:lnTo>
                  <a:lnTo>
                    <a:pt x="0" y="567055"/>
                  </a:lnTo>
                  <a:moveTo>
                    <a:pt x="50800" y="567055"/>
                  </a:moveTo>
                  <a:lnTo>
                    <a:pt x="50800" y="2851023"/>
                  </a:lnTo>
                  <a:lnTo>
                    <a:pt x="25400" y="2851023"/>
                  </a:lnTo>
                  <a:lnTo>
                    <a:pt x="50800" y="2851023"/>
                  </a:lnTo>
                  <a:cubicBezTo>
                    <a:pt x="50800" y="3135884"/>
                    <a:pt x="284226" y="3367278"/>
                    <a:pt x="572643" y="3367278"/>
                  </a:cubicBezTo>
                  <a:lnTo>
                    <a:pt x="10225786" y="3367278"/>
                  </a:lnTo>
                  <a:cubicBezTo>
                    <a:pt x="10514203" y="3367278"/>
                    <a:pt x="10747629" y="3135884"/>
                    <a:pt x="10747629" y="2851023"/>
                  </a:cubicBezTo>
                  <a:lnTo>
                    <a:pt x="10747629" y="567055"/>
                  </a:lnTo>
                  <a:cubicBezTo>
                    <a:pt x="10747629" y="282194"/>
                    <a:pt x="10514203" y="50800"/>
                    <a:pt x="10225786" y="50800"/>
                  </a:cubicBezTo>
                  <a:lnTo>
                    <a:pt x="572643" y="50800"/>
                  </a:lnTo>
                  <a:lnTo>
                    <a:pt x="572643" y="25400"/>
                  </a:lnTo>
                  <a:lnTo>
                    <a:pt x="572643" y="50800"/>
                  </a:lnTo>
                  <a:cubicBezTo>
                    <a:pt x="284226" y="50800"/>
                    <a:pt x="50800" y="282194"/>
                    <a:pt x="50800" y="567055"/>
                  </a:cubicBezTo>
                  <a:close/>
                </a:path>
              </a:pathLst>
            </a:custGeom>
            <a:solidFill>
              <a:srgbClr val="BACFDD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256705" y="6275337"/>
            <a:ext cx="3929211" cy="47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750" b="true">
                <a:solidFill>
                  <a:srgbClr val="384653"/>
                </a:solidFill>
                <a:latin typeface="Barlow Bold"/>
                <a:ea typeface="Barlow Bold"/>
                <a:cs typeface="Barlow Bold"/>
                <a:sym typeface="Barlow Bold"/>
              </a:rPr>
              <a:t>Trust &amp; Verification Gaps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56705" y="6835379"/>
            <a:ext cx="7443044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Absence of digital verification for healthcare providers can erode patient trust and introduce security risks.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9260235" y="5976045"/>
            <a:ext cx="8098929" cy="2563565"/>
            <a:chOff x="0" y="0"/>
            <a:chExt cx="10798572" cy="341808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25400" y="25400"/>
              <a:ext cx="10747756" cy="3367278"/>
            </a:xfrm>
            <a:custGeom>
              <a:avLst/>
              <a:gdLst/>
              <a:ahLst/>
              <a:cxnLst/>
              <a:rect r="r" b="b" t="t" l="l"/>
              <a:pathLst>
                <a:path h="3367278" w="10747756">
                  <a:moveTo>
                    <a:pt x="0" y="541655"/>
                  </a:moveTo>
                  <a:cubicBezTo>
                    <a:pt x="0" y="242570"/>
                    <a:pt x="244983" y="0"/>
                    <a:pt x="547243" y="0"/>
                  </a:cubicBezTo>
                  <a:lnTo>
                    <a:pt x="10200513" y="0"/>
                  </a:lnTo>
                  <a:cubicBezTo>
                    <a:pt x="10502773" y="0"/>
                    <a:pt x="10747756" y="242570"/>
                    <a:pt x="10747756" y="541655"/>
                  </a:cubicBezTo>
                  <a:lnTo>
                    <a:pt x="10747756" y="2825623"/>
                  </a:lnTo>
                  <a:cubicBezTo>
                    <a:pt x="10747756" y="3124835"/>
                    <a:pt x="10502773" y="3367278"/>
                    <a:pt x="10200513" y="3367278"/>
                  </a:cubicBezTo>
                  <a:lnTo>
                    <a:pt x="547243" y="3367278"/>
                  </a:lnTo>
                  <a:cubicBezTo>
                    <a:pt x="244983" y="3367278"/>
                    <a:pt x="0" y="3124835"/>
                    <a:pt x="0" y="282562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0798556" cy="3418078"/>
            </a:xfrm>
            <a:custGeom>
              <a:avLst/>
              <a:gdLst/>
              <a:ahLst/>
              <a:cxnLst/>
              <a:rect r="r" b="b" t="t" l="l"/>
              <a:pathLst>
                <a:path h="3418078" w="10798556">
                  <a:moveTo>
                    <a:pt x="0" y="567055"/>
                  </a:moveTo>
                  <a:cubicBezTo>
                    <a:pt x="0" y="253619"/>
                    <a:pt x="256667" y="0"/>
                    <a:pt x="572643" y="0"/>
                  </a:cubicBezTo>
                  <a:lnTo>
                    <a:pt x="10225913" y="0"/>
                  </a:lnTo>
                  <a:lnTo>
                    <a:pt x="10225913" y="25400"/>
                  </a:lnTo>
                  <a:lnTo>
                    <a:pt x="10225913" y="0"/>
                  </a:lnTo>
                  <a:cubicBezTo>
                    <a:pt x="10541888" y="0"/>
                    <a:pt x="10798556" y="253619"/>
                    <a:pt x="10798556" y="567055"/>
                  </a:cubicBezTo>
                  <a:lnTo>
                    <a:pt x="10773156" y="567055"/>
                  </a:lnTo>
                  <a:lnTo>
                    <a:pt x="10798556" y="567055"/>
                  </a:lnTo>
                  <a:lnTo>
                    <a:pt x="10798556" y="2851023"/>
                  </a:lnTo>
                  <a:lnTo>
                    <a:pt x="10773156" y="2851023"/>
                  </a:lnTo>
                  <a:lnTo>
                    <a:pt x="10798556" y="2851023"/>
                  </a:lnTo>
                  <a:cubicBezTo>
                    <a:pt x="10798556" y="3164459"/>
                    <a:pt x="10541889" y="3418078"/>
                    <a:pt x="10225913" y="3418078"/>
                  </a:cubicBezTo>
                  <a:lnTo>
                    <a:pt x="10225913" y="3392678"/>
                  </a:lnTo>
                  <a:lnTo>
                    <a:pt x="10225913" y="3418078"/>
                  </a:lnTo>
                  <a:lnTo>
                    <a:pt x="572643" y="3418078"/>
                  </a:lnTo>
                  <a:lnTo>
                    <a:pt x="572643" y="3392678"/>
                  </a:lnTo>
                  <a:lnTo>
                    <a:pt x="572643" y="3418078"/>
                  </a:lnTo>
                  <a:cubicBezTo>
                    <a:pt x="256667" y="3418078"/>
                    <a:pt x="0" y="3164459"/>
                    <a:pt x="0" y="2851023"/>
                  </a:cubicBezTo>
                  <a:lnTo>
                    <a:pt x="0" y="567055"/>
                  </a:lnTo>
                  <a:lnTo>
                    <a:pt x="25400" y="567055"/>
                  </a:lnTo>
                  <a:lnTo>
                    <a:pt x="0" y="567055"/>
                  </a:lnTo>
                  <a:moveTo>
                    <a:pt x="50800" y="567055"/>
                  </a:moveTo>
                  <a:lnTo>
                    <a:pt x="50800" y="2851023"/>
                  </a:lnTo>
                  <a:lnTo>
                    <a:pt x="25400" y="2851023"/>
                  </a:lnTo>
                  <a:lnTo>
                    <a:pt x="50800" y="2851023"/>
                  </a:lnTo>
                  <a:cubicBezTo>
                    <a:pt x="50800" y="3135884"/>
                    <a:pt x="284226" y="3367278"/>
                    <a:pt x="572643" y="3367278"/>
                  </a:cubicBezTo>
                  <a:lnTo>
                    <a:pt x="10225913" y="3367278"/>
                  </a:lnTo>
                  <a:cubicBezTo>
                    <a:pt x="10514330" y="3367278"/>
                    <a:pt x="10747756" y="3135884"/>
                    <a:pt x="10747756" y="2851023"/>
                  </a:cubicBezTo>
                  <a:lnTo>
                    <a:pt x="10747756" y="567055"/>
                  </a:lnTo>
                  <a:cubicBezTo>
                    <a:pt x="10747756" y="282194"/>
                    <a:pt x="10514330" y="50800"/>
                    <a:pt x="10225913" y="50800"/>
                  </a:cubicBezTo>
                  <a:lnTo>
                    <a:pt x="572643" y="50800"/>
                  </a:lnTo>
                  <a:lnTo>
                    <a:pt x="572643" y="25400"/>
                  </a:lnTo>
                  <a:lnTo>
                    <a:pt x="572643" y="50800"/>
                  </a:lnTo>
                  <a:cubicBezTo>
                    <a:pt x="284226" y="50800"/>
                    <a:pt x="50800" y="282194"/>
                    <a:pt x="50800" y="567055"/>
                  </a:cubicBezTo>
                  <a:close/>
                </a:path>
              </a:pathLst>
            </a:custGeom>
            <a:solidFill>
              <a:srgbClr val="BACFDD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9588104" y="6275337"/>
            <a:ext cx="4667547" cy="47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750" b="true">
                <a:solidFill>
                  <a:srgbClr val="384653"/>
                </a:solidFill>
                <a:latin typeface="Barlow Bold"/>
                <a:ea typeface="Barlow Bold"/>
                <a:cs typeface="Barlow Bold"/>
                <a:sym typeface="Barlow Bold"/>
              </a:rPr>
              <a:t>Document Management Woes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588104" y="6835379"/>
            <a:ext cx="7443193" cy="1376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Patients struggle with secure storage and convenient sharing of critical medical documents, hindering coordinated care.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877938" y="869305"/>
            <a:ext cx="11236821" cy="853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7"/>
              </a:lnSpc>
            </a:pPr>
            <a:r>
              <a:rPr lang="en-US" sz="5187" b="true">
                <a:solidFill>
                  <a:srgbClr val="2E3C4E"/>
                </a:solidFill>
                <a:latin typeface="Barlow Bold"/>
                <a:ea typeface="Barlow Bold"/>
                <a:cs typeface="Barlow Bold"/>
                <a:sym typeface="Barlow Bold"/>
              </a:rPr>
              <a:t>DocSpot: The Comprehensive Solution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77938" y="2601069"/>
            <a:ext cx="5343525" cy="3888879"/>
            <a:chOff x="0" y="0"/>
            <a:chExt cx="7124700" cy="51851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124700" cy="5185156"/>
            </a:xfrm>
            <a:custGeom>
              <a:avLst/>
              <a:gdLst/>
              <a:ahLst/>
              <a:cxnLst/>
              <a:rect r="r" b="b" t="t" l="l"/>
              <a:pathLst>
                <a:path h="5185156" w="7124700">
                  <a:moveTo>
                    <a:pt x="0" y="182880"/>
                  </a:moveTo>
                  <a:cubicBezTo>
                    <a:pt x="0" y="81915"/>
                    <a:pt x="81915" y="0"/>
                    <a:pt x="182880" y="0"/>
                  </a:cubicBezTo>
                  <a:lnTo>
                    <a:pt x="6941820" y="0"/>
                  </a:lnTo>
                  <a:cubicBezTo>
                    <a:pt x="7042785" y="0"/>
                    <a:pt x="7124700" y="81915"/>
                    <a:pt x="7124700" y="182880"/>
                  </a:cubicBezTo>
                  <a:lnTo>
                    <a:pt x="7124700" y="5002276"/>
                  </a:lnTo>
                  <a:cubicBezTo>
                    <a:pt x="7124700" y="5103241"/>
                    <a:pt x="7042785" y="5185156"/>
                    <a:pt x="6941820" y="5185156"/>
                  </a:cubicBezTo>
                  <a:lnTo>
                    <a:pt x="182880" y="5185156"/>
                  </a:lnTo>
                  <a:cubicBezTo>
                    <a:pt x="81915" y="5185156"/>
                    <a:pt x="0" y="5103241"/>
                    <a:pt x="0" y="500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877938" y="2572494"/>
            <a:ext cx="5343525" cy="114300"/>
            <a:chOff x="0" y="0"/>
            <a:chExt cx="7124700" cy="152400"/>
          </a:xfrm>
        </p:grpSpPr>
        <p:sp>
          <p:nvSpPr>
            <p:cNvPr name="Freeform 10" id="10" descr="preencoded.png"/>
            <p:cNvSpPr/>
            <p:nvPr/>
          </p:nvSpPr>
          <p:spPr>
            <a:xfrm flipH="false" flipV="false" rot="0">
              <a:off x="0" y="0"/>
              <a:ext cx="7124700" cy="152400"/>
            </a:xfrm>
            <a:custGeom>
              <a:avLst/>
              <a:gdLst/>
              <a:ahLst/>
              <a:cxnLst/>
              <a:rect r="r" b="b" t="t" l="l"/>
              <a:pathLst>
                <a:path h="152400" w="7124700">
                  <a:moveTo>
                    <a:pt x="0" y="0"/>
                  </a:moveTo>
                  <a:lnTo>
                    <a:pt x="7124700" y="0"/>
                  </a:lnTo>
                  <a:lnTo>
                    <a:pt x="71247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959454" y="2977306"/>
            <a:ext cx="752475" cy="752475"/>
            <a:chOff x="0" y="0"/>
            <a:chExt cx="1003300" cy="1003300"/>
          </a:xfrm>
        </p:grpSpPr>
        <p:sp>
          <p:nvSpPr>
            <p:cNvPr name="Freeform 12" id="12" descr="preencoded.png"/>
            <p:cNvSpPr/>
            <p:nvPr/>
          </p:nvSpPr>
          <p:spPr>
            <a:xfrm flipH="false" flipV="false" rot="0">
              <a:off x="0" y="0"/>
              <a:ext cx="1003300" cy="1003300"/>
            </a:xfrm>
            <a:custGeom>
              <a:avLst/>
              <a:gdLst/>
              <a:ahLst/>
              <a:cxnLst/>
              <a:rect r="r" b="b" t="t" l="l"/>
              <a:pathLst>
                <a:path h="1003300" w="1003300">
                  <a:moveTo>
                    <a:pt x="0" y="0"/>
                  </a:moveTo>
                  <a:lnTo>
                    <a:pt x="1003300" y="0"/>
                  </a:lnTo>
                  <a:lnTo>
                    <a:pt x="1003300" y="1003300"/>
                  </a:lnTo>
                  <a:lnTo>
                    <a:pt x="0" y="1003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133475" y="3264397"/>
            <a:ext cx="300930" cy="376238"/>
            <a:chOff x="0" y="0"/>
            <a:chExt cx="401240" cy="501650"/>
          </a:xfrm>
        </p:grpSpPr>
        <p:sp>
          <p:nvSpPr>
            <p:cNvPr name="Freeform 14" id="14" descr="preencoded.png"/>
            <p:cNvSpPr/>
            <p:nvPr/>
          </p:nvSpPr>
          <p:spPr>
            <a:xfrm flipH="false" flipV="false" rot="0">
              <a:off x="0" y="0"/>
              <a:ext cx="401193" cy="501650"/>
            </a:xfrm>
            <a:custGeom>
              <a:avLst/>
              <a:gdLst/>
              <a:ahLst/>
              <a:cxnLst/>
              <a:rect r="r" b="b" t="t" l="l"/>
              <a:pathLst>
                <a:path h="501650" w="401193">
                  <a:moveTo>
                    <a:pt x="0" y="0"/>
                  </a:moveTo>
                  <a:lnTo>
                    <a:pt x="401193" y="0"/>
                  </a:lnTo>
                  <a:lnTo>
                    <a:pt x="401193" y="501650"/>
                  </a:lnTo>
                  <a:lnTo>
                    <a:pt x="0" y="501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9" t="0" r="-21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539180" y="3218557"/>
            <a:ext cx="4020890" cy="422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7"/>
              </a:lnSpc>
            </a:pPr>
            <a:r>
              <a:rPr lang="en-US" sz="2562" b="true">
                <a:solidFill>
                  <a:srgbClr val="384653"/>
                </a:solidFill>
                <a:latin typeface="Barlow Bold"/>
                <a:ea typeface="Barlow Bold"/>
                <a:cs typeface="Barlow Bold"/>
                <a:sym typeface="Barlow Bold"/>
              </a:rPr>
              <a:t>Streamlined Online Booking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57288" y="3705374"/>
            <a:ext cx="4784824" cy="2092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5"/>
              </a:lnSpc>
            </a:pPr>
            <a:r>
              <a:rPr lang="en-US" sz="1937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Facilitates easy appointment scheduling with integrated options for secure file and document uploads, enhancing preparation for consultations.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6472237" y="2601069"/>
            <a:ext cx="5343525" cy="3888879"/>
            <a:chOff x="0" y="0"/>
            <a:chExt cx="7124700" cy="518517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124700" cy="5185156"/>
            </a:xfrm>
            <a:custGeom>
              <a:avLst/>
              <a:gdLst/>
              <a:ahLst/>
              <a:cxnLst/>
              <a:rect r="r" b="b" t="t" l="l"/>
              <a:pathLst>
                <a:path h="5185156" w="7124700">
                  <a:moveTo>
                    <a:pt x="0" y="182880"/>
                  </a:moveTo>
                  <a:cubicBezTo>
                    <a:pt x="0" y="81915"/>
                    <a:pt x="81915" y="0"/>
                    <a:pt x="182880" y="0"/>
                  </a:cubicBezTo>
                  <a:lnTo>
                    <a:pt x="6941820" y="0"/>
                  </a:lnTo>
                  <a:cubicBezTo>
                    <a:pt x="7042785" y="0"/>
                    <a:pt x="7124700" y="81915"/>
                    <a:pt x="7124700" y="182880"/>
                  </a:cubicBezTo>
                  <a:lnTo>
                    <a:pt x="7124700" y="5002276"/>
                  </a:lnTo>
                  <a:cubicBezTo>
                    <a:pt x="7124700" y="5103241"/>
                    <a:pt x="7042785" y="5185156"/>
                    <a:pt x="6941820" y="5185156"/>
                  </a:cubicBezTo>
                  <a:lnTo>
                    <a:pt x="182880" y="5185156"/>
                  </a:lnTo>
                  <a:cubicBezTo>
                    <a:pt x="81915" y="5185156"/>
                    <a:pt x="0" y="5103241"/>
                    <a:pt x="0" y="500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6472237" y="2572494"/>
            <a:ext cx="5343525" cy="114300"/>
            <a:chOff x="0" y="0"/>
            <a:chExt cx="7124700" cy="152400"/>
          </a:xfrm>
        </p:grpSpPr>
        <p:sp>
          <p:nvSpPr>
            <p:cNvPr name="Freeform 20" id="20" descr="preencoded.png"/>
            <p:cNvSpPr/>
            <p:nvPr/>
          </p:nvSpPr>
          <p:spPr>
            <a:xfrm flipH="false" flipV="false" rot="0">
              <a:off x="0" y="0"/>
              <a:ext cx="7124700" cy="152400"/>
            </a:xfrm>
            <a:custGeom>
              <a:avLst/>
              <a:gdLst/>
              <a:ahLst/>
              <a:cxnLst/>
              <a:rect r="r" b="b" t="t" l="l"/>
              <a:pathLst>
                <a:path h="152400" w="7124700">
                  <a:moveTo>
                    <a:pt x="0" y="0"/>
                  </a:moveTo>
                  <a:lnTo>
                    <a:pt x="7124700" y="0"/>
                  </a:lnTo>
                  <a:lnTo>
                    <a:pt x="71247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8767762" y="2224831"/>
            <a:ext cx="752475" cy="752475"/>
            <a:chOff x="0" y="0"/>
            <a:chExt cx="1003300" cy="1003300"/>
          </a:xfrm>
        </p:grpSpPr>
        <p:sp>
          <p:nvSpPr>
            <p:cNvPr name="Freeform 22" id="22" descr="preencoded.png"/>
            <p:cNvSpPr/>
            <p:nvPr/>
          </p:nvSpPr>
          <p:spPr>
            <a:xfrm flipH="false" flipV="false" rot="0">
              <a:off x="0" y="0"/>
              <a:ext cx="1003300" cy="1003300"/>
            </a:xfrm>
            <a:custGeom>
              <a:avLst/>
              <a:gdLst/>
              <a:ahLst/>
              <a:cxnLst/>
              <a:rect r="r" b="b" t="t" l="l"/>
              <a:pathLst>
                <a:path h="1003300" w="1003300">
                  <a:moveTo>
                    <a:pt x="0" y="0"/>
                  </a:moveTo>
                  <a:lnTo>
                    <a:pt x="1003300" y="0"/>
                  </a:lnTo>
                  <a:lnTo>
                    <a:pt x="1003300" y="1003300"/>
                  </a:lnTo>
                  <a:lnTo>
                    <a:pt x="0" y="1003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6345883" y="3228082"/>
            <a:ext cx="300930" cy="376238"/>
            <a:chOff x="0" y="0"/>
            <a:chExt cx="401240" cy="501650"/>
          </a:xfrm>
        </p:grpSpPr>
        <p:sp>
          <p:nvSpPr>
            <p:cNvPr name="Freeform 24" id="24" descr="preencoded.png"/>
            <p:cNvSpPr/>
            <p:nvPr/>
          </p:nvSpPr>
          <p:spPr>
            <a:xfrm flipH="false" flipV="false" rot="0">
              <a:off x="0" y="0"/>
              <a:ext cx="401193" cy="501650"/>
            </a:xfrm>
            <a:custGeom>
              <a:avLst/>
              <a:gdLst/>
              <a:ahLst/>
              <a:cxnLst/>
              <a:rect r="r" b="b" t="t" l="l"/>
              <a:pathLst>
                <a:path h="501650" w="401193">
                  <a:moveTo>
                    <a:pt x="0" y="0"/>
                  </a:moveTo>
                  <a:lnTo>
                    <a:pt x="401193" y="0"/>
                  </a:lnTo>
                  <a:lnTo>
                    <a:pt x="401193" y="501650"/>
                  </a:lnTo>
                  <a:lnTo>
                    <a:pt x="0" y="501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9" t="0" r="-21" b="0"/>
              </a:stretch>
            </a:blip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6751587" y="3218557"/>
            <a:ext cx="4784824" cy="834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7"/>
              </a:lnSpc>
            </a:pPr>
            <a:r>
              <a:rPr lang="en-US" sz="2562" b="true">
                <a:solidFill>
                  <a:srgbClr val="384653"/>
                </a:solidFill>
                <a:latin typeface="Barlow Bold"/>
                <a:ea typeface="Barlow Bold"/>
                <a:cs typeface="Barlow Bold"/>
                <a:sym typeface="Barlow Bold"/>
              </a:rPr>
              <a:t>Dynamic Role-Based Dashboards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751587" y="4117925"/>
            <a:ext cx="4784824" cy="2092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5"/>
              </a:lnSpc>
            </a:pPr>
            <a:r>
              <a:rPr lang="en-US" sz="1937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Customized interfaces for patients (booking, document management), doctors (appointment review, schedule control), and administrators (doctor approvals, analytics).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2066537" y="2601069"/>
            <a:ext cx="5343525" cy="3888879"/>
            <a:chOff x="0" y="0"/>
            <a:chExt cx="7124700" cy="518517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7124700" cy="5185156"/>
            </a:xfrm>
            <a:custGeom>
              <a:avLst/>
              <a:gdLst/>
              <a:ahLst/>
              <a:cxnLst/>
              <a:rect r="r" b="b" t="t" l="l"/>
              <a:pathLst>
                <a:path h="5185156" w="7124700">
                  <a:moveTo>
                    <a:pt x="0" y="182880"/>
                  </a:moveTo>
                  <a:cubicBezTo>
                    <a:pt x="0" y="81915"/>
                    <a:pt x="81915" y="0"/>
                    <a:pt x="182880" y="0"/>
                  </a:cubicBezTo>
                  <a:lnTo>
                    <a:pt x="6941820" y="0"/>
                  </a:lnTo>
                  <a:cubicBezTo>
                    <a:pt x="7042785" y="0"/>
                    <a:pt x="7124700" y="81915"/>
                    <a:pt x="7124700" y="182880"/>
                  </a:cubicBezTo>
                  <a:lnTo>
                    <a:pt x="7124700" y="5002276"/>
                  </a:lnTo>
                  <a:cubicBezTo>
                    <a:pt x="7124700" y="5103241"/>
                    <a:pt x="7042785" y="5185156"/>
                    <a:pt x="6941820" y="5185156"/>
                  </a:cubicBezTo>
                  <a:lnTo>
                    <a:pt x="182880" y="5185156"/>
                  </a:lnTo>
                  <a:cubicBezTo>
                    <a:pt x="81915" y="5185156"/>
                    <a:pt x="0" y="5103241"/>
                    <a:pt x="0" y="500227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2066537" y="2572494"/>
            <a:ext cx="5343525" cy="114300"/>
            <a:chOff x="0" y="0"/>
            <a:chExt cx="7124700" cy="152400"/>
          </a:xfrm>
        </p:grpSpPr>
        <p:sp>
          <p:nvSpPr>
            <p:cNvPr name="Freeform 30" id="30" descr="preencoded.png"/>
            <p:cNvSpPr/>
            <p:nvPr/>
          </p:nvSpPr>
          <p:spPr>
            <a:xfrm flipH="false" flipV="false" rot="0">
              <a:off x="0" y="0"/>
              <a:ext cx="7124700" cy="152400"/>
            </a:xfrm>
            <a:custGeom>
              <a:avLst/>
              <a:gdLst/>
              <a:ahLst/>
              <a:cxnLst/>
              <a:rect r="r" b="b" t="t" l="l"/>
              <a:pathLst>
                <a:path h="152400" w="7124700">
                  <a:moveTo>
                    <a:pt x="0" y="0"/>
                  </a:moveTo>
                  <a:lnTo>
                    <a:pt x="7124700" y="0"/>
                  </a:lnTo>
                  <a:lnTo>
                    <a:pt x="7124700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4362062" y="2224831"/>
            <a:ext cx="752475" cy="752475"/>
            <a:chOff x="0" y="0"/>
            <a:chExt cx="1003300" cy="1003300"/>
          </a:xfrm>
        </p:grpSpPr>
        <p:sp>
          <p:nvSpPr>
            <p:cNvPr name="Freeform 32" id="32" descr="preencoded.png"/>
            <p:cNvSpPr/>
            <p:nvPr/>
          </p:nvSpPr>
          <p:spPr>
            <a:xfrm flipH="false" flipV="false" rot="0">
              <a:off x="0" y="0"/>
              <a:ext cx="1003300" cy="1003300"/>
            </a:xfrm>
            <a:custGeom>
              <a:avLst/>
              <a:gdLst/>
              <a:ahLst/>
              <a:cxnLst/>
              <a:rect r="r" b="b" t="t" l="l"/>
              <a:pathLst>
                <a:path h="1003300" w="1003300">
                  <a:moveTo>
                    <a:pt x="0" y="0"/>
                  </a:moveTo>
                  <a:lnTo>
                    <a:pt x="1003300" y="0"/>
                  </a:lnTo>
                  <a:lnTo>
                    <a:pt x="1003300" y="1003300"/>
                  </a:lnTo>
                  <a:lnTo>
                    <a:pt x="0" y="1003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33" id="33"/>
          <p:cNvGrpSpPr>
            <a:grpSpLocks noChangeAspect="true"/>
          </p:cNvGrpSpPr>
          <p:nvPr/>
        </p:nvGrpSpPr>
        <p:grpSpPr>
          <a:xfrm rot="0">
            <a:off x="12339638" y="3228082"/>
            <a:ext cx="300930" cy="376238"/>
            <a:chOff x="0" y="0"/>
            <a:chExt cx="401240" cy="501650"/>
          </a:xfrm>
        </p:grpSpPr>
        <p:sp>
          <p:nvSpPr>
            <p:cNvPr name="Freeform 34" id="34" descr="preencoded.png"/>
            <p:cNvSpPr/>
            <p:nvPr/>
          </p:nvSpPr>
          <p:spPr>
            <a:xfrm flipH="false" flipV="false" rot="0">
              <a:off x="0" y="0"/>
              <a:ext cx="401193" cy="501650"/>
            </a:xfrm>
            <a:custGeom>
              <a:avLst/>
              <a:gdLst/>
              <a:ahLst/>
              <a:cxnLst/>
              <a:rect r="r" b="b" t="t" l="l"/>
              <a:pathLst>
                <a:path h="501650" w="401193">
                  <a:moveTo>
                    <a:pt x="0" y="0"/>
                  </a:moveTo>
                  <a:lnTo>
                    <a:pt x="401193" y="0"/>
                  </a:lnTo>
                  <a:lnTo>
                    <a:pt x="401193" y="501650"/>
                  </a:lnTo>
                  <a:lnTo>
                    <a:pt x="0" y="501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9" t="0" r="-21" b="0"/>
              </a:stretch>
            </a:blipFill>
          </p:spPr>
        </p:sp>
      </p:grpSp>
      <p:sp>
        <p:nvSpPr>
          <p:cNvPr name="TextBox 35" id="35"/>
          <p:cNvSpPr txBox="true"/>
          <p:nvPr/>
        </p:nvSpPr>
        <p:spPr>
          <a:xfrm rot="0">
            <a:off x="12666166" y="3218557"/>
            <a:ext cx="4144267" cy="422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7"/>
              </a:lnSpc>
            </a:pPr>
            <a:r>
              <a:rPr lang="en-US" sz="2562" b="true">
                <a:solidFill>
                  <a:srgbClr val="384653"/>
                </a:solidFill>
                <a:latin typeface="Barlow Bold"/>
                <a:ea typeface="Barlow Bold"/>
                <a:cs typeface="Barlow Bold"/>
                <a:sym typeface="Barlow Bold"/>
              </a:rPr>
              <a:t>Rigorous Doctor Verification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2345889" y="3705374"/>
            <a:ext cx="4784824" cy="2092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5"/>
              </a:lnSpc>
            </a:pPr>
            <a:r>
              <a:rPr lang="en-US" sz="1937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An administrative approval mechanism ensures that all doctors on the platform are verified, maintaining high standards of quality and trust.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877938" y="7116961"/>
            <a:ext cx="16532126" cy="2272159"/>
            <a:chOff x="0" y="0"/>
            <a:chExt cx="22042835" cy="3029545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22042882" cy="3029585"/>
            </a:xfrm>
            <a:custGeom>
              <a:avLst/>
              <a:gdLst/>
              <a:ahLst/>
              <a:cxnLst/>
              <a:rect r="r" b="b" t="t" l="l"/>
              <a:pathLst>
                <a:path h="3029585" w="22042882">
                  <a:moveTo>
                    <a:pt x="0" y="182880"/>
                  </a:moveTo>
                  <a:cubicBezTo>
                    <a:pt x="0" y="81915"/>
                    <a:pt x="81915" y="0"/>
                    <a:pt x="182880" y="0"/>
                  </a:cubicBezTo>
                  <a:lnTo>
                    <a:pt x="21860002" y="0"/>
                  </a:lnTo>
                  <a:cubicBezTo>
                    <a:pt x="21960967" y="0"/>
                    <a:pt x="22042882" y="81915"/>
                    <a:pt x="22042882" y="182880"/>
                  </a:cubicBezTo>
                  <a:lnTo>
                    <a:pt x="22042882" y="2846705"/>
                  </a:lnTo>
                  <a:cubicBezTo>
                    <a:pt x="22042882" y="2947670"/>
                    <a:pt x="21960967" y="3029585"/>
                    <a:pt x="21860002" y="3029585"/>
                  </a:cubicBezTo>
                  <a:lnTo>
                    <a:pt x="182880" y="3029585"/>
                  </a:lnTo>
                  <a:cubicBezTo>
                    <a:pt x="81915" y="3029585"/>
                    <a:pt x="0" y="2947670"/>
                    <a:pt x="0" y="284670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39" id="39"/>
          <p:cNvGrpSpPr>
            <a:grpSpLocks noChangeAspect="true"/>
          </p:cNvGrpSpPr>
          <p:nvPr/>
        </p:nvGrpSpPr>
        <p:grpSpPr>
          <a:xfrm rot="0">
            <a:off x="877938" y="7088386"/>
            <a:ext cx="16532126" cy="114300"/>
            <a:chOff x="0" y="0"/>
            <a:chExt cx="22042835" cy="152400"/>
          </a:xfrm>
        </p:grpSpPr>
        <p:sp>
          <p:nvSpPr>
            <p:cNvPr name="Freeform 40" id="40" descr="preencoded.png"/>
            <p:cNvSpPr/>
            <p:nvPr/>
          </p:nvSpPr>
          <p:spPr>
            <a:xfrm flipH="false" flipV="false" rot="0">
              <a:off x="0" y="0"/>
              <a:ext cx="22042882" cy="152400"/>
            </a:xfrm>
            <a:custGeom>
              <a:avLst/>
              <a:gdLst/>
              <a:ahLst/>
              <a:cxnLst/>
              <a:rect r="r" b="b" t="t" l="l"/>
              <a:pathLst>
                <a:path h="152400" w="22042882">
                  <a:moveTo>
                    <a:pt x="0" y="0"/>
                  </a:moveTo>
                  <a:lnTo>
                    <a:pt x="22042882" y="0"/>
                  </a:lnTo>
                  <a:lnTo>
                    <a:pt x="22042882" y="152400"/>
                  </a:lnTo>
                  <a:lnTo>
                    <a:pt x="0" y="152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9" t="0" r="-9" b="0"/>
              </a:stretch>
            </a:blipFill>
          </p:spPr>
        </p:sp>
      </p:grpSp>
      <p:grpSp>
        <p:nvGrpSpPr>
          <p:cNvPr name="Group 41" id="41"/>
          <p:cNvGrpSpPr>
            <a:grpSpLocks noChangeAspect="true"/>
          </p:cNvGrpSpPr>
          <p:nvPr/>
        </p:nvGrpSpPr>
        <p:grpSpPr>
          <a:xfrm rot="0">
            <a:off x="8767762" y="6740724"/>
            <a:ext cx="752475" cy="752475"/>
            <a:chOff x="0" y="0"/>
            <a:chExt cx="1003300" cy="1003300"/>
          </a:xfrm>
        </p:grpSpPr>
        <p:sp>
          <p:nvSpPr>
            <p:cNvPr name="Freeform 42" id="42" descr="preencoded.png"/>
            <p:cNvSpPr/>
            <p:nvPr/>
          </p:nvSpPr>
          <p:spPr>
            <a:xfrm flipH="false" flipV="false" rot="0">
              <a:off x="0" y="0"/>
              <a:ext cx="1003300" cy="1003300"/>
            </a:xfrm>
            <a:custGeom>
              <a:avLst/>
              <a:gdLst/>
              <a:ahLst/>
              <a:cxnLst/>
              <a:rect r="r" b="b" t="t" l="l"/>
              <a:pathLst>
                <a:path h="1003300" w="1003300">
                  <a:moveTo>
                    <a:pt x="0" y="0"/>
                  </a:moveTo>
                  <a:lnTo>
                    <a:pt x="1003300" y="0"/>
                  </a:lnTo>
                  <a:lnTo>
                    <a:pt x="1003300" y="1003300"/>
                  </a:lnTo>
                  <a:lnTo>
                    <a:pt x="0" y="1003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grpSp>
        <p:nvGrpSpPr>
          <p:cNvPr name="Group 43" id="43"/>
          <p:cNvGrpSpPr>
            <a:grpSpLocks noChangeAspect="true"/>
          </p:cNvGrpSpPr>
          <p:nvPr/>
        </p:nvGrpSpPr>
        <p:grpSpPr>
          <a:xfrm rot="0">
            <a:off x="6751587" y="7743974"/>
            <a:ext cx="300930" cy="376238"/>
            <a:chOff x="0" y="0"/>
            <a:chExt cx="401240" cy="501650"/>
          </a:xfrm>
        </p:grpSpPr>
        <p:sp>
          <p:nvSpPr>
            <p:cNvPr name="Freeform 44" id="44" descr="preencoded.png"/>
            <p:cNvSpPr/>
            <p:nvPr/>
          </p:nvSpPr>
          <p:spPr>
            <a:xfrm flipH="false" flipV="false" rot="0">
              <a:off x="0" y="0"/>
              <a:ext cx="401193" cy="501650"/>
            </a:xfrm>
            <a:custGeom>
              <a:avLst/>
              <a:gdLst/>
              <a:ahLst/>
              <a:cxnLst/>
              <a:rect r="r" b="b" t="t" l="l"/>
              <a:pathLst>
                <a:path h="501650" w="401193">
                  <a:moveTo>
                    <a:pt x="0" y="0"/>
                  </a:moveTo>
                  <a:lnTo>
                    <a:pt x="401193" y="0"/>
                  </a:lnTo>
                  <a:lnTo>
                    <a:pt x="401193" y="501650"/>
                  </a:lnTo>
                  <a:lnTo>
                    <a:pt x="0" y="501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-9" t="0" r="-21" b="0"/>
              </a:stretch>
            </a:blipFill>
          </p:spPr>
        </p:sp>
      </p:grpSp>
      <p:sp>
        <p:nvSpPr>
          <p:cNvPr name="TextBox 45" id="45"/>
          <p:cNvSpPr txBox="true"/>
          <p:nvPr/>
        </p:nvSpPr>
        <p:spPr>
          <a:xfrm rot="0">
            <a:off x="7130355" y="7734449"/>
            <a:ext cx="4027140" cy="422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7"/>
              </a:lnSpc>
            </a:pPr>
            <a:r>
              <a:rPr lang="en-US" sz="2562" b="true">
                <a:solidFill>
                  <a:srgbClr val="384653"/>
                </a:solidFill>
                <a:latin typeface="Barlow Bold"/>
                <a:ea typeface="Barlow Bold"/>
                <a:cs typeface="Barlow Bold"/>
                <a:sym typeface="Barlow Bold"/>
              </a:rPr>
              <a:t>Secure &amp; Intuitive Interface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157288" y="8221265"/>
            <a:ext cx="15973425" cy="888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5"/>
              </a:lnSpc>
            </a:pPr>
            <a:r>
              <a:rPr lang="en-US" sz="1937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Developed with a responsive UI, featuring modern design principles and smooth animations for an engaging and secure user experience.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47886" y="817066"/>
            <a:ext cx="7126932" cy="88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562" b="true">
                <a:solidFill>
                  <a:srgbClr val="2E3C4E"/>
                </a:solidFill>
                <a:latin typeface="Barlow Bold"/>
                <a:ea typeface="Barlow Bold"/>
                <a:cs typeface="Barlow Bold"/>
                <a:sym typeface="Barlow Bold"/>
              </a:rPr>
              <a:t>Tech Stack Used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7886" y="2403872"/>
            <a:ext cx="4276130" cy="515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7"/>
              </a:lnSpc>
            </a:pPr>
            <a:r>
              <a:rPr lang="en-US" sz="3312" b="true">
                <a:solidFill>
                  <a:srgbClr val="2E3C4E"/>
                </a:solidFill>
                <a:latin typeface="Barlow Bold"/>
                <a:ea typeface="Barlow Bold"/>
                <a:cs typeface="Barlow Bold"/>
                <a:sym typeface="Barlow Bold"/>
              </a:rPr>
              <a:t>Frontend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7886" y="3151882"/>
            <a:ext cx="7865715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React.js (Vite) for rapid development and optimized performance.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7886" y="4113311"/>
            <a:ext cx="7865715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Tailwind CSS + Framer Motion for responsive design and seamless animations.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47886" y="5074741"/>
            <a:ext cx="7865715" cy="50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Axios for efficient and reliable API communication.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483924" y="2403872"/>
            <a:ext cx="4276130" cy="515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7"/>
              </a:lnSpc>
            </a:pPr>
            <a:r>
              <a:rPr lang="en-US" sz="3312" b="true">
                <a:solidFill>
                  <a:srgbClr val="2E3C4E"/>
                </a:solidFill>
                <a:latin typeface="Barlow Bold"/>
                <a:ea typeface="Barlow Bold"/>
                <a:cs typeface="Barlow Bold"/>
                <a:sym typeface="Barlow Bold"/>
              </a:rPr>
              <a:t>Backend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483924" y="3151882"/>
            <a:ext cx="7865715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Node.js + Express.js for a scalable and high-performance server.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483924" y="4113311"/>
            <a:ext cx="7865715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MongoDB + Mongoose for flexible and robust database operations.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83924" y="5074741"/>
            <a:ext cx="7865715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JWT for secure authentication and bcrypt for strong password hashing.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47886" y="6552297"/>
            <a:ext cx="16392228" cy="43309"/>
            <a:chOff x="0" y="0"/>
            <a:chExt cx="21856303" cy="5774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1856319" cy="57785"/>
            </a:xfrm>
            <a:custGeom>
              <a:avLst/>
              <a:gdLst/>
              <a:ahLst/>
              <a:cxnLst/>
              <a:rect r="r" b="b" t="t" l="l"/>
              <a:pathLst>
                <a:path h="57785" w="21856319">
                  <a:moveTo>
                    <a:pt x="0" y="0"/>
                  </a:moveTo>
                  <a:lnTo>
                    <a:pt x="21856319" y="0"/>
                  </a:lnTo>
                  <a:lnTo>
                    <a:pt x="21856319" y="57785"/>
                  </a:lnTo>
                  <a:lnTo>
                    <a:pt x="0" y="57785"/>
                  </a:lnTo>
                  <a:close/>
                </a:path>
              </a:pathLst>
            </a:custGeom>
            <a:solidFill>
              <a:srgbClr val="384653">
                <a:alpha val="24706"/>
              </a:srgbClr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947886" y="6982569"/>
            <a:ext cx="4276130" cy="553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7"/>
              </a:lnSpc>
            </a:pPr>
            <a:r>
              <a:rPr lang="en-US" sz="3312" b="true">
                <a:solidFill>
                  <a:srgbClr val="2E3C4E"/>
                </a:solidFill>
                <a:latin typeface="Barlow Bold"/>
                <a:ea typeface="Barlow Bold"/>
                <a:cs typeface="Barlow Bold"/>
                <a:sym typeface="Barlow Bold"/>
              </a:rPr>
              <a:t>Tools &amp; Deployment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47886" y="7866012"/>
            <a:ext cx="16392228" cy="50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GitHub for version control and collaborative development.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47886" y="8394055"/>
            <a:ext cx="16392228" cy="50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Netlify for swift frontend deployment.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47886" y="8922098"/>
            <a:ext cx="16392228" cy="50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Render/Heroku for reliable backend hosting and scalability.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78371" y="582960"/>
            <a:ext cx="5853261" cy="760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0"/>
              </a:lnSpc>
            </a:pPr>
            <a:r>
              <a:rPr lang="en-US" sz="4562" b="true">
                <a:solidFill>
                  <a:srgbClr val="2E3C4E"/>
                </a:solidFill>
                <a:latin typeface="Barlow Bold"/>
                <a:ea typeface="Barlow Bold"/>
                <a:cs typeface="Barlow Bold"/>
                <a:sym typeface="Barlow Bold"/>
              </a:rPr>
              <a:t>Project Workflow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78371" y="1879997"/>
            <a:ext cx="3511898" cy="458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2E3C4E"/>
                </a:solidFill>
                <a:latin typeface="Barlow Bold"/>
                <a:ea typeface="Barlow Bold"/>
                <a:cs typeface="Barlow Bold"/>
                <a:sym typeface="Barlow Bold"/>
              </a:rPr>
              <a:t>User Flow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551" y="2588270"/>
            <a:ext cx="28575" cy="6839991"/>
            <a:chOff x="0" y="0"/>
            <a:chExt cx="38100" cy="911998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8100" cy="9119997"/>
            </a:xfrm>
            <a:custGeom>
              <a:avLst/>
              <a:gdLst/>
              <a:ahLst/>
              <a:cxnLst/>
              <a:rect r="r" b="b" t="t" l="l"/>
              <a:pathLst>
                <a:path h="9119997" w="38100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cubicBezTo>
                    <a:pt x="29591" y="0"/>
                    <a:pt x="38100" y="8509"/>
                    <a:pt x="38100" y="19050"/>
                  </a:cubicBezTo>
                  <a:lnTo>
                    <a:pt x="38100" y="9100947"/>
                  </a:lnTo>
                  <a:cubicBezTo>
                    <a:pt x="38100" y="9111488"/>
                    <a:pt x="29591" y="9119997"/>
                    <a:pt x="19050" y="9119997"/>
                  </a:cubicBezTo>
                  <a:cubicBezTo>
                    <a:pt x="8509" y="9119997"/>
                    <a:pt x="0" y="9111488"/>
                    <a:pt x="0" y="9100947"/>
                  </a:cubicBezTo>
                  <a:close/>
                </a:path>
              </a:pathLst>
            </a:custGeom>
            <a:solidFill>
              <a:srgbClr val="BACFDD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250156" y="2824162"/>
            <a:ext cx="667196" cy="28575"/>
            <a:chOff x="0" y="0"/>
            <a:chExt cx="889595" cy="381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89635" cy="38100"/>
            </a:xfrm>
            <a:custGeom>
              <a:avLst/>
              <a:gdLst/>
              <a:ahLst/>
              <a:cxnLst/>
              <a:rect r="r" b="b" t="t" l="l"/>
              <a:pathLst>
                <a:path h="38100" w="889635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870585" y="0"/>
                  </a:lnTo>
                  <a:cubicBezTo>
                    <a:pt x="881126" y="0"/>
                    <a:pt x="889635" y="8509"/>
                    <a:pt x="889635" y="19050"/>
                  </a:cubicBezTo>
                  <a:cubicBezTo>
                    <a:pt x="889635" y="29591"/>
                    <a:pt x="881126" y="38100"/>
                    <a:pt x="870585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BACFDD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73609" y="2583507"/>
            <a:ext cx="509885" cy="509885"/>
            <a:chOff x="0" y="0"/>
            <a:chExt cx="679847" cy="67984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6350" y="6350"/>
              <a:ext cx="667131" cy="667131"/>
            </a:xfrm>
            <a:custGeom>
              <a:avLst/>
              <a:gdLst/>
              <a:ahLst/>
              <a:cxnLst/>
              <a:rect r="r" b="b" t="t" l="l"/>
              <a:pathLst>
                <a:path h="667131" w="667131">
                  <a:moveTo>
                    <a:pt x="0" y="333629"/>
                  </a:moveTo>
                  <a:cubicBezTo>
                    <a:pt x="0" y="149352"/>
                    <a:pt x="149352" y="0"/>
                    <a:pt x="333629" y="0"/>
                  </a:cubicBezTo>
                  <a:cubicBezTo>
                    <a:pt x="517906" y="0"/>
                    <a:pt x="667131" y="149352"/>
                    <a:pt x="667131" y="333629"/>
                  </a:cubicBezTo>
                  <a:cubicBezTo>
                    <a:pt x="667131" y="517906"/>
                    <a:pt x="517779" y="667131"/>
                    <a:pt x="333629" y="667131"/>
                  </a:cubicBezTo>
                  <a:cubicBezTo>
                    <a:pt x="149479" y="667131"/>
                    <a:pt x="0" y="517779"/>
                    <a:pt x="0" y="333629"/>
                  </a:cubicBezTo>
                  <a:close/>
                </a:path>
              </a:pathLst>
            </a:custGeom>
            <a:solidFill>
              <a:srgbClr val="D4E9F7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79831" cy="679958"/>
            </a:xfrm>
            <a:custGeom>
              <a:avLst/>
              <a:gdLst/>
              <a:ahLst/>
              <a:cxnLst/>
              <a:rect r="r" b="b" t="t" l="l"/>
              <a:pathLst>
                <a:path h="679958" w="679831">
                  <a:moveTo>
                    <a:pt x="0" y="339979"/>
                  </a:moveTo>
                  <a:cubicBezTo>
                    <a:pt x="0" y="152146"/>
                    <a:pt x="152146" y="0"/>
                    <a:pt x="339979" y="0"/>
                  </a:cubicBezTo>
                  <a:cubicBezTo>
                    <a:pt x="341884" y="0"/>
                    <a:pt x="343789" y="889"/>
                    <a:pt x="344932" y="2413"/>
                  </a:cubicBezTo>
                  <a:lnTo>
                    <a:pt x="339979" y="6350"/>
                  </a:lnTo>
                  <a:lnTo>
                    <a:pt x="339979" y="0"/>
                  </a:lnTo>
                  <a:lnTo>
                    <a:pt x="339979" y="6350"/>
                  </a:lnTo>
                  <a:lnTo>
                    <a:pt x="339979" y="0"/>
                  </a:lnTo>
                  <a:cubicBezTo>
                    <a:pt x="527685" y="0"/>
                    <a:pt x="679831" y="152146"/>
                    <a:pt x="679831" y="339979"/>
                  </a:cubicBezTo>
                  <a:cubicBezTo>
                    <a:pt x="679831" y="342900"/>
                    <a:pt x="677799" y="345440"/>
                    <a:pt x="675005" y="346202"/>
                  </a:cubicBezTo>
                  <a:lnTo>
                    <a:pt x="673481" y="339979"/>
                  </a:lnTo>
                  <a:lnTo>
                    <a:pt x="679831" y="339979"/>
                  </a:lnTo>
                  <a:cubicBezTo>
                    <a:pt x="679831" y="527685"/>
                    <a:pt x="527685" y="679958"/>
                    <a:pt x="339852" y="679958"/>
                  </a:cubicBezTo>
                  <a:lnTo>
                    <a:pt x="339852" y="673608"/>
                  </a:lnTo>
                  <a:lnTo>
                    <a:pt x="339852" y="667258"/>
                  </a:lnTo>
                  <a:lnTo>
                    <a:pt x="339852" y="673608"/>
                  </a:lnTo>
                  <a:lnTo>
                    <a:pt x="339852" y="679958"/>
                  </a:lnTo>
                  <a:cubicBezTo>
                    <a:pt x="152146" y="679831"/>
                    <a:pt x="0" y="527685"/>
                    <a:pt x="0" y="339979"/>
                  </a:cubicBezTo>
                  <a:lnTo>
                    <a:pt x="6350" y="339979"/>
                  </a:lnTo>
                  <a:lnTo>
                    <a:pt x="0" y="339979"/>
                  </a:lnTo>
                  <a:moveTo>
                    <a:pt x="12700" y="339979"/>
                  </a:moveTo>
                  <a:lnTo>
                    <a:pt x="6350" y="339979"/>
                  </a:lnTo>
                  <a:lnTo>
                    <a:pt x="12700" y="339979"/>
                  </a:lnTo>
                  <a:cubicBezTo>
                    <a:pt x="12700" y="520700"/>
                    <a:pt x="159258" y="667131"/>
                    <a:pt x="339979" y="667131"/>
                  </a:cubicBezTo>
                  <a:cubicBezTo>
                    <a:pt x="343535" y="667131"/>
                    <a:pt x="346329" y="669925"/>
                    <a:pt x="346329" y="673481"/>
                  </a:cubicBezTo>
                  <a:cubicBezTo>
                    <a:pt x="346329" y="677037"/>
                    <a:pt x="343535" y="679831"/>
                    <a:pt x="339979" y="679831"/>
                  </a:cubicBezTo>
                  <a:cubicBezTo>
                    <a:pt x="336423" y="679831"/>
                    <a:pt x="333629" y="677037"/>
                    <a:pt x="333629" y="673481"/>
                  </a:cubicBezTo>
                  <a:cubicBezTo>
                    <a:pt x="333629" y="669925"/>
                    <a:pt x="336423" y="667131"/>
                    <a:pt x="339979" y="667131"/>
                  </a:cubicBezTo>
                  <a:cubicBezTo>
                    <a:pt x="520700" y="667131"/>
                    <a:pt x="667131" y="520700"/>
                    <a:pt x="667131" y="339979"/>
                  </a:cubicBezTo>
                  <a:cubicBezTo>
                    <a:pt x="667131" y="337058"/>
                    <a:pt x="669163" y="334518"/>
                    <a:pt x="671957" y="333756"/>
                  </a:cubicBezTo>
                  <a:lnTo>
                    <a:pt x="673481" y="339979"/>
                  </a:lnTo>
                  <a:lnTo>
                    <a:pt x="667131" y="339979"/>
                  </a:lnTo>
                  <a:cubicBezTo>
                    <a:pt x="667131" y="159258"/>
                    <a:pt x="520700" y="12700"/>
                    <a:pt x="339979" y="12700"/>
                  </a:cubicBezTo>
                  <a:cubicBezTo>
                    <a:pt x="338074" y="12700"/>
                    <a:pt x="336169" y="11811"/>
                    <a:pt x="335026" y="10287"/>
                  </a:cubicBezTo>
                  <a:lnTo>
                    <a:pt x="339979" y="6350"/>
                  </a:lnTo>
                  <a:lnTo>
                    <a:pt x="339979" y="12700"/>
                  </a:lnTo>
                  <a:cubicBezTo>
                    <a:pt x="159258" y="12700"/>
                    <a:pt x="12700" y="159258"/>
                    <a:pt x="12700" y="339979"/>
                  </a:cubicBezTo>
                  <a:close/>
                </a:path>
              </a:pathLst>
            </a:custGeom>
            <a:solidFill>
              <a:srgbClr val="BACFDD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853009" y="2666627"/>
            <a:ext cx="351085" cy="391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0"/>
              </a:lnSpc>
            </a:pPr>
            <a:r>
              <a:rPr lang="en-US" sz="2750" b="true">
                <a:solidFill>
                  <a:srgbClr val="384653"/>
                </a:solidFill>
                <a:latin typeface="Barlow Bold"/>
                <a:ea typeface="Barlow Bold"/>
                <a:cs typeface="Barlow Bold"/>
                <a:sym typeface="Barlow Bold"/>
              </a:rPr>
              <a:t>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140744" y="2645569"/>
            <a:ext cx="2926556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5"/>
              </a:lnSpc>
            </a:pPr>
            <a:r>
              <a:rPr lang="en-US" sz="2249" b="true">
                <a:solidFill>
                  <a:srgbClr val="384653"/>
                </a:solidFill>
                <a:latin typeface="Barlow Bold"/>
                <a:ea typeface="Barlow Bold"/>
                <a:cs typeface="Barlow Bold"/>
                <a:sym typeface="Barlow Bold"/>
              </a:rPr>
              <a:t>Patient Engagement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140744" y="3185964"/>
            <a:ext cx="6731942" cy="778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1750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Patients register or log in and seamlessly browse available doctors.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250156" y="4645372"/>
            <a:ext cx="667196" cy="28575"/>
            <a:chOff x="0" y="0"/>
            <a:chExt cx="889595" cy="381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89635" cy="38100"/>
            </a:xfrm>
            <a:custGeom>
              <a:avLst/>
              <a:gdLst/>
              <a:ahLst/>
              <a:cxnLst/>
              <a:rect r="r" b="b" t="t" l="l"/>
              <a:pathLst>
                <a:path h="38100" w="889635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870585" y="0"/>
                  </a:lnTo>
                  <a:cubicBezTo>
                    <a:pt x="881126" y="0"/>
                    <a:pt x="889635" y="8509"/>
                    <a:pt x="889635" y="19050"/>
                  </a:cubicBezTo>
                  <a:cubicBezTo>
                    <a:pt x="889635" y="29591"/>
                    <a:pt x="881126" y="38100"/>
                    <a:pt x="870585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BACFDD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773609" y="4404718"/>
            <a:ext cx="509885" cy="509885"/>
            <a:chOff x="0" y="0"/>
            <a:chExt cx="679847" cy="67984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6350" y="6350"/>
              <a:ext cx="667131" cy="667131"/>
            </a:xfrm>
            <a:custGeom>
              <a:avLst/>
              <a:gdLst/>
              <a:ahLst/>
              <a:cxnLst/>
              <a:rect r="r" b="b" t="t" l="l"/>
              <a:pathLst>
                <a:path h="667131" w="667131">
                  <a:moveTo>
                    <a:pt x="0" y="333629"/>
                  </a:moveTo>
                  <a:cubicBezTo>
                    <a:pt x="0" y="149352"/>
                    <a:pt x="149352" y="0"/>
                    <a:pt x="333629" y="0"/>
                  </a:cubicBezTo>
                  <a:cubicBezTo>
                    <a:pt x="517906" y="0"/>
                    <a:pt x="667131" y="149352"/>
                    <a:pt x="667131" y="333629"/>
                  </a:cubicBezTo>
                  <a:cubicBezTo>
                    <a:pt x="667131" y="517906"/>
                    <a:pt x="517779" y="667131"/>
                    <a:pt x="333629" y="667131"/>
                  </a:cubicBezTo>
                  <a:cubicBezTo>
                    <a:pt x="149479" y="667131"/>
                    <a:pt x="0" y="517779"/>
                    <a:pt x="0" y="333629"/>
                  </a:cubicBezTo>
                  <a:close/>
                </a:path>
              </a:pathLst>
            </a:custGeom>
            <a:solidFill>
              <a:srgbClr val="D4E9F7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79831" cy="679958"/>
            </a:xfrm>
            <a:custGeom>
              <a:avLst/>
              <a:gdLst/>
              <a:ahLst/>
              <a:cxnLst/>
              <a:rect r="r" b="b" t="t" l="l"/>
              <a:pathLst>
                <a:path h="679958" w="679831">
                  <a:moveTo>
                    <a:pt x="0" y="339979"/>
                  </a:moveTo>
                  <a:cubicBezTo>
                    <a:pt x="0" y="152146"/>
                    <a:pt x="152146" y="0"/>
                    <a:pt x="339979" y="0"/>
                  </a:cubicBezTo>
                  <a:cubicBezTo>
                    <a:pt x="341884" y="0"/>
                    <a:pt x="343789" y="889"/>
                    <a:pt x="344932" y="2413"/>
                  </a:cubicBezTo>
                  <a:lnTo>
                    <a:pt x="339979" y="6350"/>
                  </a:lnTo>
                  <a:lnTo>
                    <a:pt x="339979" y="0"/>
                  </a:lnTo>
                  <a:lnTo>
                    <a:pt x="339979" y="6350"/>
                  </a:lnTo>
                  <a:lnTo>
                    <a:pt x="339979" y="0"/>
                  </a:lnTo>
                  <a:cubicBezTo>
                    <a:pt x="527685" y="0"/>
                    <a:pt x="679831" y="152146"/>
                    <a:pt x="679831" y="339979"/>
                  </a:cubicBezTo>
                  <a:cubicBezTo>
                    <a:pt x="679831" y="342900"/>
                    <a:pt x="677799" y="345440"/>
                    <a:pt x="675005" y="346202"/>
                  </a:cubicBezTo>
                  <a:lnTo>
                    <a:pt x="673481" y="339979"/>
                  </a:lnTo>
                  <a:lnTo>
                    <a:pt x="679831" y="339979"/>
                  </a:lnTo>
                  <a:cubicBezTo>
                    <a:pt x="679831" y="527685"/>
                    <a:pt x="527685" y="679958"/>
                    <a:pt x="339852" y="679958"/>
                  </a:cubicBezTo>
                  <a:lnTo>
                    <a:pt x="339852" y="673608"/>
                  </a:lnTo>
                  <a:lnTo>
                    <a:pt x="339852" y="667258"/>
                  </a:lnTo>
                  <a:lnTo>
                    <a:pt x="339852" y="673608"/>
                  </a:lnTo>
                  <a:lnTo>
                    <a:pt x="339852" y="679958"/>
                  </a:lnTo>
                  <a:cubicBezTo>
                    <a:pt x="152146" y="679831"/>
                    <a:pt x="0" y="527685"/>
                    <a:pt x="0" y="339979"/>
                  </a:cubicBezTo>
                  <a:lnTo>
                    <a:pt x="6350" y="339979"/>
                  </a:lnTo>
                  <a:lnTo>
                    <a:pt x="0" y="339979"/>
                  </a:lnTo>
                  <a:moveTo>
                    <a:pt x="12700" y="339979"/>
                  </a:moveTo>
                  <a:lnTo>
                    <a:pt x="6350" y="339979"/>
                  </a:lnTo>
                  <a:lnTo>
                    <a:pt x="12700" y="339979"/>
                  </a:lnTo>
                  <a:cubicBezTo>
                    <a:pt x="12700" y="520700"/>
                    <a:pt x="159258" y="667131"/>
                    <a:pt x="339979" y="667131"/>
                  </a:cubicBezTo>
                  <a:cubicBezTo>
                    <a:pt x="343535" y="667131"/>
                    <a:pt x="346329" y="669925"/>
                    <a:pt x="346329" y="673481"/>
                  </a:cubicBezTo>
                  <a:cubicBezTo>
                    <a:pt x="346329" y="677037"/>
                    <a:pt x="343535" y="679831"/>
                    <a:pt x="339979" y="679831"/>
                  </a:cubicBezTo>
                  <a:cubicBezTo>
                    <a:pt x="336423" y="679831"/>
                    <a:pt x="333629" y="677037"/>
                    <a:pt x="333629" y="673481"/>
                  </a:cubicBezTo>
                  <a:cubicBezTo>
                    <a:pt x="333629" y="669925"/>
                    <a:pt x="336423" y="667131"/>
                    <a:pt x="339979" y="667131"/>
                  </a:cubicBezTo>
                  <a:cubicBezTo>
                    <a:pt x="520700" y="667131"/>
                    <a:pt x="667131" y="520700"/>
                    <a:pt x="667131" y="339979"/>
                  </a:cubicBezTo>
                  <a:cubicBezTo>
                    <a:pt x="667131" y="337058"/>
                    <a:pt x="669163" y="334518"/>
                    <a:pt x="671957" y="333756"/>
                  </a:cubicBezTo>
                  <a:lnTo>
                    <a:pt x="673481" y="339979"/>
                  </a:lnTo>
                  <a:lnTo>
                    <a:pt x="667131" y="339979"/>
                  </a:lnTo>
                  <a:cubicBezTo>
                    <a:pt x="667131" y="159258"/>
                    <a:pt x="520700" y="12700"/>
                    <a:pt x="339979" y="12700"/>
                  </a:cubicBezTo>
                  <a:cubicBezTo>
                    <a:pt x="338074" y="12700"/>
                    <a:pt x="336169" y="11811"/>
                    <a:pt x="335026" y="10287"/>
                  </a:cubicBezTo>
                  <a:lnTo>
                    <a:pt x="339979" y="6350"/>
                  </a:lnTo>
                  <a:lnTo>
                    <a:pt x="339979" y="12700"/>
                  </a:lnTo>
                  <a:cubicBezTo>
                    <a:pt x="159258" y="12700"/>
                    <a:pt x="12700" y="159258"/>
                    <a:pt x="12700" y="339979"/>
                  </a:cubicBezTo>
                  <a:close/>
                </a:path>
              </a:pathLst>
            </a:custGeom>
            <a:solidFill>
              <a:srgbClr val="BACFDD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853009" y="4487837"/>
            <a:ext cx="351085" cy="391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0"/>
              </a:lnSpc>
            </a:pPr>
            <a:r>
              <a:rPr lang="en-US" sz="2750" b="true">
                <a:solidFill>
                  <a:srgbClr val="384653"/>
                </a:solidFill>
                <a:latin typeface="Barlow Bold"/>
                <a:ea typeface="Barlow Bold"/>
                <a:cs typeface="Barlow Bold"/>
                <a:sym typeface="Barlow Bold"/>
              </a:rPr>
              <a:t>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140744" y="4466779"/>
            <a:ext cx="2939206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5"/>
              </a:lnSpc>
            </a:pPr>
            <a:r>
              <a:rPr lang="en-US" sz="2249" b="true">
                <a:solidFill>
                  <a:srgbClr val="384653"/>
                </a:solidFill>
                <a:latin typeface="Barlow Bold"/>
                <a:ea typeface="Barlow Bold"/>
                <a:cs typeface="Barlow Bold"/>
                <a:sym typeface="Barlow Bold"/>
              </a:rPr>
              <a:t>Appointment &amp; Upload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140744" y="5007174"/>
            <a:ext cx="6731942" cy="778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1750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Patients book appointments and conveniently upload relevant medical files.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250156" y="6466582"/>
            <a:ext cx="667196" cy="28575"/>
            <a:chOff x="0" y="0"/>
            <a:chExt cx="889595" cy="38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89635" cy="38100"/>
            </a:xfrm>
            <a:custGeom>
              <a:avLst/>
              <a:gdLst/>
              <a:ahLst/>
              <a:cxnLst/>
              <a:rect r="r" b="b" t="t" l="l"/>
              <a:pathLst>
                <a:path h="38100" w="889635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870585" y="0"/>
                  </a:lnTo>
                  <a:cubicBezTo>
                    <a:pt x="881126" y="0"/>
                    <a:pt x="889635" y="8509"/>
                    <a:pt x="889635" y="19050"/>
                  </a:cubicBezTo>
                  <a:cubicBezTo>
                    <a:pt x="889635" y="29591"/>
                    <a:pt x="881126" y="38100"/>
                    <a:pt x="870585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BACFDD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773609" y="6225927"/>
            <a:ext cx="509885" cy="509885"/>
            <a:chOff x="0" y="0"/>
            <a:chExt cx="679847" cy="67984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6350" y="6350"/>
              <a:ext cx="667131" cy="667131"/>
            </a:xfrm>
            <a:custGeom>
              <a:avLst/>
              <a:gdLst/>
              <a:ahLst/>
              <a:cxnLst/>
              <a:rect r="r" b="b" t="t" l="l"/>
              <a:pathLst>
                <a:path h="667131" w="667131">
                  <a:moveTo>
                    <a:pt x="0" y="333629"/>
                  </a:moveTo>
                  <a:cubicBezTo>
                    <a:pt x="0" y="149352"/>
                    <a:pt x="149352" y="0"/>
                    <a:pt x="333629" y="0"/>
                  </a:cubicBezTo>
                  <a:cubicBezTo>
                    <a:pt x="517906" y="0"/>
                    <a:pt x="667131" y="149352"/>
                    <a:pt x="667131" y="333629"/>
                  </a:cubicBezTo>
                  <a:cubicBezTo>
                    <a:pt x="667131" y="517906"/>
                    <a:pt x="517779" y="667131"/>
                    <a:pt x="333629" y="667131"/>
                  </a:cubicBezTo>
                  <a:cubicBezTo>
                    <a:pt x="149479" y="667131"/>
                    <a:pt x="0" y="517779"/>
                    <a:pt x="0" y="333629"/>
                  </a:cubicBezTo>
                  <a:close/>
                </a:path>
              </a:pathLst>
            </a:custGeom>
            <a:solidFill>
              <a:srgbClr val="D4E9F7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79831" cy="679958"/>
            </a:xfrm>
            <a:custGeom>
              <a:avLst/>
              <a:gdLst/>
              <a:ahLst/>
              <a:cxnLst/>
              <a:rect r="r" b="b" t="t" l="l"/>
              <a:pathLst>
                <a:path h="679958" w="679831">
                  <a:moveTo>
                    <a:pt x="0" y="339979"/>
                  </a:moveTo>
                  <a:cubicBezTo>
                    <a:pt x="0" y="152146"/>
                    <a:pt x="152146" y="0"/>
                    <a:pt x="339979" y="0"/>
                  </a:cubicBezTo>
                  <a:cubicBezTo>
                    <a:pt x="341884" y="0"/>
                    <a:pt x="343789" y="889"/>
                    <a:pt x="344932" y="2413"/>
                  </a:cubicBezTo>
                  <a:lnTo>
                    <a:pt x="339979" y="6350"/>
                  </a:lnTo>
                  <a:lnTo>
                    <a:pt x="339979" y="0"/>
                  </a:lnTo>
                  <a:lnTo>
                    <a:pt x="339979" y="6350"/>
                  </a:lnTo>
                  <a:lnTo>
                    <a:pt x="339979" y="0"/>
                  </a:lnTo>
                  <a:cubicBezTo>
                    <a:pt x="527685" y="0"/>
                    <a:pt x="679831" y="152146"/>
                    <a:pt x="679831" y="339979"/>
                  </a:cubicBezTo>
                  <a:cubicBezTo>
                    <a:pt x="679831" y="342900"/>
                    <a:pt x="677799" y="345440"/>
                    <a:pt x="675005" y="346202"/>
                  </a:cubicBezTo>
                  <a:lnTo>
                    <a:pt x="673481" y="339979"/>
                  </a:lnTo>
                  <a:lnTo>
                    <a:pt x="679831" y="339979"/>
                  </a:lnTo>
                  <a:cubicBezTo>
                    <a:pt x="679831" y="527685"/>
                    <a:pt x="527685" y="679958"/>
                    <a:pt x="339852" y="679958"/>
                  </a:cubicBezTo>
                  <a:lnTo>
                    <a:pt x="339852" y="673608"/>
                  </a:lnTo>
                  <a:lnTo>
                    <a:pt x="339852" y="667258"/>
                  </a:lnTo>
                  <a:lnTo>
                    <a:pt x="339852" y="673608"/>
                  </a:lnTo>
                  <a:lnTo>
                    <a:pt x="339852" y="679958"/>
                  </a:lnTo>
                  <a:cubicBezTo>
                    <a:pt x="152146" y="679831"/>
                    <a:pt x="0" y="527685"/>
                    <a:pt x="0" y="339979"/>
                  </a:cubicBezTo>
                  <a:lnTo>
                    <a:pt x="6350" y="339979"/>
                  </a:lnTo>
                  <a:lnTo>
                    <a:pt x="0" y="339979"/>
                  </a:lnTo>
                  <a:moveTo>
                    <a:pt x="12700" y="339979"/>
                  </a:moveTo>
                  <a:lnTo>
                    <a:pt x="6350" y="339979"/>
                  </a:lnTo>
                  <a:lnTo>
                    <a:pt x="12700" y="339979"/>
                  </a:lnTo>
                  <a:cubicBezTo>
                    <a:pt x="12700" y="520700"/>
                    <a:pt x="159258" y="667131"/>
                    <a:pt x="339979" y="667131"/>
                  </a:cubicBezTo>
                  <a:cubicBezTo>
                    <a:pt x="343535" y="667131"/>
                    <a:pt x="346329" y="669925"/>
                    <a:pt x="346329" y="673481"/>
                  </a:cubicBezTo>
                  <a:cubicBezTo>
                    <a:pt x="346329" y="677037"/>
                    <a:pt x="343535" y="679831"/>
                    <a:pt x="339979" y="679831"/>
                  </a:cubicBezTo>
                  <a:cubicBezTo>
                    <a:pt x="336423" y="679831"/>
                    <a:pt x="333629" y="677037"/>
                    <a:pt x="333629" y="673481"/>
                  </a:cubicBezTo>
                  <a:cubicBezTo>
                    <a:pt x="333629" y="669925"/>
                    <a:pt x="336423" y="667131"/>
                    <a:pt x="339979" y="667131"/>
                  </a:cubicBezTo>
                  <a:cubicBezTo>
                    <a:pt x="520700" y="667131"/>
                    <a:pt x="667131" y="520700"/>
                    <a:pt x="667131" y="339979"/>
                  </a:cubicBezTo>
                  <a:cubicBezTo>
                    <a:pt x="667131" y="337058"/>
                    <a:pt x="669163" y="334518"/>
                    <a:pt x="671957" y="333756"/>
                  </a:cubicBezTo>
                  <a:lnTo>
                    <a:pt x="673481" y="339979"/>
                  </a:lnTo>
                  <a:lnTo>
                    <a:pt x="667131" y="339979"/>
                  </a:lnTo>
                  <a:cubicBezTo>
                    <a:pt x="667131" y="159258"/>
                    <a:pt x="520700" y="12700"/>
                    <a:pt x="339979" y="12700"/>
                  </a:cubicBezTo>
                  <a:cubicBezTo>
                    <a:pt x="338074" y="12700"/>
                    <a:pt x="336169" y="11811"/>
                    <a:pt x="335026" y="10287"/>
                  </a:cubicBezTo>
                  <a:lnTo>
                    <a:pt x="339979" y="6350"/>
                  </a:lnTo>
                  <a:lnTo>
                    <a:pt x="339979" y="12700"/>
                  </a:lnTo>
                  <a:cubicBezTo>
                    <a:pt x="159258" y="12700"/>
                    <a:pt x="12700" y="159258"/>
                    <a:pt x="12700" y="339979"/>
                  </a:cubicBezTo>
                  <a:close/>
                </a:path>
              </a:pathLst>
            </a:custGeom>
            <a:solidFill>
              <a:srgbClr val="BACFDD"/>
            </a:solid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853009" y="6309047"/>
            <a:ext cx="351085" cy="391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0"/>
              </a:lnSpc>
            </a:pPr>
            <a:r>
              <a:rPr lang="en-US" sz="2750" b="true">
                <a:solidFill>
                  <a:srgbClr val="384653"/>
                </a:solidFill>
                <a:latin typeface="Barlow Bold"/>
                <a:ea typeface="Barlow Bold"/>
                <a:cs typeface="Barlow Bold"/>
                <a:sym typeface="Barlow Bold"/>
              </a:rPr>
              <a:t>3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140744" y="6287989"/>
            <a:ext cx="2926556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5"/>
              </a:lnSpc>
            </a:pPr>
            <a:r>
              <a:rPr lang="en-US" sz="2249" b="true">
                <a:solidFill>
                  <a:srgbClr val="384653"/>
                </a:solidFill>
                <a:latin typeface="Barlow Bold"/>
                <a:ea typeface="Barlow Bold"/>
                <a:cs typeface="Barlow Bold"/>
                <a:sym typeface="Barlow Bold"/>
              </a:rPr>
              <a:t>Doctor Review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140744" y="6828384"/>
            <a:ext cx="6731942" cy="778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1750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Doctors review appointment requests and upload follow-up reports as needed.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1250156" y="8287791"/>
            <a:ext cx="667196" cy="28575"/>
            <a:chOff x="0" y="0"/>
            <a:chExt cx="889595" cy="381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89635" cy="38100"/>
            </a:xfrm>
            <a:custGeom>
              <a:avLst/>
              <a:gdLst/>
              <a:ahLst/>
              <a:cxnLst/>
              <a:rect r="r" b="b" t="t" l="l"/>
              <a:pathLst>
                <a:path h="38100" w="889635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870585" y="0"/>
                  </a:lnTo>
                  <a:cubicBezTo>
                    <a:pt x="881126" y="0"/>
                    <a:pt x="889635" y="8509"/>
                    <a:pt x="889635" y="19050"/>
                  </a:cubicBezTo>
                  <a:cubicBezTo>
                    <a:pt x="889635" y="29591"/>
                    <a:pt x="881126" y="38100"/>
                    <a:pt x="870585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BACFDD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773609" y="8047136"/>
            <a:ext cx="509885" cy="509885"/>
            <a:chOff x="0" y="0"/>
            <a:chExt cx="679847" cy="679847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6350" y="6350"/>
              <a:ext cx="667131" cy="667131"/>
            </a:xfrm>
            <a:custGeom>
              <a:avLst/>
              <a:gdLst/>
              <a:ahLst/>
              <a:cxnLst/>
              <a:rect r="r" b="b" t="t" l="l"/>
              <a:pathLst>
                <a:path h="667131" w="667131">
                  <a:moveTo>
                    <a:pt x="0" y="333629"/>
                  </a:moveTo>
                  <a:cubicBezTo>
                    <a:pt x="0" y="149352"/>
                    <a:pt x="149352" y="0"/>
                    <a:pt x="333629" y="0"/>
                  </a:cubicBezTo>
                  <a:cubicBezTo>
                    <a:pt x="517906" y="0"/>
                    <a:pt x="667131" y="149352"/>
                    <a:pt x="667131" y="333629"/>
                  </a:cubicBezTo>
                  <a:cubicBezTo>
                    <a:pt x="667131" y="517906"/>
                    <a:pt x="517779" y="667131"/>
                    <a:pt x="333629" y="667131"/>
                  </a:cubicBezTo>
                  <a:cubicBezTo>
                    <a:pt x="149479" y="667131"/>
                    <a:pt x="0" y="517779"/>
                    <a:pt x="0" y="333629"/>
                  </a:cubicBezTo>
                  <a:close/>
                </a:path>
              </a:pathLst>
            </a:custGeom>
            <a:solidFill>
              <a:srgbClr val="D4E9F7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679831" cy="679958"/>
            </a:xfrm>
            <a:custGeom>
              <a:avLst/>
              <a:gdLst/>
              <a:ahLst/>
              <a:cxnLst/>
              <a:rect r="r" b="b" t="t" l="l"/>
              <a:pathLst>
                <a:path h="679958" w="679831">
                  <a:moveTo>
                    <a:pt x="0" y="339979"/>
                  </a:moveTo>
                  <a:cubicBezTo>
                    <a:pt x="0" y="152146"/>
                    <a:pt x="152146" y="0"/>
                    <a:pt x="339979" y="0"/>
                  </a:cubicBezTo>
                  <a:cubicBezTo>
                    <a:pt x="341884" y="0"/>
                    <a:pt x="343789" y="889"/>
                    <a:pt x="344932" y="2413"/>
                  </a:cubicBezTo>
                  <a:lnTo>
                    <a:pt x="339979" y="6350"/>
                  </a:lnTo>
                  <a:lnTo>
                    <a:pt x="339979" y="0"/>
                  </a:lnTo>
                  <a:lnTo>
                    <a:pt x="339979" y="6350"/>
                  </a:lnTo>
                  <a:lnTo>
                    <a:pt x="339979" y="0"/>
                  </a:lnTo>
                  <a:cubicBezTo>
                    <a:pt x="527685" y="0"/>
                    <a:pt x="679831" y="152146"/>
                    <a:pt x="679831" y="339979"/>
                  </a:cubicBezTo>
                  <a:cubicBezTo>
                    <a:pt x="679831" y="342900"/>
                    <a:pt x="677799" y="345440"/>
                    <a:pt x="675005" y="346202"/>
                  </a:cubicBezTo>
                  <a:lnTo>
                    <a:pt x="673481" y="339979"/>
                  </a:lnTo>
                  <a:lnTo>
                    <a:pt x="679831" y="339979"/>
                  </a:lnTo>
                  <a:cubicBezTo>
                    <a:pt x="679831" y="527685"/>
                    <a:pt x="527685" y="679958"/>
                    <a:pt x="339852" y="679958"/>
                  </a:cubicBezTo>
                  <a:lnTo>
                    <a:pt x="339852" y="673608"/>
                  </a:lnTo>
                  <a:lnTo>
                    <a:pt x="339852" y="667258"/>
                  </a:lnTo>
                  <a:lnTo>
                    <a:pt x="339852" y="673608"/>
                  </a:lnTo>
                  <a:lnTo>
                    <a:pt x="339852" y="679958"/>
                  </a:lnTo>
                  <a:cubicBezTo>
                    <a:pt x="152146" y="679831"/>
                    <a:pt x="0" y="527685"/>
                    <a:pt x="0" y="339979"/>
                  </a:cubicBezTo>
                  <a:lnTo>
                    <a:pt x="6350" y="339979"/>
                  </a:lnTo>
                  <a:lnTo>
                    <a:pt x="0" y="339979"/>
                  </a:lnTo>
                  <a:moveTo>
                    <a:pt x="12700" y="339979"/>
                  </a:moveTo>
                  <a:lnTo>
                    <a:pt x="6350" y="339979"/>
                  </a:lnTo>
                  <a:lnTo>
                    <a:pt x="12700" y="339979"/>
                  </a:lnTo>
                  <a:cubicBezTo>
                    <a:pt x="12700" y="520700"/>
                    <a:pt x="159258" y="667131"/>
                    <a:pt x="339979" y="667131"/>
                  </a:cubicBezTo>
                  <a:cubicBezTo>
                    <a:pt x="343535" y="667131"/>
                    <a:pt x="346329" y="669925"/>
                    <a:pt x="346329" y="673481"/>
                  </a:cubicBezTo>
                  <a:cubicBezTo>
                    <a:pt x="346329" y="677037"/>
                    <a:pt x="343535" y="679831"/>
                    <a:pt x="339979" y="679831"/>
                  </a:cubicBezTo>
                  <a:cubicBezTo>
                    <a:pt x="336423" y="679831"/>
                    <a:pt x="333629" y="677037"/>
                    <a:pt x="333629" y="673481"/>
                  </a:cubicBezTo>
                  <a:cubicBezTo>
                    <a:pt x="333629" y="669925"/>
                    <a:pt x="336423" y="667131"/>
                    <a:pt x="339979" y="667131"/>
                  </a:cubicBezTo>
                  <a:cubicBezTo>
                    <a:pt x="520700" y="667131"/>
                    <a:pt x="667131" y="520700"/>
                    <a:pt x="667131" y="339979"/>
                  </a:cubicBezTo>
                  <a:cubicBezTo>
                    <a:pt x="667131" y="337058"/>
                    <a:pt x="669163" y="334518"/>
                    <a:pt x="671957" y="333756"/>
                  </a:cubicBezTo>
                  <a:lnTo>
                    <a:pt x="673481" y="339979"/>
                  </a:lnTo>
                  <a:lnTo>
                    <a:pt x="667131" y="339979"/>
                  </a:lnTo>
                  <a:cubicBezTo>
                    <a:pt x="667131" y="159258"/>
                    <a:pt x="520700" y="12700"/>
                    <a:pt x="339979" y="12700"/>
                  </a:cubicBezTo>
                  <a:cubicBezTo>
                    <a:pt x="338074" y="12700"/>
                    <a:pt x="336169" y="11811"/>
                    <a:pt x="335026" y="10287"/>
                  </a:cubicBezTo>
                  <a:lnTo>
                    <a:pt x="339979" y="6350"/>
                  </a:lnTo>
                  <a:lnTo>
                    <a:pt x="339979" y="12700"/>
                  </a:lnTo>
                  <a:cubicBezTo>
                    <a:pt x="159258" y="12700"/>
                    <a:pt x="12700" y="159258"/>
                    <a:pt x="12700" y="339979"/>
                  </a:cubicBezTo>
                  <a:close/>
                </a:path>
              </a:pathLst>
            </a:custGeom>
            <a:solidFill>
              <a:srgbClr val="BACFDD"/>
            </a:solidFill>
          </p:spPr>
        </p:sp>
      </p:grpSp>
      <p:sp>
        <p:nvSpPr>
          <p:cNvPr name="TextBox 39" id="39"/>
          <p:cNvSpPr txBox="true"/>
          <p:nvPr/>
        </p:nvSpPr>
        <p:spPr>
          <a:xfrm rot="0">
            <a:off x="853009" y="8130257"/>
            <a:ext cx="351085" cy="391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0"/>
              </a:lnSpc>
            </a:pPr>
            <a:r>
              <a:rPr lang="en-US" sz="2750" b="true">
                <a:solidFill>
                  <a:srgbClr val="384653"/>
                </a:solidFill>
                <a:latin typeface="Barlow Bold"/>
                <a:ea typeface="Barlow Bold"/>
                <a:cs typeface="Barlow Bold"/>
                <a:sym typeface="Barlow Bold"/>
              </a:rPr>
              <a:t>4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140744" y="8109197"/>
            <a:ext cx="2926556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5"/>
              </a:lnSpc>
            </a:pPr>
            <a:r>
              <a:rPr lang="en-US" sz="2249" b="true">
                <a:solidFill>
                  <a:srgbClr val="384653"/>
                </a:solidFill>
                <a:latin typeface="Barlow Bold"/>
                <a:ea typeface="Barlow Bold"/>
                <a:cs typeface="Barlow Bold"/>
                <a:sym typeface="Barlow Bold"/>
              </a:rPr>
              <a:t>Admin Oversight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2140744" y="8649592"/>
            <a:ext cx="6731942" cy="778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1750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Administrators manage the platform, including approving or rejecting new doctor registrations.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9424839" y="1879997"/>
            <a:ext cx="3511897" cy="458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2E3C4E"/>
                </a:solidFill>
                <a:latin typeface="Barlow Bold"/>
                <a:ea typeface="Barlow Bold"/>
                <a:cs typeface="Barlow Bold"/>
                <a:sym typeface="Barlow Bold"/>
              </a:rPr>
              <a:t>Data Flow</a:t>
            </a:r>
          </a:p>
        </p:txBody>
      </p:sp>
      <p:grpSp>
        <p:nvGrpSpPr>
          <p:cNvPr name="Group 43" id="43"/>
          <p:cNvGrpSpPr/>
          <p:nvPr/>
        </p:nvGrpSpPr>
        <p:grpSpPr>
          <a:xfrm rot="0">
            <a:off x="13457635" y="2588270"/>
            <a:ext cx="28575" cy="4573191"/>
            <a:chOff x="0" y="0"/>
            <a:chExt cx="38100" cy="6097588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38100" cy="6097651"/>
            </a:xfrm>
            <a:custGeom>
              <a:avLst/>
              <a:gdLst/>
              <a:ahLst/>
              <a:cxnLst/>
              <a:rect r="r" b="b" t="t" l="l"/>
              <a:pathLst>
                <a:path h="6097651" w="38100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cubicBezTo>
                    <a:pt x="29591" y="0"/>
                    <a:pt x="38100" y="8509"/>
                    <a:pt x="38100" y="19050"/>
                  </a:cubicBezTo>
                  <a:lnTo>
                    <a:pt x="38100" y="6078601"/>
                  </a:lnTo>
                  <a:cubicBezTo>
                    <a:pt x="38100" y="6089142"/>
                    <a:pt x="29591" y="6097651"/>
                    <a:pt x="19050" y="6097651"/>
                  </a:cubicBezTo>
                  <a:cubicBezTo>
                    <a:pt x="8509" y="6097651"/>
                    <a:pt x="0" y="6089142"/>
                    <a:pt x="0" y="6078601"/>
                  </a:cubicBezTo>
                  <a:close/>
                </a:path>
              </a:pathLst>
            </a:custGeom>
            <a:solidFill>
              <a:srgbClr val="BACFDD"/>
            </a:solid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12583120" y="2824162"/>
            <a:ext cx="667196" cy="28575"/>
            <a:chOff x="0" y="0"/>
            <a:chExt cx="889595" cy="381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89635" cy="38100"/>
            </a:xfrm>
            <a:custGeom>
              <a:avLst/>
              <a:gdLst/>
              <a:ahLst/>
              <a:cxnLst/>
              <a:rect r="r" b="b" t="t" l="l"/>
              <a:pathLst>
                <a:path h="38100" w="889635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870585" y="0"/>
                  </a:lnTo>
                  <a:cubicBezTo>
                    <a:pt x="881126" y="0"/>
                    <a:pt x="889635" y="8509"/>
                    <a:pt x="889635" y="19050"/>
                  </a:cubicBezTo>
                  <a:cubicBezTo>
                    <a:pt x="889635" y="29591"/>
                    <a:pt x="881126" y="38100"/>
                    <a:pt x="870585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BACFDD"/>
            </a:solidFill>
          </p:spPr>
        </p:sp>
      </p:grpSp>
      <p:grpSp>
        <p:nvGrpSpPr>
          <p:cNvPr name="Group 47" id="47"/>
          <p:cNvGrpSpPr/>
          <p:nvPr/>
        </p:nvGrpSpPr>
        <p:grpSpPr>
          <a:xfrm rot="0">
            <a:off x="13216979" y="2583507"/>
            <a:ext cx="509885" cy="509885"/>
            <a:chOff x="0" y="0"/>
            <a:chExt cx="679847" cy="679847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6350" y="6350"/>
              <a:ext cx="667131" cy="667131"/>
            </a:xfrm>
            <a:custGeom>
              <a:avLst/>
              <a:gdLst/>
              <a:ahLst/>
              <a:cxnLst/>
              <a:rect r="r" b="b" t="t" l="l"/>
              <a:pathLst>
                <a:path h="667131" w="667131">
                  <a:moveTo>
                    <a:pt x="0" y="333629"/>
                  </a:moveTo>
                  <a:cubicBezTo>
                    <a:pt x="0" y="149352"/>
                    <a:pt x="149352" y="0"/>
                    <a:pt x="333629" y="0"/>
                  </a:cubicBezTo>
                  <a:cubicBezTo>
                    <a:pt x="517906" y="0"/>
                    <a:pt x="667131" y="149352"/>
                    <a:pt x="667131" y="333629"/>
                  </a:cubicBezTo>
                  <a:cubicBezTo>
                    <a:pt x="667131" y="517906"/>
                    <a:pt x="517779" y="667131"/>
                    <a:pt x="333629" y="667131"/>
                  </a:cubicBezTo>
                  <a:cubicBezTo>
                    <a:pt x="149479" y="667131"/>
                    <a:pt x="0" y="517779"/>
                    <a:pt x="0" y="333629"/>
                  </a:cubicBezTo>
                  <a:close/>
                </a:path>
              </a:pathLst>
            </a:custGeom>
            <a:solidFill>
              <a:srgbClr val="D4E9F7"/>
            </a:solidFill>
          </p:spPr>
        </p:sp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79831" cy="679958"/>
            </a:xfrm>
            <a:custGeom>
              <a:avLst/>
              <a:gdLst/>
              <a:ahLst/>
              <a:cxnLst/>
              <a:rect r="r" b="b" t="t" l="l"/>
              <a:pathLst>
                <a:path h="679958" w="679831">
                  <a:moveTo>
                    <a:pt x="0" y="339979"/>
                  </a:moveTo>
                  <a:cubicBezTo>
                    <a:pt x="0" y="152146"/>
                    <a:pt x="152146" y="0"/>
                    <a:pt x="339979" y="0"/>
                  </a:cubicBezTo>
                  <a:cubicBezTo>
                    <a:pt x="341884" y="0"/>
                    <a:pt x="343789" y="889"/>
                    <a:pt x="344932" y="2413"/>
                  </a:cubicBezTo>
                  <a:lnTo>
                    <a:pt x="339979" y="6350"/>
                  </a:lnTo>
                  <a:lnTo>
                    <a:pt x="339979" y="0"/>
                  </a:lnTo>
                  <a:lnTo>
                    <a:pt x="339979" y="6350"/>
                  </a:lnTo>
                  <a:lnTo>
                    <a:pt x="339979" y="0"/>
                  </a:lnTo>
                  <a:cubicBezTo>
                    <a:pt x="527685" y="0"/>
                    <a:pt x="679831" y="152146"/>
                    <a:pt x="679831" y="339979"/>
                  </a:cubicBezTo>
                  <a:cubicBezTo>
                    <a:pt x="679831" y="342900"/>
                    <a:pt x="677799" y="345440"/>
                    <a:pt x="675005" y="346202"/>
                  </a:cubicBezTo>
                  <a:lnTo>
                    <a:pt x="673481" y="339979"/>
                  </a:lnTo>
                  <a:lnTo>
                    <a:pt x="679831" y="339979"/>
                  </a:lnTo>
                  <a:cubicBezTo>
                    <a:pt x="679831" y="527685"/>
                    <a:pt x="527685" y="679958"/>
                    <a:pt x="339852" y="679958"/>
                  </a:cubicBezTo>
                  <a:lnTo>
                    <a:pt x="339852" y="673608"/>
                  </a:lnTo>
                  <a:lnTo>
                    <a:pt x="339852" y="667258"/>
                  </a:lnTo>
                  <a:lnTo>
                    <a:pt x="339852" y="673608"/>
                  </a:lnTo>
                  <a:lnTo>
                    <a:pt x="339852" y="679958"/>
                  </a:lnTo>
                  <a:cubicBezTo>
                    <a:pt x="152146" y="679831"/>
                    <a:pt x="0" y="527685"/>
                    <a:pt x="0" y="339979"/>
                  </a:cubicBezTo>
                  <a:lnTo>
                    <a:pt x="6350" y="339979"/>
                  </a:lnTo>
                  <a:lnTo>
                    <a:pt x="0" y="339979"/>
                  </a:lnTo>
                  <a:moveTo>
                    <a:pt x="12700" y="339979"/>
                  </a:moveTo>
                  <a:lnTo>
                    <a:pt x="6350" y="339979"/>
                  </a:lnTo>
                  <a:lnTo>
                    <a:pt x="12700" y="339979"/>
                  </a:lnTo>
                  <a:cubicBezTo>
                    <a:pt x="12700" y="520700"/>
                    <a:pt x="159258" y="667131"/>
                    <a:pt x="339979" y="667131"/>
                  </a:cubicBezTo>
                  <a:cubicBezTo>
                    <a:pt x="343535" y="667131"/>
                    <a:pt x="346329" y="669925"/>
                    <a:pt x="346329" y="673481"/>
                  </a:cubicBezTo>
                  <a:cubicBezTo>
                    <a:pt x="346329" y="677037"/>
                    <a:pt x="343535" y="679831"/>
                    <a:pt x="339979" y="679831"/>
                  </a:cubicBezTo>
                  <a:cubicBezTo>
                    <a:pt x="336423" y="679831"/>
                    <a:pt x="333629" y="677037"/>
                    <a:pt x="333629" y="673481"/>
                  </a:cubicBezTo>
                  <a:cubicBezTo>
                    <a:pt x="333629" y="669925"/>
                    <a:pt x="336423" y="667131"/>
                    <a:pt x="339979" y="667131"/>
                  </a:cubicBezTo>
                  <a:cubicBezTo>
                    <a:pt x="520700" y="667131"/>
                    <a:pt x="667131" y="520700"/>
                    <a:pt x="667131" y="339979"/>
                  </a:cubicBezTo>
                  <a:cubicBezTo>
                    <a:pt x="667131" y="337058"/>
                    <a:pt x="669163" y="334518"/>
                    <a:pt x="671957" y="333756"/>
                  </a:cubicBezTo>
                  <a:lnTo>
                    <a:pt x="673481" y="339979"/>
                  </a:lnTo>
                  <a:lnTo>
                    <a:pt x="667131" y="339979"/>
                  </a:lnTo>
                  <a:cubicBezTo>
                    <a:pt x="667131" y="159258"/>
                    <a:pt x="520700" y="12700"/>
                    <a:pt x="339979" y="12700"/>
                  </a:cubicBezTo>
                  <a:cubicBezTo>
                    <a:pt x="338074" y="12700"/>
                    <a:pt x="336169" y="11811"/>
                    <a:pt x="335026" y="10287"/>
                  </a:cubicBezTo>
                  <a:lnTo>
                    <a:pt x="339979" y="6350"/>
                  </a:lnTo>
                  <a:lnTo>
                    <a:pt x="339979" y="12700"/>
                  </a:lnTo>
                  <a:cubicBezTo>
                    <a:pt x="159258" y="12700"/>
                    <a:pt x="12700" y="159258"/>
                    <a:pt x="12700" y="339979"/>
                  </a:cubicBezTo>
                  <a:close/>
                </a:path>
              </a:pathLst>
            </a:custGeom>
            <a:solidFill>
              <a:srgbClr val="BACFDD"/>
            </a:solidFill>
          </p:spPr>
        </p:sp>
      </p:grpSp>
      <p:grpSp>
        <p:nvGrpSpPr>
          <p:cNvPr name="Group 50" id="50"/>
          <p:cNvGrpSpPr>
            <a:grpSpLocks noChangeAspect="true"/>
          </p:cNvGrpSpPr>
          <p:nvPr/>
        </p:nvGrpSpPr>
        <p:grpSpPr>
          <a:xfrm rot="0">
            <a:off x="13296379" y="2619002"/>
            <a:ext cx="351085" cy="438894"/>
            <a:chOff x="0" y="0"/>
            <a:chExt cx="468113" cy="585192"/>
          </a:xfrm>
        </p:grpSpPr>
        <p:sp>
          <p:nvSpPr>
            <p:cNvPr name="Freeform 51" id="51" descr="preencoded.png"/>
            <p:cNvSpPr/>
            <p:nvPr/>
          </p:nvSpPr>
          <p:spPr>
            <a:xfrm flipH="false" flipV="false" rot="0">
              <a:off x="0" y="0"/>
              <a:ext cx="468122" cy="585216"/>
            </a:xfrm>
            <a:custGeom>
              <a:avLst/>
              <a:gdLst/>
              <a:ahLst/>
              <a:cxnLst/>
              <a:rect r="r" b="b" t="t" l="l"/>
              <a:pathLst>
                <a:path h="585216" w="468122">
                  <a:moveTo>
                    <a:pt x="0" y="0"/>
                  </a:moveTo>
                  <a:lnTo>
                    <a:pt x="468122" y="0"/>
                  </a:lnTo>
                  <a:lnTo>
                    <a:pt x="468122" y="585216"/>
                  </a:lnTo>
                  <a:lnTo>
                    <a:pt x="0" y="5852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76" t="0" r="-274" b="4"/>
              </a:stretch>
            </a:blipFill>
          </p:spPr>
        </p:sp>
      </p:grpSp>
      <p:sp>
        <p:nvSpPr>
          <p:cNvPr name="TextBox 52" id="52"/>
          <p:cNvSpPr txBox="true"/>
          <p:nvPr/>
        </p:nvSpPr>
        <p:spPr>
          <a:xfrm rot="0">
            <a:off x="9433322" y="2645569"/>
            <a:ext cx="2926556" cy="384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75"/>
              </a:lnSpc>
            </a:pPr>
            <a:r>
              <a:rPr lang="en-US" sz="2249" b="true">
                <a:solidFill>
                  <a:srgbClr val="384653"/>
                </a:solidFill>
                <a:latin typeface="Barlow Bold"/>
                <a:ea typeface="Barlow Bold"/>
                <a:cs typeface="Barlow Bold"/>
                <a:sym typeface="Barlow Bold"/>
              </a:rPr>
              <a:t>Frontend Requests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9424839" y="3185964"/>
            <a:ext cx="2935040" cy="1134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50"/>
              </a:lnSpc>
            </a:pPr>
            <a:r>
              <a:rPr lang="en-US" sz="1750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The frontend sends structured requests to the RESTful API.</a:t>
            </a:r>
          </a:p>
        </p:txBody>
      </p:sp>
      <p:grpSp>
        <p:nvGrpSpPr>
          <p:cNvPr name="Group 54" id="54"/>
          <p:cNvGrpSpPr/>
          <p:nvPr/>
        </p:nvGrpSpPr>
        <p:grpSpPr>
          <a:xfrm rot="0">
            <a:off x="13693527" y="4158704"/>
            <a:ext cx="667196" cy="28575"/>
            <a:chOff x="0" y="0"/>
            <a:chExt cx="889595" cy="381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89635" cy="38100"/>
            </a:xfrm>
            <a:custGeom>
              <a:avLst/>
              <a:gdLst/>
              <a:ahLst/>
              <a:cxnLst/>
              <a:rect r="r" b="b" t="t" l="l"/>
              <a:pathLst>
                <a:path h="38100" w="889635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870585" y="0"/>
                  </a:lnTo>
                  <a:cubicBezTo>
                    <a:pt x="881126" y="0"/>
                    <a:pt x="889635" y="8509"/>
                    <a:pt x="889635" y="19050"/>
                  </a:cubicBezTo>
                  <a:cubicBezTo>
                    <a:pt x="889635" y="29591"/>
                    <a:pt x="881126" y="38100"/>
                    <a:pt x="870585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BACFDD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3216979" y="3918049"/>
            <a:ext cx="509885" cy="509885"/>
            <a:chOff x="0" y="0"/>
            <a:chExt cx="679847" cy="679847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6350" y="6350"/>
              <a:ext cx="667131" cy="667131"/>
            </a:xfrm>
            <a:custGeom>
              <a:avLst/>
              <a:gdLst/>
              <a:ahLst/>
              <a:cxnLst/>
              <a:rect r="r" b="b" t="t" l="l"/>
              <a:pathLst>
                <a:path h="667131" w="667131">
                  <a:moveTo>
                    <a:pt x="0" y="333629"/>
                  </a:moveTo>
                  <a:cubicBezTo>
                    <a:pt x="0" y="149352"/>
                    <a:pt x="149352" y="0"/>
                    <a:pt x="333629" y="0"/>
                  </a:cubicBezTo>
                  <a:cubicBezTo>
                    <a:pt x="517906" y="0"/>
                    <a:pt x="667131" y="149352"/>
                    <a:pt x="667131" y="333629"/>
                  </a:cubicBezTo>
                  <a:cubicBezTo>
                    <a:pt x="667131" y="517906"/>
                    <a:pt x="517779" y="667131"/>
                    <a:pt x="333629" y="667131"/>
                  </a:cubicBezTo>
                  <a:cubicBezTo>
                    <a:pt x="149479" y="667131"/>
                    <a:pt x="0" y="517779"/>
                    <a:pt x="0" y="333629"/>
                  </a:cubicBezTo>
                  <a:close/>
                </a:path>
              </a:pathLst>
            </a:custGeom>
            <a:solidFill>
              <a:srgbClr val="D4E9F7"/>
            </a:solidFill>
          </p:spPr>
        </p:sp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679831" cy="679958"/>
            </a:xfrm>
            <a:custGeom>
              <a:avLst/>
              <a:gdLst/>
              <a:ahLst/>
              <a:cxnLst/>
              <a:rect r="r" b="b" t="t" l="l"/>
              <a:pathLst>
                <a:path h="679958" w="679831">
                  <a:moveTo>
                    <a:pt x="0" y="339979"/>
                  </a:moveTo>
                  <a:cubicBezTo>
                    <a:pt x="0" y="152146"/>
                    <a:pt x="152146" y="0"/>
                    <a:pt x="339979" y="0"/>
                  </a:cubicBezTo>
                  <a:cubicBezTo>
                    <a:pt x="341884" y="0"/>
                    <a:pt x="343789" y="889"/>
                    <a:pt x="344932" y="2413"/>
                  </a:cubicBezTo>
                  <a:lnTo>
                    <a:pt x="339979" y="6350"/>
                  </a:lnTo>
                  <a:lnTo>
                    <a:pt x="339979" y="0"/>
                  </a:lnTo>
                  <a:lnTo>
                    <a:pt x="339979" y="6350"/>
                  </a:lnTo>
                  <a:lnTo>
                    <a:pt x="339979" y="0"/>
                  </a:lnTo>
                  <a:cubicBezTo>
                    <a:pt x="527685" y="0"/>
                    <a:pt x="679831" y="152146"/>
                    <a:pt x="679831" y="339979"/>
                  </a:cubicBezTo>
                  <a:cubicBezTo>
                    <a:pt x="679831" y="342900"/>
                    <a:pt x="677799" y="345440"/>
                    <a:pt x="675005" y="346202"/>
                  </a:cubicBezTo>
                  <a:lnTo>
                    <a:pt x="673481" y="339979"/>
                  </a:lnTo>
                  <a:lnTo>
                    <a:pt x="679831" y="339979"/>
                  </a:lnTo>
                  <a:cubicBezTo>
                    <a:pt x="679831" y="527685"/>
                    <a:pt x="527685" y="679958"/>
                    <a:pt x="339852" y="679958"/>
                  </a:cubicBezTo>
                  <a:lnTo>
                    <a:pt x="339852" y="673608"/>
                  </a:lnTo>
                  <a:lnTo>
                    <a:pt x="339852" y="667258"/>
                  </a:lnTo>
                  <a:lnTo>
                    <a:pt x="339852" y="673608"/>
                  </a:lnTo>
                  <a:lnTo>
                    <a:pt x="339852" y="679958"/>
                  </a:lnTo>
                  <a:cubicBezTo>
                    <a:pt x="152146" y="679831"/>
                    <a:pt x="0" y="527685"/>
                    <a:pt x="0" y="339979"/>
                  </a:cubicBezTo>
                  <a:lnTo>
                    <a:pt x="6350" y="339979"/>
                  </a:lnTo>
                  <a:lnTo>
                    <a:pt x="0" y="339979"/>
                  </a:lnTo>
                  <a:moveTo>
                    <a:pt x="12700" y="339979"/>
                  </a:moveTo>
                  <a:lnTo>
                    <a:pt x="6350" y="339979"/>
                  </a:lnTo>
                  <a:lnTo>
                    <a:pt x="12700" y="339979"/>
                  </a:lnTo>
                  <a:cubicBezTo>
                    <a:pt x="12700" y="520700"/>
                    <a:pt x="159258" y="667131"/>
                    <a:pt x="339979" y="667131"/>
                  </a:cubicBezTo>
                  <a:cubicBezTo>
                    <a:pt x="343535" y="667131"/>
                    <a:pt x="346329" y="669925"/>
                    <a:pt x="346329" y="673481"/>
                  </a:cubicBezTo>
                  <a:cubicBezTo>
                    <a:pt x="346329" y="677037"/>
                    <a:pt x="343535" y="679831"/>
                    <a:pt x="339979" y="679831"/>
                  </a:cubicBezTo>
                  <a:cubicBezTo>
                    <a:pt x="336423" y="679831"/>
                    <a:pt x="333629" y="677037"/>
                    <a:pt x="333629" y="673481"/>
                  </a:cubicBezTo>
                  <a:cubicBezTo>
                    <a:pt x="333629" y="669925"/>
                    <a:pt x="336423" y="667131"/>
                    <a:pt x="339979" y="667131"/>
                  </a:cubicBezTo>
                  <a:cubicBezTo>
                    <a:pt x="520700" y="667131"/>
                    <a:pt x="667131" y="520700"/>
                    <a:pt x="667131" y="339979"/>
                  </a:cubicBezTo>
                  <a:cubicBezTo>
                    <a:pt x="667131" y="337058"/>
                    <a:pt x="669163" y="334518"/>
                    <a:pt x="671957" y="333756"/>
                  </a:cubicBezTo>
                  <a:lnTo>
                    <a:pt x="673481" y="339979"/>
                  </a:lnTo>
                  <a:lnTo>
                    <a:pt x="667131" y="339979"/>
                  </a:lnTo>
                  <a:cubicBezTo>
                    <a:pt x="667131" y="159258"/>
                    <a:pt x="520700" y="12700"/>
                    <a:pt x="339979" y="12700"/>
                  </a:cubicBezTo>
                  <a:cubicBezTo>
                    <a:pt x="338074" y="12700"/>
                    <a:pt x="336169" y="11811"/>
                    <a:pt x="335026" y="10287"/>
                  </a:cubicBezTo>
                  <a:lnTo>
                    <a:pt x="339979" y="6350"/>
                  </a:lnTo>
                  <a:lnTo>
                    <a:pt x="339979" y="12700"/>
                  </a:lnTo>
                  <a:cubicBezTo>
                    <a:pt x="159258" y="12700"/>
                    <a:pt x="12700" y="159258"/>
                    <a:pt x="12700" y="339979"/>
                  </a:cubicBezTo>
                  <a:close/>
                </a:path>
              </a:pathLst>
            </a:custGeom>
            <a:solidFill>
              <a:srgbClr val="BACFDD"/>
            </a:solidFill>
          </p:spPr>
        </p:sp>
      </p:grpSp>
      <p:grpSp>
        <p:nvGrpSpPr>
          <p:cNvPr name="Group 59" id="59"/>
          <p:cNvGrpSpPr>
            <a:grpSpLocks noChangeAspect="true"/>
          </p:cNvGrpSpPr>
          <p:nvPr/>
        </p:nvGrpSpPr>
        <p:grpSpPr>
          <a:xfrm rot="0">
            <a:off x="13296379" y="3953545"/>
            <a:ext cx="351085" cy="438894"/>
            <a:chOff x="0" y="0"/>
            <a:chExt cx="468113" cy="585192"/>
          </a:xfrm>
        </p:grpSpPr>
        <p:sp>
          <p:nvSpPr>
            <p:cNvPr name="Freeform 60" id="60" descr="preencoded.png"/>
            <p:cNvSpPr/>
            <p:nvPr/>
          </p:nvSpPr>
          <p:spPr>
            <a:xfrm flipH="false" flipV="false" rot="0">
              <a:off x="0" y="0"/>
              <a:ext cx="468122" cy="585216"/>
            </a:xfrm>
            <a:custGeom>
              <a:avLst/>
              <a:gdLst/>
              <a:ahLst/>
              <a:cxnLst/>
              <a:rect r="r" b="b" t="t" l="l"/>
              <a:pathLst>
                <a:path h="585216" w="468122">
                  <a:moveTo>
                    <a:pt x="0" y="0"/>
                  </a:moveTo>
                  <a:lnTo>
                    <a:pt x="468122" y="0"/>
                  </a:lnTo>
                  <a:lnTo>
                    <a:pt x="468122" y="585216"/>
                  </a:lnTo>
                  <a:lnTo>
                    <a:pt x="0" y="5852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276" t="0" r="-274" b="4"/>
              </a:stretch>
            </a:blipFill>
          </p:spPr>
        </p:sp>
      </p:grpSp>
      <p:sp>
        <p:nvSpPr>
          <p:cNvPr name="TextBox 61" id="61"/>
          <p:cNvSpPr txBox="true"/>
          <p:nvPr/>
        </p:nvSpPr>
        <p:spPr>
          <a:xfrm rot="0">
            <a:off x="14583966" y="3980110"/>
            <a:ext cx="2926556" cy="384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5"/>
              </a:lnSpc>
            </a:pPr>
            <a:r>
              <a:rPr lang="en-US" sz="2249" b="true">
                <a:solidFill>
                  <a:srgbClr val="384653"/>
                </a:solidFill>
                <a:latin typeface="Barlow Bold"/>
                <a:ea typeface="Barlow Bold"/>
                <a:cs typeface="Barlow Bold"/>
                <a:sym typeface="Barlow Bold"/>
              </a:rPr>
              <a:t>Backend Processing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4583966" y="4520505"/>
            <a:ext cx="2935189" cy="1490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0"/>
              </a:lnSpc>
            </a:pPr>
            <a:r>
              <a:rPr lang="en-US" sz="1750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The backend efficiently handles authentication and manages database interactions.</a:t>
            </a:r>
          </a:p>
        </p:txBody>
      </p:sp>
      <p:grpSp>
        <p:nvGrpSpPr>
          <p:cNvPr name="Group 63" id="63"/>
          <p:cNvGrpSpPr/>
          <p:nvPr/>
        </p:nvGrpSpPr>
        <p:grpSpPr>
          <a:xfrm rot="0">
            <a:off x="12583120" y="5425231"/>
            <a:ext cx="667196" cy="28575"/>
            <a:chOff x="0" y="0"/>
            <a:chExt cx="889595" cy="38100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889635" cy="38100"/>
            </a:xfrm>
            <a:custGeom>
              <a:avLst/>
              <a:gdLst/>
              <a:ahLst/>
              <a:cxnLst/>
              <a:rect r="r" b="b" t="t" l="l"/>
              <a:pathLst>
                <a:path h="38100" w="889635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870585" y="0"/>
                  </a:lnTo>
                  <a:cubicBezTo>
                    <a:pt x="881126" y="0"/>
                    <a:pt x="889635" y="8509"/>
                    <a:pt x="889635" y="19050"/>
                  </a:cubicBezTo>
                  <a:cubicBezTo>
                    <a:pt x="889635" y="29591"/>
                    <a:pt x="881126" y="38100"/>
                    <a:pt x="870585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BACFDD"/>
            </a:solidFill>
          </p:spPr>
        </p:sp>
      </p:grpSp>
      <p:grpSp>
        <p:nvGrpSpPr>
          <p:cNvPr name="Group 65" id="65"/>
          <p:cNvGrpSpPr/>
          <p:nvPr/>
        </p:nvGrpSpPr>
        <p:grpSpPr>
          <a:xfrm rot="0">
            <a:off x="13216979" y="5184576"/>
            <a:ext cx="509885" cy="509885"/>
            <a:chOff x="0" y="0"/>
            <a:chExt cx="679847" cy="679847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6350" y="6350"/>
              <a:ext cx="667131" cy="667131"/>
            </a:xfrm>
            <a:custGeom>
              <a:avLst/>
              <a:gdLst/>
              <a:ahLst/>
              <a:cxnLst/>
              <a:rect r="r" b="b" t="t" l="l"/>
              <a:pathLst>
                <a:path h="667131" w="667131">
                  <a:moveTo>
                    <a:pt x="0" y="333629"/>
                  </a:moveTo>
                  <a:cubicBezTo>
                    <a:pt x="0" y="149352"/>
                    <a:pt x="149352" y="0"/>
                    <a:pt x="333629" y="0"/>
                  </a:cubicBezTo>
                  <a:cubicBezTo>
                    <a:pt x="517906" y="0"/>
                    <a:pt x="667131" y="149352"/>
                    <a:pt x="667131" y="333629"/>
                  </a:cubicBezTo>
                  <a:cubicBezTo>
                    <a:pt x="667131" y="517906"/>
                    <a:pt x="517779" y="667131"/>
                    <a:pt x="333629" y="667131"/>
                  </a:cubicBezTo>
                  <a:cubicBezTo>
                    <a:pt x="149479" y="667131"/>
                    <a:pt x="0" y="517779"/>
                    <a:pt x="0" y="333629"/>
                  </a:cubicBezTo>
                  <a:close/>
                </a:path>
              </a:pathLst>
            </a:custGeom>
            <a:solidFill>
              <a:srgbClr val="D4E9F7"/>
            </a:solidFill>
          </p:spPr>
        </p:sp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79831" cy="679958"/>
            </a:xfrm>
            <a:custGeom>
              <a:avLst/>
              <a:gdLst/>
              <a:ahLst/>
              <a:cxnLst/>
              <a:rect r="r" b="b" t="t" l="l"/>
              <a:pathLst>
                <a:path h="679958" w="679831">
                  <a:moveTo>
                    <a:pt x="0" y="339979"/>
                  </a:moveTo>
                  <a:cubicBezTo>
                    <a:pt x="0" y="152146"/>
                    <a:pt x="152146" y="0"/>
                    <a:pt x="339979" y="0"/>
                  </a:cubicBezTo>
                  <a:cubicBezTo>
                    <a:pt x="341884" y="0"/>
                    <a:pt x="343789" y="889"/>
                    <a:pt x="344932" y="2413"/>
                  </a:cubicBezTo>
                  <a:lnTo>
                    <a:pt x="339979" y="6350"/>
                  </a:lnTo>
                  <a:lnTo>
                    <a:pt x="339979" y="0"/>
                  </a:lnTo>
                  <a:lnTo>
                    <a:pt x="339979" y="6350"/>
                  </a:lnTo>
                  <a:lnTo>
                    <a:pt x="339979" y="0"/>
                  </a:lnTo>
                  <a:cubicBezTo>
                    <a:pt x="527685" y="0"/>
                    <a:pt x="679831" y="152146"/>
                    <a:pt x="679831" y="339979"/>
                  </a:cubicBezTo>
                  <a:cubicBezTo>
                    <a:pt x="679831" y="342900"/>
                    <a:pt x="677799" y="345440"/>
                    <a:pt x="675005" y="346202"/>
                  </a:cubicBezTo>
                  <a:lnTo>
                    <a:pt x="673481" y="339979"/>
                  </a:lnTo>
                  <a:lnTo>
                    <a:pt x="679831" y="339979"/>
                  </a:lnTo>
                  <a:cubicBezTo>
                    <a:pt x="679831" y="527685"/>
                    <a:pt x="527685" y="679958"/>
                    <a:pt x="339852" y="679958"/>
                  </a:cubicBezTo>
                  <a:lnTo>
                    <a:pt x="339852" y="673608"/>
                  </a:lnTo>
                  <a:lnTo>
                    <a:pt x="339852" y="667258"/>
                  </a:lnTo>
                  <a:lnTo>
                    <a:pt x="339852" y="673608"/>
                  </a:lnTo>
                  <a:lnTo>
                    <a:pt x="339852" y="679958"/>
                  </a:lnTo>
                  <a:cubicBezTo>
                    <a:pt x="152146" y="679831"/>
                    <a:pt x="0" y="527685"/>
                    <a:pt x="0" y="339979"/>
                  </a:cubicBezTo>
                  <a:lnTo>
                    <a:pt x="6350" y="339979"/>
                  </a:lnTo>
                  <a:lnTo>
                    <a:pt x="0" y="339979"/>
                  </a:lnTo>
                  <a:moveTo>
                    <a:pt x="12700" y="339979"/>
                  </a:moveTo>
                  <a:lnTo>
                    <a:pt x="6350" y="339979"/>
                  </a:lnTo>
                  <a:lnTo>
                    <a:pt x="12700" y="339979"/>
                  </a:lnTo>
                  <a:cubicBezTo>
                    <a:pt x="12700" y="520700"/>
                    <a:pt x="159258" y="667131"/>
                    <a:pt x="339979" y="667131"/>
                  </a:cubicBezTo>
                  <a:cubicBezTo>
                    <a:pt x="343535" y="667131"/>
                    <a:pt x="346329" y="669925"/>
                    <a:pt x="346329" y="673481"/>
                  </a:cubicBezTo>
                  <a:cubicBezTo>
                    <a:pt x="346329" y="677037"/>
                    <a:pt x="343535" y="679831"/>
                    <a:pt x="339979" y="679831"/>
                  </a:cubicBezTo>
                  <a:cubicBezTo>
                    <a:pt x="336423" y="679831"/>
                    <a:pt x="333629" y="677037"/>
                    <a:pt x="333629" y="673481"/>
                  </a:cubicBezTo>
                  <a:cubicBezTo>
                    <a:pt x="333629" y="669925"/>
                    <a:pt x="336423" y="667131"/>
                    <a:pt x="339979" y="667131"/>
                  </a:cubicBezTo>
                  <a:cubicBezTo>
                    <a:pt x="520700" y="667131"/>
                    <a:pt x="667131" y="520700"/>
                    <a:pt x="667131" y="339979"/>
                  </a:cubicBezTo>
                  <a:cubicBezTo>
                    <a:pt x="667131" y="337058"/>
                    <a:pt x="669163" y="334518"/>
                    <a:pt x="671957" y="333756"/>
                  </a:cubicBezTo>
                  <a:lnTo>
                    <a:pt x="673481" y="339979"/>
                  </a:lnTo>
                  <a:lnTo>
                    <a:pt x="667131" y="339979"/>
                  </a:lnTo>
                  <a:cubicBezTo>
                    <a:pt x="667131" y="159258"/>
                    <a:pt x="520700" y="12700"/>
                    <a:pt x="339979" y="12700"/>
                  </a:cubicBezTo>
                  <a:cubicBezTo>
                    <a:pt x="338074" y="12700"/>
                    <a:pt x="336169" y="11811"/>
                    <a:pt x="335026" y="10287"/>
                  </a:cubicBezTo>
                  <a:lnTo>
                    <a:pt x="339979" y="6350"/>
                  </a:lnTo>
                  <a:lnTo>
                    <a:pt x="339979" y="12700"/>
                  </a:lnTo>
                  <a:cubicBezTo>
                    <a:pt x="159258" y="12700"/>
                    <a:pt x="12700" y="159258"/>
                    <a:pt x="12700" y="339979"/>
                  </a:cubicBezTo>
                  <a:close/>
                </a:path>
              </a:pathLst>
            </a:custGeom>
            <a:solidFill>
              <a:srgbClr val="BACFDD"/>
            </a:solidFill>
          </p:spPr>
        </p:sp>
      </p:grpSp>
      <p:grpSp>
        <p:nvGrpSpPr>
          <p:cNvPr name="Group 68" id="68"/>
          <p:cNvGrpSpPr>
            <a:grpSpLocks noChangeAspect="true"/>
          </p:cNvGrpSpPr>
          <p:nvPr/>
        </p:nvGrpSpPr>
        <p:grpSpPr>
          <a:xfrm rot="0">
            <a:off x="13296379" y="5220072"/>
            <a:ext cx="351085" cy="438894"/>
            <a:chOff x="0" y="0"/>
            <a:chExt cx="468113" cy="585192"/>
          </a:xfrm>
        </p:grpSpPr>
        <p:sp>
          <p:nvSpPr>
            <p:cNvPr name="Freeform 69" id="69" descr="preencoded.png"/>
            <p:cNvSpPr/>
            <p:nvPr/>
          </p:nvSpPr>
          <p:spPr>
            <a:xfrm flipH="false" flipV="false" rot="0">
              <a:off x="0" y="0"/>
              <a:ext cx="468122" cy="585216"/>
            </a:xfrm>
            <a:custGeom>
              <a:avLst/>
              <a:gdLst/>
              <a:ahLst/>
              <a:cxnLst/>
              <a:rect r="r" b="b" t="t" l="l"/>
              <a:pathLst>
                <a:path h="585216" w="468122">
                  <a:moveTo>
                    <a:pt x="0" y="0"/>
                  </a:moveTo>
                  <a:lnTo>
                    <a:pt x="468122" y="0"/>
                  </a:lnTo>
                  <a:lnTo>
                    <a:pt x="468122" y="585216"/>
                  </a:lnTo>
                  <a:lnTo>
                    <a:pt x="0" y="5852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276" t="0" r="-274" b="4"/>
              </a:stretch>
            </a:blipFill>
          </p:spPr>
        </p:sp>
      </p:grpSp>
      <p:sp>
        <p:nvSpPr>
          <p:cNvPr name="TextBox 70" id="70"/>
          <p:cNvSpPr txBox="true"/>
          <p:nvPr/>
        </p:nvSpPr>
        <p:spPr>
          <a:xfrm rot="0">
            <a:off x="9433322" y="5246637"/>
            <a:ext cx="2926556" cy="384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75"/>
              </a:lnSpc>
            </a:pPr>
            <a:r>
              <a:rPr lang="en-US" sz="2249" b="true">
                <a:solidFill>
                  <a:srgbClr val="384653"/>
                </a:solidFill>
                <a:latin typeface="Barlow Bold"/>
                <a:ea typeface="Barlow Bold"/>
                <a:cs typeface="Barlow Bold"/>
                <a:sym typeface="Barlow Bold"/>
              </a:rPr>
              <a:t>Data Storage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9424839" y="5787033"/>
            <a:ext cx="2935040" cy="1134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50"/>
              </a:lnSpc>
            </a:pPr>
            <a:r>
              <a:rPr lang="en-US" sz="1750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MongoDB securely stores all user, doctor, and appointment data.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47886" y="3210966"/>
            <a:ext cx="7126932" cy="928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562" b="true">
                <a:solidFill>
                  <a:srgbClr val="2E3C4E"/>
                </a:solidFill>
                <a:latin typeface="Barlow Bold"/>
                <a:ea typeface="Barlow Bold"/>
                <a:cs typeface="Barlow Bold"/>
                <a:sym typeface="Barlow Bold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7886" y="4605337"/>
            <a:ext cx="16392228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b="true" sz="2125">
                <a:solidFill>
                  <a:srgbClr val="3846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DocSpot</a:t>
            </a: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 successfully bridges the gap between patients and doctors by offering a </a:t>
            </a:r>
            <a:r>
              <a:rPr lang="en-US" b="true" sz="2125">
                <a:solidFill>
                  <a:srgbClr val="3846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smart, secure, and efficient appointment booking system</a:t>
            </a: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7886" y="5566767"/>
            <a:ext cx="16392228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It simplifies healthcare management through </a:t>
            </a:r>
            <a:r>
              <a:rPr lang="en-US" b="true" sz="2125">
                <a:solidFill>
                  <a:srgbClr val="3846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role-specific dashboards</a:t>
            </a: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b="true" sz="2125">
                <a:solidFill>
                  <a:srgbClr val="3846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document sharing</a:t>
            </a: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, and </a:t>
            </a:r>
            <a:r>
              <a:rPr lang="en-US" b="true" sz="2125">
                <a:solidFill>
                  <a:srgbClr val="3846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approval-based access</a:t>
            </a: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7886" y="6528197"/>
            <a:ext cx="16392228" cy="50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0477" indent="-160238" lvl="1">
              <a:lnSpc>
                <a:spcPts val="3374"/>
              </a:lnSpc>
              <a:buFont typeface="Arial"/>
              <a:buChar char="•"/>
            </a:pP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Built using a modern tech stack with attention to </a:t>
            </a:r>
            <a:r>
              <a:rPr lang="en-US" b="true" sz="2125">
                <a:solidFill>
                  <a:srgbClr val="38465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UI/UX, animations, and performance</a:t>
            </a:r>
            <a:r>
              <a:rPr lang="en-US" sz="2125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DAGt_RkI-6M</dc:identifier>
  <dcterms:modified xsi:type="dcterms:W3CDTF">2011-08-01T06:04:30Z</dcterms:modified>
  <cp:revision>1</cp:revision>
  <dc:title>DocSpot-Online-Doctor-Appointment-System (2).pptx</dc:title>
</cp:coreProperties>
</file>