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Brick Sans" charset="1" panose="00000000000000000000"/>
      <p:regular r:id="rId12"/>
    </p:embeddedFont>
    <p:embeddedFont>
      <p:font typeface="Canva Sans" charset="1" panose="020B0503030501040103"/>
      <p:regular r:id="rId13"/>
    </p:embeddedFont>
    <p:embeddedFont>
      <p:font typeface="Canva Sans Bold" charset="1" panose="020B08030305010401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18" Target="../media/image31.png" Type="http://schemas.openxmlformats.org/officeDocument/2006/relationships/image"/><Relationship Id="rId19" Target="../media/image3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33.png" Type="http://schemas.openxmlformats.org/officeDocument/2006/relationships/image"/><Relationship Id="rId13" Target="../media/image3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B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22894" y="104960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3077">
            <a:off x="1979827" y="-203162"/>
            <a:ext cx="1769402" cy="2463725"/>
          </a:xfrm>
          <a:custGeom>
            <a:avLst/>
            <a:gdLst/>
            <a:ahLst/>
            <a:cxnLst/>
            <a:rect r="r" b="b" t="t" l="l"/>
            <a:pathLst>
              <a:path h="2463725" w="1769402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42242" y="24933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55077">
            <a:off x="14265134" y="-162966"/>
            <a:ext cx="2066999" cy="2383332"/>
          </a:xfrm>
          <a:custGeom>
            <a:avLst/>
            <a:gdLst/>
            <a:ahLst/>
            <a:cxnLst/>
            <a:rect r="r" b="b" t="t" l="l"/>
            <a:pathLst>
              <a:path h="2383332" w="2066999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129847" y="603503"/>
            <a:ext cx="12092272" cy="4190887"/>
            <a:chOff x="0" y="0"/>
            <a:chExt cx="1100680" cy="3814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0680" cy="381469"/>
            </a:xfrm>
            <a:custGeom>
              <a:avLst/>
              <a:gdLst/>
              <a:ahLst/>
              <a:cxnLst/>
              <a:rect r="r" b="b" t="t" l="l"/>
              <a:pathLst>
                <a:path h="381469" w="1100680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432945" y="5542054"/>
            <a:ext cx="5018594" cy="5403600"/>
          </a:xfrm>
          <a:custGeom>
            <a:avLst/>
            <a:gdLst/>
            <a:ahLst/>
            <a:cxnLst/>
            <a:rect r="r" b="b" t="t" l="l"/>
            <a:pathLst>
              <a:path h="5403600" w="5018594">
                <a:moveTo>
                  <a:pt x="0" y="0"/>
                </a:moveTo>
                <a:lnTo>
                  <a:pt x="5018594" y="0"/>
                </a:lnTo>
                <a:lnTo>
                  <a:pt x="5018594" y="5403600"/>
                </a:lnTo>
                <a:lnTo>
                  <a:pt x="0" y="5403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639554" y="5542054"/>
            <a:ext cx="3814457" cy="5060639"/>
          </a:xfrm>
          <a:custGeom>
            <a:avLst/>
            <a:gdLst/>
            <a:ahLst/>
            <a:cxnLst/>
            <a:rect r="r" b="b" t="t" l="l"/>
            <a:pathLst>
              <a:path h="5060639" w="3814457">
                <a:moveTo>
                  <a:pt x="0" y="0"/>
                </a:moveTo>
                <a:lnTo>
                  <a:pt x="3814457" y="0"/>
                </a:lnTo>
                <a:lnTo>
                  <a:pt x="3814457" y="5060640"/>
                </a:lnTo>
                <a:lnTo>
                  <a:pt x="0" y="50606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644433" y="5542054"/>
            <a:ext cx="4031635" cy="5229715"/>
          </a:xfrm>
          <a:custGeom>
            <a:avLst/>
            <a:gdLst/>
            <a:ahLst/>
            <a:cxnLst/>
            <a:rect r="r" b="b" t="t" l="l"/>
            <a:pathLst>
              <a:path h="5229715" w="4031635">
                <a:moveTo>
                  <a:pt x="0" y="0"/>
                </a:moveTo>
                <a:lnTo>
                  <a:pt x="4031635" y="0"/>
                </a:lnTo>
                <a:lnTo>
                  <a:pt x="4031635" y="5229715"/>
                </a:lnTo>
                <a:lnTo>
                  <a:pt x="0" y="52297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257881">
            <a:off x="-400893" y="2974914"/>
            <a:ext cx="3549762" cy="3440042"/>
          </a:xfrm>
          <a:custGeom>
            <a:avLst/>
            <a:gdLst/>
            <a:ahLst/>
            <a:cxnLst/>
            <a:rect r="r" b="b" t="t" l="l"/>
            <a:pathLst>
              <a:path h="3440042" w="354976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248570">
            <a:off x="15858283" y="2774300"/>
            <a:ext cx="2885297" cy="4111175"/>
          </a:xfrm>
          <a:custGeom>
            <a:avLst/>
            <a:gdLst/>
            <a:ahLst/>
            <a:cxnLst/>
            <a:rect r="r" b="b" t="t" l="l"/>
            <a:pathLst>
              <a:path h="4111175" w="2885297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635147" y="5372979"/>
            <a:ext cx="3123355" cy="5205592"/>
          </a:xfrm>
          <a:custGeom>
            <a:avLst/>
            <a:gdLst/>
            <a:ahLst/>
            <a:cxnLst/>
            <a:rect r="r" b="b" t="t" l="l"/>
            <a:pathLst>
              <a:path h="5205592" w="3123355">
                <a:moveTo>
                  <a:pt x="0" y="0"/>
                </a:moveTo>
                <a:lnTo>
                  <a:pt x="3123356" y="0"/>
                </a:lnTo>
                <a:lnTo>
                  <a:pt x="3123356" y="5205592"/>
                </a:lnTo>
                <a:lnTo>
                  <a:pt x="0" y="520559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500207">
            <a:off x="3412617" y="3531639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-5500207">
            <a:off x="13302578" y="3654686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1402006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6" y="1402006"/>
                </a:lnTo>
                <a:lnTo>
                  <a:pt x="1402006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883198" y="1177178"/>
            <a:ext cx="10900638" cy="2935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87"/>
              </a:lnSpc>
            </a:pPr>
            <a:r>
              <a:rPr lang="en-US" sz="5562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DocSpot :  </a:t>
            </a:r>
          </a:p>
          <a:p>
            <a:pPr algn="ctr">
              <a:lnSpc>
                <a:spcPts val="7627"/>
              </a:lnSpc>
            </a:pPr>
            <a:r>
              <a:rPr lang="en-US" sz="5448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Doctor Appointment Booking Platform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B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10140" y="2560561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98715" y="-615042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9680" y="204950"/>
            <a:ext cx="17310608" cy="9505931"/>
            <a:chOff x="0" y="0"/>
            <a:chExt cx="774713" cy="4254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74713" cy="425425"/>
            </a:xfrm>
            <a:custGeom>
              <a:avLst/>
              <a:gdLst/>
              <a:ahLst/>
              <a:cxnLst/>
              <a:rect r="r" b="b" t="t" l="l"/>
              <a:pathLst>
                <a:path h="425425" w="774713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2950138" y="2991320"/>
            <a:ext cx="5689285" cy="7379969"/>
          </a:xfrm>
          <a:custGeom>
            <a:avLst/>
            <a:gdLst/>
            <a:ahLst/>
            <a:cxnLst/>
            <a:rect r="r" b="b" t="t" l="l"/>
            <a:pathLst>
              <a:path h="7379969" w="5689285">
                <a:moveTo>
                  <a:pt x="0" y="0"/>
                </a:moveTo>
                <a:lnTo>
                  <a:pt x="5689286" y="0"/>
                </a:lnTo>
                <a:lnTo>
                  <a:pt x="5689286" y="7379969"/>
                </a:lnTo>
                <a:lnTo>
                  <a:pt x="0" y="73799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37149">
            <a:off x="798905" y="392089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248570">
            <a:off x="558321" y="6346755"/>
            <a:ext cx="2532247" cy="3608124"/>
          </a:xfrm>
          <a:custGeom>
            <a:avLst/>
            <a:gdLst/>
            <a:ahLst/>
            <a:cxnLst/>
            <a:rect r="r" b="b" t="t" l="l"/>
            <a:pathLst>
              <a:path h="3608124" w="2532247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806273" y="584882"/>
            <a:ext cx="12637084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Project 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76930" y="2667787"/>
            <a:ext cx="126587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DocSpot is</a:t>
            </a:r>
            <a:r>
              <a:rPr lang="en-US" sz="3399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 a smart doctor appointment booking platform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2984" y="3594533"/>
            <a:ext cx="1483776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Enables</a:t>
            </a:r>
            <a:r>
              <a:rPr lang="en-US" sz="3399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 smooth interaction between Patients, Doctors, and Admins.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4634383"/>
            <a:ext cx="1287045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Focuses</a:t>
            </a:r>
            <a:r>
              <a:rPr lang="en-US" sz="3399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 on digitalizing healthcare appointment workflows.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9680" y="5557673"/>
            <a:ext cx="12285731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Inclu</a:t>
            </a:r>
            <a:r>
              <a:rPr lang="en-US" sz="3399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des user authentication, role-based dashboards, appointment tracking, and document upload.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24891" y="7044722"/>
            <a:ext cx="10825247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lt with modern UI and animations for a seamless experience.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B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4806" y="2408081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59897" y="-671355"/>
            <a:ext cx="7399403" cy="11629710"/>
          </a:xfrm>
          <a:custGeom>
            <a:avLst/>
            <a:gdLst/>
            <a:ahLst/>
            <a:cxnLst/>
            <a:rect r="r" b="b" t="t" l="l"/>
            <a:pathLst>
              <a:path h="11629710" w="7399403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620653" y="1153874"/>
            <a:ext cx="5774078" cy="8280195"/>
            <a:chOff x="0" y="0"/>
            <a:chExt cx="824201" cy="11819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24201" cy="1181927"/>
            </a:xfrm>
            <a:custGeom>
              <a:avLst/>
              <a:gdLst/>
              <a:ahLst/>
              <a:cxnLst/>
              <a:rect r="r" b="b" t="t" l="l"/>
              <a:pathLst>
                <a:path h="1181927" w="824201">
                  <a:moveTo>
                    <a:pt x="0" y="0"/>
                  </a:moveTo>
                  <a:lnTo>
                    <a:pt x="824201" y="0"/>
                  </a:lnTo>
                  <a:lnTo>
                    <a:pt x="824201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24201" cy="1220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4625883" y="3232675"/>
            <a:ext cx="6410088" cy="6901845"/>
          </a:xfrm>
          <a:custGeom>
            <a:avLst/>
            <a:gdLst/>
            <a:ahLst/>
            <a:cxnLst/>
            <a:rect r="r" b="b" t="t" l="l"/>
            <a:pathLst>
              <a:path h="6901845" w="6410088">
                <a:moveTo>
                  <a:pt x="0" y="0"/>
                </a:moveTo>
                <a:lnTo>
                  <a:pt x="6410089" y="0"/>
                </a:lnTo>
                <a:lnTo>
                  <a:pt x="6410089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248570">
            <a:off x="7709921" y="64751"/>
            <a:ext cx="1885910" cy="2687178"/>
          </a:xfrm>
          <a:custGeom>
            <a:avLst/>
            <a:gdLst/>
            <a:ahLst/>
            <a:cxnLst/>
            <a:rect r="r" b="b" t="t" l="l"/>
            <a:pathLst>
              <a:path h="2687178" w="1885910">
                <a:moveTo>
                  <a:pt x="0" y="0"/>
                </a:moveTo>
                <a:lnTo>
                  <a:pt x="1885910" y="0"/>
                </a:lnTo>
                <a:lnTo>
                  <a:pt x="1885910" y="2687178"/>
                </a:lnTo>
                <a:lnTo>
                  <a:pt x="0" y="26871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30980" y="164656"/>
            <a:ext cx="6563127" cy="2315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2"/>
              </a:lnSpc>
            </a:pPr>
            <a:r>
              <a:rPr lang="en-US" sz="6494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Problem 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34593" y="1944883"/>
            <a:ext cx="5346199" cy="87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5739" indent="-272870" lvl="1">
              <a:lnSpc>
                <a:spcPts val="3538"/>
              </a:lnSpc>
              <a:buFont typeface="Arial"/>
              <a:buChar char="•"/>
            </a:pPr>
            <a:r>
              <a:rPr lang="en-US" sz="2527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M</a:t>
            </a:r>
            <a:r>
              <a:rPr lang="en-US" sz="2527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anual appointment systems are inefficient and error-prone.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85340" y="3362082"/>
            <a:ext cx="5244705" cy="1324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6910" indent="-273455" lvl="1">
              <a:lnSpc>
                <a:spcPts val="3546"/>
              </a:lnSpc>
              <a:buFont typeface="Arial"/>
              <a:buChar char="•"/>
            </a:pPr>
            <a:r>
              <a:rPr lang="en-US" sz="2533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Lack of</a:t>
            </a:r>
            <a:r>
              <a:rPr lang="en-US" sz="2533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 centralized system causes delays and miscommunication.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85340" y="5401542"/>
            <a:ext cx="5295452" cy="869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1382" indent="-270691" lvl="1">
              <a:lnSpc>
                <a:spcPts val="3510"/>
              </a:lnSpc>
              <a:buFont typeface="Arial"/>
              <a:buChar char="•"/>
            </a:pPr>
            <a:r>
              <a:rPr lang="en-US" sz="2507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No digital verification of doctors  leads to trust issues.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035972" y="7192984"/>
            <a:ext cx="5509391" cy="1271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4655" indent="-262327" lvl="1">
              <a:lnSpc>
                <a:spcPts val="3402"/>
              </a:lnSpc>
              <a:buFont typeface="Arial"/>
              <a:buChar char="•"/>
            </a:pPr>
            <a:r>
              <a:rPr lang="en-US" sz="2430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Patients</a:t>
            </a:r>
            <a:r>
              <a:rPr lang="en-US" sz="2430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 face difficulties in storing and sharing medical documents.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B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63445" y="-318668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8610" y="2766277"/>
            <a:ext cx="7399403" cy="11629710"/>
          </a:xfrm>
          <a:custGeom>
            <a:avLst/>
            <a:gdLst/>
            <a:ahLst/>
            <a:cxnLst/>
            <a:rect r="r" b="b" t="t" l="l"/>
            <a:pathLst>
              <a:path h="11629710" w="7399403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421207" y="4441035"/>
            <a:ext cx="5774078" cy="8280195"/>
            <a:chOff x="0" y="0"/>
            <a:chExt cx="824201" cy="11819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24201" cy="1181927"/>
            </a:xfrm>
            <a:custGeom>
              <a:avLst/>
              <a:gdLst/>
              <a:ahLst/>
              <a:cxnLst/>
              <a:rect r="r" b="b" t="t" l="l"/>
              <a:pathLst>
                <a:path h="1181927" w="824201">
                  <a:moveTo>
                    <a:pt x="0" y="0"/>
                  </a:moveTo>
                  <a:lnTo>
                    <a:pt x="824201" y="0"/>
                  </a:lnTo>
                  <a:lnTo>
                    <a:pt x="824201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24201" cy="1220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411095" y="2452589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8"/>
                </a:lnTo>
                <a:lnTo>
                  <a:pt x="0" y="7726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444564" y="2766277"/>
            <a:ext cx="7399403" cy="11629710"/>
          </a:xfrm>
          <a:custGeom>
            <a:avLst/>
            <a:gdLst/>
            <a:ahLst/>
            <a:cxnLst/>
            <a:rect r="r" b="b" t="t" l="l"/>
            <a:pathLst>
              <a:path h="11629710" w="7399403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297161" y="4591506"/>
            <a:ext cx="5694209" cy="8280195"/>
            <a:chOff x="0" y="0"/>
            <a:chExt cx="812800" cy="118192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1181927"/>
            </a:xfrm>
            <a:custGeom>
              <a:avLst/>
              <a:gdLst/>
              <a:ahLst/>
              <a:cxnLst/>
              <a:rect r="r" b="b" t="t" l="l"/>
              <a:pathLst>
                <a:path h="118192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1257881">
            <a:off x="-746181" y="2077712"/>
            <a:ext cx="3549762" cy="3440042"/>
          </a:xfrm>
          <a:custGeom>
            <a:avLst/>
            <a:gdLst/>
            <a:ahLst/>
            <a:cxnLst/>
            <a:rect r="r" b="b" t="t" l="l"/>
            <a:pathLst>
              <a:path h="3440042" w="354976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7149">
            <a:off x="8442997" y="2065274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245376" y="330194"/>
            <a:ext cx="1170220" cy="819154"/>
          </a:xfrm>
          <a:custGeom>
            <a:avLst/>
            <a:gdLst/>
            <a:ahLst/>
            <a:cxnLst/>
            <a:rect r="r" b="b" t="t" l="l"/>
            <a:pathLst>
              <a:path h="819154" w="1170220">
                <a:moveTo>
                  <a:pt x="0" y="0"/>
                </a:moveTo>
                <a:lnTo>
                  <a:pt x="1170220" y="0"/>
                </a:lnTo>
                <a:lnTo>
                  <a:pt x="1170220" y="819154"/>
                </a:lnTo>
                <a:lnTo>
                  <a:pt x="0" y="8191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08658" y="9017858"/>
            <a:ext cx="1240084" cy="1161170"/>
          </a:xfrm>
          <a:custGeom>
            <a:avLst/>
            <a:gdLst/>
            <a:ahLst/>
            <a:cxnLst/>
            <a:rect r="r" b="b" t="t" l="l"/>
            <a:pathLst>
              <a:path h="1161170" w="1240084">
                <a:moveTo>
                  <a:pt x="0" y="0"/>
                </a:moveTo>
                <a:lnTo>
                  <a:pt x="1240084" y="0"/>
                </a:lnTo>
                <a:lnTo>
                  <a:pt x="1240084" y="1161169"/>
                </a:lnTo>
                <a:lnTo>
                  <a:pt x="0" y="116116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848333" y="2766277"/>
            <a:ext cx="1991268" cy="557555"/>
          </a:xfrm>
          <a:custGeom>
            <a:avLst/>
            <a:gdLst/>
            <a:ahLst/>
            <a:cxnLst/>
            <a:rect r="r" b="b" t="t" l="l"/>
            <a:pathLst>
              <a:path h="557555" w="1991268">
                <a:moveTo>
                  <a:pt x="0" y="0"/>
                </a:moveTo>
                <a:lnTo>
                  <a:pt x="1991268" y="0"/>
                </a:lnTo>
                <a:lnTo>
                  <a:pt x="1991268" y="557556"/>
                </a:lnTo>
                <a:lnTo>
                  <a:pt x="0" y="55755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259300" y="5801645"/>
            <a:ext cx="635588" cy="1354935"/>
          </a:xfrm>
          <a:custGeom>
            <a:avLst/>
            <a:gdLst/>
            <a:ahLst/>
            <a:cxnLst/>
            <a:rect r="r" b="b" t="t" l="l"/>
            <a:pathLst>
              <a:path h="1354935" w="635588">
                <a:moveTo>
                  <a:pt x="0" y="0"/>
                </a:moveTo>
                <a:lnTo>
                  <a:pt x="635588" y="0"/>
                </a:lnTo>
                <a:lnTo>
                  <a:pt x="635588" y="1354935"/>
                </a:lnTo>
                <a:lnTo>
                  <a:pt x="0" y="135493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208572" y="7226197"/>
            <a:ext cx="1505483" cy="1354935"/>
          </a:xfrm>
          <a:custGeom>
            <a:avLst/>
            <a:gdLst/>
            <a:ahLst/>
            <a:cxnLst/>
            <a:rect r="r" b="b" t="t" l="l"/>
            <a:pathLst>
              <a:path h="1354935" w="1505483">
                <a:moveTo>
                  <a:pt x="0" y="0"/>
                </a:moveTo>
                <a:lnTo>
                  <a:pt x="1505483" y="0"/>
                </a:lnTo>
                <a:lnTo>
                  <a:pt x="1505483" y="1354935"/>
                </a:lnTo>
                <a:lnTo>
                  <a:pt x="0" y="135493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893174" y="19046"/>
            <a:ext cx="14228697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799"/>
              </a:lnSpc>
            </a:pPr>
            <a:r>
              <a:rPr lang="en-US" sz="69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Tech Stack Used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4496256"/>
            <a:ext cx="8148196" cy="894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75"/>
              </a:lnSpc>
            </a:pPr>
            <a:r>
              <a:rPr lang="en-US" sz="5268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</a:t>
            </a:r>
            <a:r>
              <a:rPr lang="en-US" b="true" sz="5268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752624" y="4503325"/>
            <a:ext cx="278328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</a:t>
            </a:r>
            <a:r>
              <a:rPr lang="en-US" b="true" sz="5199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ackend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290854" y="5485849"/>
            <a:ext cx="5112727" cy="59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React.js</a:t>
            </a:r>
            <a:r>
              <a:rPr lang="en-US" sz="3399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 (Vite)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Tailwind CSS (for styling)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Framer Motion (for smooth animations)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Axios (for API requests)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React Router DOM (for routing)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0297161" y="5495374"/>
            <a:ext cx="5694209" cy="5254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0545" indent="-320272" lvl="1">
              <a:lnSpc>
                <a:spcPts val="4153"/>
              </a:lnSpc>
              <a:buFont typeface="Arial"/>
              <a:buChar char="•"/>
            </a:pPr>
            <a:r>
              <a:rPr lang="en-US" sz="2966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No</a:t>
            </a:r>
            <a:r>
              <a:rPr lang="en-US" sz="2966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de.js</a:t>
            </a:r>
          </a:p>
          <a:p>
            <a:pPr algn="just" marL="640545" indent="-320272" lvl="1">
              <a:lnSpc>
                <a:spcPts val="4153"/>
              </a:lnSpc>
              <a:buFont typeface="Arial"/>
              <a:buChar char="•"/>
            </a:pPr>
            <a:r>
              <a:rPr lang="en-US" sz="2966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Express.js</a:t>
            </a:r>
          </a:p>
          <a:p>
            <a:pPr algn="just" marL="640545" indent="-320272" lvl="1">
              <a:lnSpc>
                <a:spcPts val="4153"/>
              </a:lnSpc>
              <a:buFont typeface="Arial"/>
              <a:buChar char="•"/>
            </a:pPr>
            <a:r>
              <a:rPr lang="en-US" sz="2966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MongoDB (with Mongoose for ODM)</a:t>
            </a:r>
          </a:p>
          <a:p>
            <a:pPr algn="just" marL="640545" indent="-320272" lvl="1">
              <a:lnSpc>
                <a:spcPts val="4153"/>
              </a:lnSpc>
              <a:buFont typeface="Arial"/>
              <a:buChar char="•"/>
            </a:pPr>
            <a:r>
              <a:rPr lang="en-US" sz="2966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JWT (for authentication)</a:t>
            </a:r>
          </a:p>
          <a:p>
            <a:pPr algn="just" marL="640545" indent="-320272" lvl="1">
              <a:lnSpc>
                <a:spcPts val="4153"/>
              </a:lnSpc>
              <a:buFont typeface="Arial"/>
              <a:buChar char="•"/>
            </a:pPr>
            <a:r>
              <a:rPr lang="en-US" sz="2966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Multer (for file/document uploads)</a:t>
            </a:r>
          </a:p>
          <a:p>
            <a:pPr algn="just" marL="640545" indent="-320272" lvl="1">
              <a:lnSpc>
                <a:spcPts val="4153"/>
              </a:lnSpc>
              <a:buFont typeface="Arial"/>
              <a:buChar char="•"/>
            </a:pPr>
            <a:r>
              <a:rPr lang="en-US" sz="2966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bcrypt (for password encryption)</a:t>
            </a:r>
          </a:p>
          <a:p>
            <a:pPr algn="just" marL="640545" indent="-320272" lvl="1">
              <a:lnSpc>
                <a:spcPts val="4153"/>
              </a:lnSpc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B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43803" y="230497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4961399" y="104044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7876905" y="0"/>
                </a:moveTo>
                <a:lnTo>
                  <a:pt x="0" y="0"/>
                </a:lnTo>
                <a:lnTo>
                  <a:pt x="0" y="7726439"/>
                </a:lnTo>
                <a:lnTo>
                  <a:pt x="7876905" y="7726439"/>
                </a:lnTo>
                <a:lnTo>
                  <a:pt x="78769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8690379" y="4903660"/>
            <a:ext cx="4752275" cy="6304842"/>
          </a:xfrm>
          <a:custGeom>
            <a:avLst/>
            <a:gdLst/>
            <a:ahLst/>
            <a:cxnLst/>
            <a:rect r="r" b="b" t="t" l="l"/>
            <a:pathLst>
              <a:path h="6304842" w="4752275">
                <a:moveTo>
                  <a:pt x="4752275" y="0"/>
                </a:moveTo>
                <a:lnTo>
                  <a:pt x="0" y="0"/>
                </a:lnTo>
                <a:lnTo>
                  <a:pt x="0" y="6304842"/>
                </a:lnTo>
                <a:lnTo>
                  <a:pt x="4752275" y="6304842"/>
                </a:lnTo>
                <a:lnTo>
                  <a:pt x="475227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248570">
            <a:off x="14319081" y="6764744"/>
            <a:ext cx="2099363" cy="2991320"/>
          </a:xfrm>
          <a:custGeom>
            <a:avLst/>
            <a:gdLst/>
            <a:ahLst/>
            <a:cxnLst/>
            <a:rect r="r" b="b" t="t" l="l"/>
            <a:pathLst>
              <a:path h="2991320" w="2099363">
                <a:moveTo>
                  <a:pt x="0" y="0"/>
                </a:moveTo>
                <a:lnTo>
                  <a:pt x="2099363" y="0"/>
                </a:lnTo>
                <a:lnTo>
                  <a:pt x="2099363" y="2991320"/>
                </a:lnTo>
                <a:lnTo>
                  <a:pt x="0" y="29913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37149">
            <a:off x="16001738" y="5585294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55077">
            <a:off x="-761394" y="5781721"/>
            <a:ext cx="2066999" cy="2383332"/>
          </a:xfrm>
          <a:custGeom>
            <a:avLst/>
            <a:gdLst/>
            <a:ahLst/>
            <a:cxnLst/>
            <a:rect r="r" b="b" t="t" l="l"/>
            <a:pathLst>
              <a:path h="2383332" w="2066999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329942">
            <a:off x="4172444" y="4492167"/>
            <a:ext cx="929674" cy="516810"/>
          </a:xfrm>
          <a:custGeom>
            <a:avLst/>
            <a:gdLst/>
            <a:ahLst/>
            <a:cxnLst/>
            <a:rect r="r" b="b" t="t" l="l"/>
            <a:pathLst>
              <a:path h="516810" w="929674">
                <a:moveTo>
                  <a:pt x="0" y="0"/>
                </a:moveTo>
                <a:lnTo>
                  <a:pt x="929674" y="0"/>
                </a:lnTo>
                <a:lnTo>
                  <a:pt x="929674" y="516809"/>
                </a:lnTo>
                <a:lnTo>
                  <a:pt x="0" y="51680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329942">
            <a:off x="4222754" y="2084378"/>
            <a:ext cx="829054" cy="460874"/>
          </a:xfrm>
          <a:custGeom>
            <a:avLst/>
            <a:gdLst/>
            <a:ahLst/>
            <a:cxnLst/>
            <a:rect r="r" b="b" t="t" l="l"/>
            <a:pathLst>
              <a:path h="460874" w="829054">
                <a:moveTo>
                  <a:pt x="0" y="0"/>
                </a:moveTo>
                <a:lnTo>
                  <a:pt x="829054" y="0"/>
                </a:lnTo>
                <a:lnTo>
                  <a:pt x="829054" y="460874"/>
                </a:lnTo>
                <a:lnTo>
                  <a:pt x="0" y="4608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329942">
            <a:off x="4277700" y="7147765"/>
            <a:ext cx="766132" cy="425896"/>
          </a:xfrm>
          <a:custGeom>
            <a:avLst/>
            <a:gdLst/>
            <a:ahLst/>
            <a:cxnLst/>
            <a:rect r="r" b="b" t="t" l="l"/>
            <a:pathLst>
              <a:path h="425896" w="766132">
                <a:moveTo>
                  <a:pt x="0" y="0"/>
                </a:moveTo>
                <a:lnTo>
                  <a:pt x="766132" y="0"/>
                </a:lnTo>
                <a:lnTo>
                  <a:pt x="766132" y="425896"/>
                </a:lnTo>
                <a:lnTo>
                  <a:pt x="0" y="42589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003506" y="365753"/>
            <a:ext cx="10469598" cy="116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Project Workflow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39238" y="4819967"/>
            <a:ext cx="95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3242789" y="591666"/>
            <a:ext cx="2725383" cy="1073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1"/>
              </a:lnSpc>
            </a:pPr>
            <a:r>
              <a:rPr lang="en-US" sz="3079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</a:t>
            </a:r>
            <a:r>
              <a:rPr lang="en-US" b="true" sz="3079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atient Engagement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29974" y="2897968"/>
            <a:ext cx="2930707" cy="1130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2"/>
              </a:lnSpc>
            </a:pPr>
            <a:r>
              <a:rPr lang="en-US" b="true" sz="3223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Appointment &amp; Upload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262355" y="5406315"/>
            <a:ext cx="2865800" cy="11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1"/>
              </a:lnSpc>
            </a:pPr>
            <a:r>
              <a:rPr lang="en-US" sz="3322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Doctor</a:t>
            </a:r>
            <a:r>
              <a:rPr lang="en-US" b="true" sz="3322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Review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129974" y="7989406"/>
            <a:ext cx="3061584" cy="1170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2"/>
              </a:lnSpc>
            </a:pPr>
            <a:r>
              <a:rPr lang="en-US" b="true" sz="3344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Admin Oversight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B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63445" y="-318668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56340" y="2526671"/>
            <a:ext cx="7399403" cy="11629710"/>
          </a:xfrm>
          <a:custGeom>
            <a:avLst/>
            <a:gdLst/>
            <a:ahLst/>
            <a:cxnLst/>
            <a:rect r="r" b="b" t="t" l="l"/>
            <a:pathLst>
              <a:path h="11629710" w="7399403">
                <a:moveTo>
                  <a:pt x="0" y="0"/>
                </a:moveTo>
                <a:lnTo>
                  <a:pt x="7399402" y="0"/>
                </a:lnTo>
                <a:lnTo>
                  <a:pt x="7399402" y="11629709"/>
                </a:lnTo>
                <a:lnTo>
                  <a:pt x="0" y="11629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108936" y="3904633"/>
            <a:ext cx="5694209" cy="8280195"/>
            <a:chOff x="0" y="0"/>
            <a:chExt cx="812800" cy="11819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181927"/>
            </a:xfrm>
            <a:custGeom>
              <a:avLst/>
              <a:gdLst/>
              <a:ahLst/>
              <a:cxnLst/>
              <a:rect r="r" b="b" t="t" l="l"/>
              <a:pathLst>
                <a:path h="118192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1651367" y="2526671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8"/>
                </a:lnTo>
                <a:lnTo>
                  <a:pt x="0" y="7726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257881">
            <a:off x="-481978" y="1723876"/>
            <a:ext cx="3021357" cy="2927969"/>
          </a:xfrm>
          <a:custGeom>
            <a:avLst/>
            <a:gdLst/>
            <a:ahLst/>
            <a:cxnLst/>
            <a:rect r="r" b="b" t="t" l="l"/>
            <a:pathLst>
              <a:path h="2927969" w="3021357">
                <a:moveTo>
                  <a:pt x="0" y="0"/>
                </a:moveTo>
                <a:lnTo>
                  <a:pt x="3021356" y="0"/>
                </a:lnTo>
                <a:lnTo>
                  <a:pt x="3021356" y="2927969"/>
                </a:lnTo>
                <a:lnTo>
                  <a:pt x="0" y="29279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37149">
            <a:off x="3203998" y="3215262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248570">
            <a:off x="15737581" y="-142512"/>
            <a:ext cx="2532247" cy="3608124"/>
          </a:xfrm>
          <a:custGeom>
            <a:avLst/>
            <a:gdLst/>
            <a:ahLst/>
            <a:cxnLst/>
            <a:rect r="r" b="b" t="t" l="l"/>
            <a:pathLst>
              <a:path h="3608124" w="2532247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176597" y="581877"/>
            <a:ext cx="11934806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Conclusion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6261475" y="4165386"/>
            <a:ext cx="5020066" cy="5959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2"/>
              </a:lnSpc>
            </a:pPr>
            <a:r>
              <a:rPr lang="en-US" sz="3080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DocSpot is a scalable an</a:t>
            </a:r>
            <a:r>
              <a:rPr lang="en-US" sz="3080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d user-friendly platform that streamlines the appointment booking process and enhances doctor-patient communication. Built with modern tools and thoughtful UI/UX, it stands out as a reliable digital healthcare solution.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DAGt_H06vvw</dc:identifier>
  <dcterms:modified xsi:type="dcterms:W3CDTF">2011-08-01T06:04:30Z</dcterms:modified>
  <cp:revision>1</cp:revision>
  <dc:title>Dani Martinez</dc:title>
</cp:coreProperties>
</file>